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0"/>
  </p:notesMasterIdLst>
  <p:handoutMasterIdLst>
    <p:handoutMasterId r:id="rId21"/>
  </p:handoutMasterIdLst>
  <p:sldIdLst>
    <p:sldId id="259" r:id="rId2"/>
    <p:sldId id="261" r:id="rId3"/>
    <p:sldId id="305" r:id="rId4"/>
    <p:sldId id="308" r:id="rId5"/>
    <p:sldId id="288" r:id="rId6"/>
    <p:sldId id="258" r:id="rId7"/>
    <p:sldId id="275" r:id="rId8"/>
    <p:sldId id="276" r:id="rId9"/>
    <p:sldId id="287" r:id="rId10"/>
    <p:sldId id="280" r:id="rId11"/>
    <p:sldId id="284" r:id="rId12"/>
    <p:sldId id="309" r:id="rId13"/>
    <p:sldId id="310" r:id="rId14"/>
    <p:sldId id="285" r:id="rId15"/>
    <p:sldId id="311" r:id="rId16"/>
    <p:sldId id="294" r:id="rId17"/>
    <p:sldId id="302" r:id="rId18"/>
    <p:sldId id="304" r:id="rId19"/>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C0"/>
    <a:srgbClr val="007A5C"/>
    <a:srgbClr val="E6002D"/>
    <a:srgbClr val="009242"/>
    <a:srgbClr val="339966"/>
    <a:srgbClr val="3A966F"/>
    <a:srgbClr val="2EA1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947" autoAdjust="0"/>
  </p:normalViewPr>
  <p:slideViewPr>
    <p:cSldViewPr snapToGrid="0">
      <p:cViewPr varScale="1">
        <p:scale>
          <a:sx n="121" d="100"/>
          <a:sy n="121" d="100"/>
        </p:scale>
        <p:origin x="2916" y="6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1.xml"/><Relationship Id="rId4" Type="http://schemas.openxmlformats.org/officeDocument/2006/relationships/oleObject" Target="../embeddings/oleObject2.bin"/></Relationships>
</file>

<file path=ppt/charts/_rels/chart5.xml.rels><?xml version="1.0" encoding="UTF-8" standalone="yes"?>
<Relationships xmlns="http://schemas.openxmlformats.org/package/2006/relationships"><Relationship Id="rId3" Type="http://schemas.openxmlformats.org/officeDocument/2006/relationships/oleObject" Target="file:///S:\Cartelle%20personali\BES_territori\slide_evento_TTR\Appendice_Friuli-Venezia-Giulia_pubblicata_Istat.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BASSA</c:v>
          </c:tx>
          <c:spPr>
            <a:solidFill>
              <a:srgbClr val="C00000"/>
            </a:solidFill>
            <a:ln>
              <a:noFill/>
            </a:ln>
            <a:effectLst/>
          </c:spPr>
          <c:invertIfNegative val="0"/>
          <c:cat>
            <c:strLit>
              <c:ptCount val="12"/>
              <c:pt idx="0">
                <c:v>TOTALE FRIULI-VENEZIA GIULIA (60) </c:v>
              </c:pt>
              <c:pt idx="1">
                <c:v>Qualità dei servizi (7) </c:v>
              </c:pt>
              <c:pt idx="2">
                <c:v>Innovazione, ricerca e creatività (2) </c:v>
              </c:pt>
              <c:pt idx="3">
                <c:v>Ambiente (12) </c:v>
              </c:pt>
              <c:pt idx="4">
                <c:v>Paesaggio e patrimonio culturale (3) </c:v>
              </c:pt>
              <c:pt idx="5">
                <c:v>Sicurezza (6) </c:v>
              </c:pt>
              <c:pt idx="6">
                <c:v>Politica e istituzioni (4) </c:v>
              </c:pt>
              <c:pt idx="7">
                <c:v>Relazioni sociali (1) </c:v>
              </c:pt>
              <c:pt idx="8">
                <c:v>Benessere economico (4) </c:v>
              </c:pt>
              <c:pt idx="9">
                <c:v>Lavoro e conciliazione dei tempi di vita (6) </c:v>
              </c:pt>
              <c:pt idx="10">
                <c:v>Istruzione e formazione (9) </c:v>
              </c:pt>
              <c:pt idx="11">
                <c:v>Salute (6) </c:v>
              </c:pt>
            </c:strLit>
          </c:cat>
          <c:val>
            <c:numLit>
              <c:formatCode>General</c:formatCode>
              <c:ptCount val="12"/>
              <c:pt idx="0">
                <c:v>8.75</c:v>
              </c:pt>
              <c:pt idx="1">
                <c:v>21.428571428571399</c:v>
              </c:pt>
              <c:pt idx="2">
                <c:v>0</c:v>
              </c:pt>
              <c:pt idx="3">
                <c:v>8.3333333333333304</c:v>
              </c:pt>
              <c:pt idx="4">
                <c:v>33.3333333333333</c:v>
              </c:pt>
              <c:pt idx="5">
                <c:v>0</c:v>
              </c:pt>
              <c:pt idx="6">
                <c:v>18.75</c:v>
              </c:pt>
              <c:pt idx="7">
                <c:v>0</c:v>
              </c:pt>
              <c:pt idx="8">
                <c:v>25</c:v>
              </c:pt>
              <c:pt idx="9">
                <c:v>0</c:v>
              </c:pt>
              <c:pt idx="10">
                <c:v>0</c:v>
              </c:pt>
              <c:pt idx="11">
                <c:v>0</c:v>
              </c:pt>
            </c:numLit>
          </c:val>
          <c:extLst>
            <c:ext xmlns:c16="http://schemas.microsoft.com/office/drawing/2014/chart" uri="{C3380CC4-5D6E-409C-BE32-E72D297353CC}">
              <c16:uniqueId val="{00000000-98EF-468B-8749-2C3FA53682B4}"/>
            </c:ext>
          </c:extLst>
        </c:ser>
        <c:ser>
          <c:idx val="1"/>
          <c:order val="1"/>
          <c:tx>
            <c:v>MEDIO-BASSA</c:v>
          </c:tx>
          <c:spPr>
            <a:solidFill>
              <a:srgbClr val="EB6D08"/>
            </a:solidFill>
            <a:ln>
              <a:noFill/>
            </a:ln>
            <a:effectLst/>
          </c:spPr>
          <c:invertIfNegative val="0"/>
          <c:cat>
            <c:strLit>
              <c:ptCount val="12"/>
              <c:pt idx="0">
                <c:v>TOTALE FRIULI-VENEZIA GIULIA (60) </c:v>
              </c:pt>
              <c:pt idx="1">
                <c:v>Qualità dei servizi (7) </c:v>
              </c:pt>
              <c:pt idx="2">
                <c:v>Innovazione, ricerca e creatività (2) </c:v>
              </c:pt>
              <c:pt idx="3">
                <c:v>Ambiente (12) </c:v>
              </c:pt>
              <c:pt idx="4">
                <c:v>Paesaggio e patrimonio culturale (3) </c:v>
              </c:pt>
              <c:pt idx="5">
                <c:v>Sicurezza (6) </c:v>
              </c:pt>
              <c:pt idx="6">
                <c:v>Politica e istituzioni (4) </c:v>
              </c:pt>
              <c:pt idx="7">
                <c:v>Relazioni sociali (1) </c:v>
              </c:pt>
              <c:pt idx="8">
                <c:v>Benessere economico (4) </c:v>
              </c:pt>
              <c:pt idx="9">
                <c:v>Lavoro e conciliazione dei tempi di vita (6) </c:v>
              </c:pt>
              <c:pt idx="10">
                <c:v>Istruzione e formazione (9) </c:v>
              </c:pt>
              <c:pt idx="11">
                <c:v>Salute (6) </c:v>
              </c:pt>
            </c:strLit>
          </c:cat>
          <c:val>
            <c:numLit>
              <c:formatCode>General</c:formatCode>
              <c:ptCount val="12"/>
              <c:pt idx="0">
                <c:v>10.4166666666667</c:v>
              </c:pt>
              <c:pt idx="1">
                <c:v>14.285714285714301</c:v>
              </c:pt>
              <c:pt idx="2">
                <c:v>12.5</c:v>
              </c:pt>
              <c:pt idx="3">
                <c:v>12.5</c:v>
              </c:pt>
              <c:pt idx="4">
                <c:v>16.6666666666667</c:v>
              </c:pt>
              <c:pt idx="5">
                <c:v>12.5</c:v>
              </c:pt>
              <c:pt idx="6">
                <c:v>25</c:v>
              </c:pt>
              <c:pt idx="7">
                <c:v>0</c:v>
              </c:pt>
              <c:pt idx="8">
                <c:v>0</c:v>
              </c:pt>
              <c:pt idx="9">
                <c:v>0</c:v>
              </c:pt>
              <c:pt idx="10">
                <c:v>8.3333333333333304</c:v>
              </c:pt>
              <c:pt idx="11">
                <c:v>8.3333333333333304</c:v>
              </c:pt>
            </c:numLit>
          </c:val>
          <c:extLst>
            <c:ext xmlns:c16="http://schemas.microsoft.com/office/drawing/2014/chart" uri="{C3380CC4-5D6E-409C-BE32-E72D297353CC}">
              <c16:uniqueId val="{00000001-98EF-468B-8749-2C3FA53682B4}"/>
            </c:ext>
          </c:extLst>
        </c:ser>
        <c:ser>
          <c:idx val="2"/>
          <c:order val="2"/>
          <c:tx>
            <c:v>MEDIA</c:v>
          </c:tx>
          <c:spPr>
            <a:solidFill>
              <a:schemeClr val="bg1">
                <a:lumMod val="85000"/>
              </a:schemeClr>
            </a:solidFill>
            <a:ln>
              <a:noFill/>
            </a:ln>
            <a:effectLst/>
          </c:spPr>
          <c:invertIfNegative val="0"/>
          <c:cat>
            <c:strLit>
              <c:ptCount val="12"/>
              <c:pt idx="0">
                <c:v>TOTALE FRIULI-VENEZIA GIULIA (60) </c:v>
              </c:pt>
              <c:pt idx="1">
                <c:v>Qualità dei servizi (7) </c:v>
              </c:pt>
              <c:pt idx="2">
                <c:v>Innovazione, ricerca e creatività (2) </c:v>
              </c:pt>
              <c:pt idx="3">
                <c:v>Ambiente (12) </c:v>
              </c:pt>
              <c:pt idx="4">
                <c:v>Paesaggio e patrimonio culturale (3) </c:v>
              </c:pt>
              <c:pt idx="5">
                <c:v>Sicurezza (6) </c:v>
              </c:pt>
              <c:pt idx="6">
                <c:v>Politica e istituzioni (4) </c:v>
              </c:pt>
              <c:pt idx="7">
                <c:v>Relazioni sociali (1) </c:v>
              </c:pt>
              <c:pt idx="8">
                <c:v>Benessere economico (4) </c:v>
              </c:pt>
              <c:pt idx="9">
                <c:v>Lavoro e conciliazione dei tempi di vita (6) </c:v>
              </c:pt>
              <c:pt idx="10">
                <c:v>Istruzione e formazione (9) </c:v>
              </c:pt>
              <c:pt idx="11">
                <c:v>Salute (6) </c:v>
              </c:pt>
            </c:strLit>
          </c:cat>
          <c:val>
            <c:numLit>
              <c:formatCode>General</c:formatCode>
              <c:ptCount val="12"/>
              <c:pt idx="0">
                <c:v>20.8333333333333</c:v>
              </c:pt>
              <c:pt idx="1">
                <c:v>14.285714285714301</c:v>
              </c:pt>
              <c:pt idx="2">
                <c:v>62.5</c:v>
              </c:pt>
              <c:pt idx="3">
                <c:v>31.25</c:v>
              </c:pt>
              <c:pt idx="4">
                <c:v>0</c:v>
              </c:pt>
              <c:pt idx="5">
                <c:v>20.8333333333333</c:v>
              </c:pt>
              <c:pt idx="6">
                <c:v>6.25</c:v>
              </c:pt>
              <c:pt idx="7">
                <c:v>0</c:v>
              </c:pt>
              <c:pt idx="8">
                <c:v>18.75</c:v>
              </c:pt>
              <c:pt idx="9">
                <c:v>4.1666666666666696</c:v>
              </c:pt>
              <c:pt idx="10">
                <c:v>16.6666666666667</c:v>
              </c:pt>
              <c:pt idx="11">
                <c:v>41.6666666666667</c:v>
              </c:pt>
            </c:numLit>
          </c:val>
          <c:extLst>
            <c:ext xmlns:c16="http://schemas.microsoft.com/office/drawing/2014/chart" uri="{C3380CC4-5D6E-409C-BE32-E72D297353CC}">
              <c16:uniqueId val="{00000002-98EF-468B-8749-2C3FA53682B4}"/>
            </c:ext>
          </c:extLst>
        </c:ser>
        <c:ser>
          <c:idx val="3"/>
          <c:order val="3"/>
          <c:tx>
            <c:v>MEDIO-ALTA</c:v>
          </c:tx>
          <c:spPr>
            <a:solidFill>
              <a:srgbClr val="99C094"/>
            </a:solidFill>
            <a:ln>
              <a:noFill/>
            </a:ln>
            <a:effectLst/>
          </c:spPr>
          <c:invertIfNegative val="0"/>
          <c:cat>
            <c:strLit>
              <c:ptCount val="12"/>
              <c:pt idx="0">
                <c:v>TOTALE FRIULI-VENEZIA GIULIA (60) </c:v>
              </c:pt>
              <c:pt idx="1">
                <c:v>Qualità dei servizi (7) </c:v>
              </c:pt>
              <c:pt idx="2">
                <c:v>Innovazione, ricerca e creatività (2) </c:v>
              </c:pt>
              <c:pt idx="3">
                <c:v>Ambiente (12) </c:v>
              </c:pt>
              <c:pt idx="4">
                <c:v>Paesaggio e patrimonio culturale (3) </c:v>
              </c:pt>
              <c:pt idx="5">
                <c:v>Sicurezza (6) </c:v>
              </c:pt>
              <c:pt idx="6">
                <c:v>Politica e istituzioni (4) </c:v>
              </c:pt>
              <c:pt idx="7">
                <c:v>Relazioni sociali (1) </c:v>
              </c:pt>
              <c:pt idx="8">
                <c:v>Benessere economico (4) </c:v>
              </c:pt>
              <c:pt idx="9">
                <c:v>Lavoro e conciliazione dei tempi di vita (6) </c:v>
              </c:pt>
              <c:pt idx="10">
                <c:v>Istruzione e formazione (9) </c:v>
              </c:pt>
              <c:pt idx="11">
                <c:v>Salute (6) </c:v>
              </c:pt>
            </c:strLit>
          </c:cat>
          <c:val>
            <c:numLit>
              <c:formatCode>General</c:formatCode>
              <c:ptCount val="12"/>
              <c:pt idx="0">
                <c:v>24.1666666666667</c:v>
              </c:pt>
              <c:pt idx="1">
                <c:v>17.8571428571429</c:v>
              </c:pt>
              <c:pt idx="2">
                <c:v>12.5</c:v>
              </c:pt>
              <c:pt idx="3">
                <c:v>18.75</c:v>
              </c:pt>
              <c:pt idx="4">
                <c:v>0</c:v>
              </c:pt>
              <c:pt idx="5">
                <c:v>16.6666666666667</c:v>
              </c:pt>
              <c:pt idx="6">
                <c:v>6.25</c:v>
              </c:pt>
              <c:pt idx="7">
                <c:v>75</c:v>
              </c:pt>
              <c:pt idx="8">
                <c:v>18.75</c:v>
              </c:pt>
              <c:pt idx="9">
                <c:v>41.6666666666667</c:v>
              </c:pt>
              <c:pt idx="10">
                <c:v>33.3333333333333</c:v>
              </c:pt>
              <c:pt idx="11">
                <c:v>41.6666666666667</c:v>
              </c:pt>
            </c:numLit>
          </c:val>
          <c:extLst>
            <c:ext xmlns:c16="http://schemas.microsoft.com/office/drawing/2014/chart" uri="{C3380CC4-5D6E-409C-BE32-E72D297353CC}">
              <c16:uniqueId val="{00000003-98EF-468B-8749-2C3FA53682B4}"/>
            </c:ext>
          </c:extLst>
        </c:ser>
        <c:ser>
          <c:idx val="4"/>
          <c:order val="4"/>
          <c:tx>
            <c:v>ALTA</c:v>
          </c:tx>
          <c:spPr>
            <a:solidFill>
              <a:srgbClr val="039345"/>
            </a:solidFill>
            <a:ln>
              <a:noFill/>
            </a:ln>
            <a:effectLst/>
          </c:spPr>
          <c:invertIfNegative val="0"/>
          <c:cat>
            <c:strLit>
              <c:ptCount val="12"/>
              <c:pt idx="0">
                <c:v>TOTALE FRIULI-VENEZIA GIULIA (60) </c:v>
              </c:pt>
              <c:pt idx="1">
                <c:v>Qualità dei servizi (7) </c:v>
              </c:pt>
              <c:pt idx="2">
                <c:v>Innovazione, ricerca e creatività (2) </c:v>
              </c:pt>
              <c:pt idx="3">
                <c:v>Ambiente (12) </c:v>
              </c:pt>
              <c:pt idx="4">
                <c:v>Paesaggio e patrimonio culturale (3) </c:v>
              </c:pt>
              <c:pt idx="5">
                <c:v>Sicurezza (6) </c:v>
              </c:pt>
              <c:pt idx="6">
                <c:v>Politica e istituzioni (4) </c:v>
              </c:pt>
              <c:pt idx="7">
                <c:v>Relazioni sociali (1) </c:v>
              </c:pt>
              <c:pt idx="8">
                <c:v>Benessere economico (4) </c:v>
              </c:pt>
              <c:pt idx="9">
                <c:v>Lavoro e conciliazione dei tempi di vita (6) </c:v>
              </c:pt>
              <c:pt idx="10">
                <c:v>Istruzione e formazione (9) </c:v>
              </c:pt>
              <c:pt idx="11">
                <c:v>Salute (6) </c:v>
              </c:pt>
            </c:strLit>
          </c:cat>
          <c:val>
            <c:numLit>
              <c:formatCode>General</c:formatCode>
              <c:ptCount val="12"/>
              <c:pt idx="0">
                <c:v>35.8333333333333</c:v>
              </c:pt>
              <c:pt idx="1">
                <c:v>32.142857142857103</c:v>
              </c:pt>
              <c:pt idx="2">
                <c:v>12.5</c:v>
              </c:pt>
              <c:pt idx="3">
                <c:v>29.1666666666667</c:v>
              </c:pt>
              <c:pt idx="4">
                <c:v>50</c:v>
              </c:pt>
              <c:pt idx="5">
                <c:v>50</c:v>
              </c:pt>
              <c:pt idx="6">
                <c:v>43.75</c:v>
              </c:pt>
              <c:pt idx="7">
                <c:v>25</c:v>
              </c:pt>
              <c:pt idx="8">
                <c:v>37.5</c:v>
              </c:pt>
              <c:pt idx="9">
                <c:v>54.1666666666667</c:v>
              </c:pt>
              <c:pt idx="10">
                <c:v>41.6666666666667</c:v>
              </c:pt>
              <c:pt idx="11">
                <c:v>8.3333333333333304</c:v>
              </c:pt>
            </c:numLit>
          </c:val>
          <c:extLst>
            <c:ext xmlns:c16="http://schemas.microsoft.com/office/drawing/2014/chart" uri="{C3380CC4-5D6E-409C-BE32-E72D297353CC}">
              <c16:uniqueId val="{00000004-98EF-468B-8749-2C3FA53682B4}"/>
            </c:ext>
          </c:extLst>
        </c:ser>
        <c:dLbls>
          <c:showLegendKey val="0"/>
          <c:showVal val="0"/>
          <c:showCatName val="0"/>
          <c:showSerName val="0"/>
          <c:showPercent val="0"/>
          <c:showBubbleSize val="0"/>
        </c:dLbls>
        <c:gapWidth val="25"/>
        <c:overlap val="100"/>
        <c:axId val="674228943"/>
        <c:axId val="674225615"/>
      </c:barChart>
      <c:catAx>
        <c:axId val="674228943"/>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crossAx val="674225615"/>
        <c:crosses val="autoZero"/>
        <c:auto val="1"/>
        <c:lblAlgn val="ctr"/>
        <c:lblOffset val="100"/>
        <c:noMultiLvlLbl val="0"/>
      </c:catAx>
      <c:valAx>
        <c:axId val="674225615"/>
        <c:scaling>
          <c:orientation val="minMax"/>
          <c:max val="100"/>
        </c:scaling>
        <c:delete val="0"/>
        <c:axPos val="b"/>
        <c:majorGridlines>
          <c:spPr>
            <a:ln w="9525" cap="flat" cmpd="sng" algn="ctr">
              <a:solidFill>
                <a:schemeClr val="tx1">
                  <a:lumMod val="50000"/>
                  <a:lumOff val="50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crossAx val="674228943"/>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legend>
    <c:plotVisOnly val="0"/>
    <c:dispBlanksAs val="gap"/>
    <c:showDLblsOverMax val="0"/>
  </c:chart>
  <c:spPr>
    <a:no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'1.1_copia_slide'!$C$3</c:f>
              <c:strCache>
                <c:ptCount val="1"/>
                <c:pt idx="0">
                  <c:v>BASSA</c:v>
                </c:pt>
              </c:strCache>
            </c:strRef>
          </c:tx>
          <c:spPr>
            <a:solidFill>
              <a:srgbClr val="C00000"/>
            </a:solidFill>
            <a:ln>
              <a:noFill/>
            </a:ln>
            <a:effectLst/>
          </c:spPr>
          <c:invertIfNegative val="0"/>
          <c:dLbls>
            <c:dLbl>
              <c:idx val="0"/>
              <c:tx>
                <c:rich>
                  <a:bodyPr/>
                  <a:lstStyle/>
                  <a:p>
                    <a:fld id="{A3AC2334-8FAA-4AE5-95A4-81EAA5D44D46}" type="VALUE">
                      <a:rPr lang="en-US" smtClean="0"/>
                      <a:pPr/>
                      <a:t>[VALORE]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F82-4973-BFC2-D4AF9634862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'1.1_copia_slide'!$J$4:$J$15</c:f>
              <c:strCache>
                <c:ptCount val="1"/>
                <c:pt idx="0">
                  <c:v>Ambiente (12) </c:v>
                </c:pt>
              </c:strCache>
            </c:strRef>
          </c:cat>
          <c:val>
            <c:numRef>
              <c:f>'1.1_copia_slide'!$C$4:$C$15</c:f>
              <c:numCache>
                <c:formatCode>0.0</c:formatCode>
                <c:ptCount val="1"/>
                <c:pt idx="0">
                  <c:v>8.3333333333333321</c:v>
                </c:pt>
              </c:numCache>
            </c:numRef>
          </c:val>
          <c:extLst>
            <c:ext xmlns:c16="http://schemas.microsoft.com/office/drawing/2014/chart" uri="{C3380CC4-5D6E-409C-BE32-E72D297353CC}">
              <c16:uniqueId val="{00000000-3FBD-491D-A129-7162770769A3}"/>
            </c:ext>
          </c:extLst>
        </c:ser>
        <c:ser>
          <c:idx val="1"/>
          <c:order val="1"/>
          <c:tx>
            <c:strRef>
              <c:f>'1.1_copia_slide'!$D$3</c:f>
              <c:strCache>
                <c:ptCount val="1"/>
                <c:pt idx="0">
                  <c:v>MEDIO-BASSA</c:v>
                </c:pt>
              </c:strCache>
            </c:strRef>
          </c:tx>
          <c:spPr>
            <a:solidFill>
              <a:srgbClr val="EB6D08"/>
            </a:solidFill>
            <a:ln>
              <a:noFill/>
            </a:ln>
            <a:effectLst/>
          </c:spPr>
          <c:invertIfNegative val="0"/>
          <c:dLbls>
            <c:dLbl>
              <c:idx val="0"/>
              <c:tx>
                <c:rich>
                  <a:bodyPr/>
                  <a:lstStyle/>
                  <a:p>
                    <a:fld id="{4D924851-B05F-4EF3-86CA-1F0179C0F035}" type="VALUE">
                      <a:rPr lang="en-US" smtClean="0"/>
                      <a:pPr/>
                      <a:t>[VALORE]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82-4973-BFC2-D4AF9634862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'1.1_copia_slide'!$J$4:$J$15</c:f>
              <c:strCache>
                <c:ptCount val="1"/>
                <c:pt idx="0">
                  <c:v>Ambiente (12) </c:v>
                </c:pt>
              </c:strCache>
            </c:strRef>
          </c:cat>
          <c:val>
            <c:numRef>
              <c:f>'1.1_copia_slide'!$D$4:$D$15</c:f>
              <c:numCache>
                <c:formatCode>0.0</c:formatCode>
                <c:ptCount val="1"/>
                <c:pt idx="0">
                  <c:v>12.5</c:v>
                </c:pt>
              </c:numCache>
            </c:numRef>
          </c:val>
          <c:extLst>
            <c:ext xmlns:c16="http://schemas.microsoft.com/office/drawing/2014/chart" uri="{C3380CC4-5D6E-409C-BE32-E72D297353CC}">
              <c16:uniqueId val="{00000001-3FBD-491D-A129-7162770769A3}"/>
            </c:ext>
          </c:extLst>
        </c:ser>
        <c:ser>
          <c:idx val="2"/>
          <c:order val="2"/>
          <c:tx>
            <c:strRef>
              <c:f>'1.1_copia_slide'!$E$3</c:f>
              <c:strCache>
                <c:ptCount val="1"/>
                <c:pt idx="0">
                  <c:v>MEDIA</c:v>
                </c:pt>
              </c:strCache>
            </c:strRef>
          </c:tx>
          <c:spPr>
            <a:solidFill>
              <a:schemeClr val="bg1">
                <a:lumMod val="85000"/>
              </a:schemeClr>
            </a:solidFill>
            <a:ln>
              <a:noFill/>
            </a:ln>
            <a:effectLst/>
          </c:spPr>
          <c:invertIfNegative val="0"/>
          <c:dLbls>
            <c:dLbl>
              <c:idx val="0"/>
              <c:tx>
                <c:rich>
                  <a:bodyPr/>
                  <a:lstStyle/>
                  <a:p>
                    <a:fld id="{45378B19-AFE2-4BC2-9D6D-B18B55247251}" type="VALUE">
                      <a:rPr lang="en-US" smtClean="0"/>
                      <a:pPr/>
                      <a:t>[VALORE]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F82-4973-BFC2-D4AF9634862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'1.1_copia_slide'!$J$4:$J$15</c:f>
              <c:strCache>
                <c:ptCount val="1"/>
                <c:pt idx="0">
                  <c:v>Ambiente (12) </c:v>
                </c:pt>
              </c:strCache>
            </c:strRef>
          </c:cat>
          <c:val>
            <c:numRef>
              <c:f>'1.1_copia_slide'!$E$4:$E$15</c:f>
              <c:numCache>
                <c:formatCode>0.0</c:formatCode>
                <c:ptCount val="1"/>
                <c:pt idx="0">
                  <c:v>31.25</c:v>
                </c:pt>
              </c:numCache>
            </c:numRef>
          </c:val>
          <c:extLst>
            <c:ext xmlns:c16="http://schemas.microsoft.com/office/drawing/2014/chart" uri="{C3380CC4-5D6E-409C-BE32-E72D297353CC}">
              <c16:uniqueId val="{00000002-3FBD-491D-A129-7162770769A3}"/>
            </c:ext>
          </c:extLst>
        </c:ser>
        <c:ser>
          <c:idx val="3"/>
          <c:order val="3"/>
          <c:tx>
            <c:strRef>
              <c:f>'1.1_copia_slide'!$F$3</c:f>
              <c:strCache>
                <c:ptCount val="1"/>
                <c:pt idx="0">
                  <c:v>MEDIO-ALTA</c:v>
                </c:pt>
              </c:strCache>
            </c:strRef>
          </c:tx>
          <c:spPr>
            <a:solidFill>
              <a:srgbClr val="99C094"/>
            </a:solidFill>
            <a:ln>
              <a:noFill/>
            </a:ln>
            <a:effectLst/>
          </c:spPr>
          <c:invertIfNegative val="0"/>
          <c:dLbls>
            <c:dLbl>
              <c:idx val="0"/>
              <c:tx>
                <c:rich>
                  <a:bodyPr/>
                  <a:lstStyle/>
                  <a:p>
                    <a:fld id="{88B7D0A3-25F6-496D-91B6-5E9085AB256D}" type="VALUE">
                      <a:rPr lang="en-US" smtClean="0"/>
                      <a:pPr/>
                      <a:t>[VALORE]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F82-4973-BFC2-D4AF9634862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'1.1_copia_slide'!$J$4:$J$15</c:f>
              <c:strCache>
                <c:ptCount val="1"/>
                <c:pt idx="0">
                  <c:v>Ambiente (12) </c:v>
                </c:pt>
              </c:strCache>
            </c:strRef>
          </c:cat>
          <c:val>
            <c:numRef>
              <c:f>'1.1_copia_slide'!$F$4:$F$15</c:f>
              <c:numCache>
                <c:formatCode>0.0</c:formatCode>
                <c:ptCount val="1"/>
                <c:pt idx="0">
                  <c:v>18.75</c:v>
                </c:pt>
              </c:numCache>
            </c:numRef>
          </c:val>
          <c:extLst>
            <c:ext xmlns:c16="http://schemas.microsoft.com/office/drawing/2014/chart" uri="{C3380CC4-5D6E-409C-BE32-E72D297353CC}">
              <c16:uniqueId val="{00000003-3FBD-491D-A129-7162770769A3}"/>
            </c:ext>
          </c:extLst>
        </c:ser>
        <c:ser>
          <c:idx val="4"/>
          <c:order val="4"/>
          <c:tx>
            <c:strRef>
              <c:f>'1.1_copia_slide'!$G$3</c:f>
              <c:strCache>
                <c:ptCount val="1"/>
                <c:pt idx="0">
                  <c:v>ALTA</c:v>
                </c:pt>
              </c:strCache>
            </c:strRef>
          </c:tx>
          <c:spPr>
            <a:solidFill>
              <a:srgbClr val="039345"/>
            </a:solidFill>
            <a:ln>
              <a:noFill/>
            </a:ln>
            <a:effectLst/>
          </c:spPr>
          <c:invertIfNegative val="0"/>
          <c:dLbls>
            <c:dLbl>
              <c:idx val="0"/>
              <c:tx>
                <c:rich>
                  <a:bodyPr/>
                  <a:lstStyle/>
                  <a:p>
                    <a:fld id="{F5BDCDEB-EAA4-4383-A7F1-0231870A3B3B}" type="VALUE">
                      <a:rPr lang="en-US" smtClean="0"/>
                      <a:pPr/>
                      <a:t>[VALORE]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F82-4973-BFC2-D4AF9634862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'1.1_copia_slide'!$J$4:$J$15</c:f>
              <c:strCache>
                <c:ptCount val="1"/>
                <c:pt idx="0">
                  <c:v>Ambiente (12) </c:v>
                </c:pt>
              </c:strCache>
            </c:strRef>
          </c:cat>
          <c:val>
            <c:numRef>
              <c:f>'1.1_copia_slide'!$G$4:$G$15</c:f>
              <c:numCache>
                <c:formatCode>0.0</c:formatCode>
                <c:ptCount val="1"/>
                <c:pt idx="0">
                  <c:v>29.166666666666668</c:v>
                </c:pt>
              </c:numCache>
            </c:numRef>
          </c:val>
          <c:extLst>
            <c:ext xmlns:c16="http://schemas.microsoft.com/office/drawing/2014/chart" uri="{C3380CC4-5D6E-409C-BE32-E72D297353CC}">
              <c16:uniqueId val="{00000004-3FBD-491D-A129-7162770769A3}"/>
            </c:ext>
          </c:extLst>
        </c:ser>
        <c:dLbls>
          <c:dLblPos val="ctr"/>
          <c:showLegendKey val="0"/>
          <c:showVal val="1"/>
          <c:showCatName val="0"/>
          <c:showSerName val="0"/>
          <c:showPercent val="0"/>
          <c:showBubbleSize val="0"/>
        </c:dLbls>
        <c:gapWidth val="25"/>
        <c:overlap val="100"/>
        <c:axId val="674228943"/>
        <c:axId val="674225615"/>
      </c:barChart>
      <c:catAx>
        <c:axId val="674228943"/>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crossAx val="674225615"/>
        <c:crosses val="autoZero"/>
        <c:auto val="1"/>
        <c:lblAlgn val="ctr"/>
        <c:lblOffset val="100"/>
        <c:noMultiLvlLbl val="0"/>
      </c:catAx>
      <c:valAx>
        <c:axId val="674225615"/>
        <c:scaling>
          <c:orientation val="minMax"/>
          <c:max val="100"/>
        </c:scaling>
        <c:delete val="0"/>
        <c:axPos val="b"/>
        <c:majorGridlines>
          <c:spPr>
            <a:ln w="9525" cap="flat" cmpd="sng" algn="ctr">
              <a:solidFill>
                <a:schemeClr val="tx1">
                  <a:lumMod val="50000"/>
                  <a:lumOff val="50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crossAx val="674228943"/>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legend>
    <c:plotVisOnly val="1"/>
    <c:dispBlanksAs val="gap"/>
    <c:showDLblsOverMax val="0"/>
  </c:chart>
  <c:spPr>
    <a:noFill/>
    <a:ln w="9525" cap="flat" cmpd="sng" algn="ctr">
      <a:noFill/>
      <a:round/>
    </a:ln>
    <a:effectLst/>
  </c:spPr>
  <c:txPr>
    <a:bodyPr/>
    <a:lstStyle/>
    <a:p>
      <a:pPr>
        <a:defRPr sz="700">
          <a:latin typeface="Arial" panose="020B0604020202020204" pitchFamily="34" charset="0"/>
          <a:cs typeface="Arial" panose="020B0604020202020204" pitchFamily="34" charset="0"/>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0715117802271834E-2"/>
          <c:y val="5.1652114359966091E-2"/>
          <c:w val="0.87400806089413718"/>
          <c:h val="0.87572819152090342"/>
        </c:manualLayout>
      </c:layout>
      <c:radarChart>
        <c:radarStyle val="marker"/>
        <c:varyColors val="0"/>
        <c:ser>
          <c:idx val="0"/>
          <c:order val="0"/>
          <c:tx>
            <c:v>Friuli-Venezia Giulia</c:v>
          </c:tx>
          <c:spPr>
            <a:ln w="15875" cap="rnd">
              <a:solidFill>
                <a:srgbClr val="EB6D08"/>
              </a:solidFill>
              <a:round/>
            </a:ln>
            <a:effectLst/>
          </c:spPr>
          <c:marker>
            <c:symbol val="circle"/>
            <c:size val="5"/>
            <c:spPr>
              <a:solidFill>
                <a:srgbClr val="EB6D08"/>
              </a:solidFill>
              <a:ln w="9525">
                <a:solidFill>
                  <a:srgbClr val="EB6D08"/>
                </a:solidFill>
              </a:ln>
              <a:effectLst/>
            </c:spPr>
          </c:marker>
          <c:cat>
            <c:strLit>
              <c:ptCount val="10"/>
              <c:pt idx="0">
                <c:v>10-03</c:v>
              </c:pt>
              <c:pt idx="1">
                <c:v>10-05</c:v>
              </c:pt>
              <c:pt idx="2">
                <c:v>10-06</c:v>
              </c:pt>
              <c:pt idx="3">
                <c:v>10-07</c:v>
              </c:pt>
              <c:pt idx="4">
                <c:v>10-08</c:v>
              </c:pt>
              <c:pt idx="5">
                <c:v>10-09</c:v>
              </c:pt>
              <c:pt idx="6">
                <c:v>10-10</c:v>
              </c:pt>
              <c:pt idx="7">
                <c:v>10-11</c:v>
              </c:pt>
              <c:pt idx="8">
                <c:v>10-12</c:v>
              </c:pt>
              <c:pt idx="9">
                <c:v>10-13</c:v>
              </c:pt>
            </c:strLit>
          </c:cat>
          <c:val>
            <c:numLit>
              <c:formatCode>General</c:formatCode>
              <c:ptCount val="10"/>
              <c:pt idx="0">
                <c:v>1.3139109664311772</c:v>
              </c:pt>
              <c:pt idx="1">
                <c:v>0.74750759661699517</c:v>
              </c:pt>
              <c:pt idx="2">
                <c:v>0.63257756879931437</c:v>
              </c:pt>
              <c:pt idx="3">
                <c:v>0.12070453769974256</c:v>
              </c:pt>
              <c:pt idx="4">
                <c:v>2.0338874666728311E-2</c:v>
              </c:pt>
              <c:pt idx="5">
                <c:v>-0.25229250483067139</c:v>
              </c:pt>
              <c:pt idx="6">
                <c:v>0.37423243328537753</c:v>
              </c:pt>
              <c:pt idx="7">
                <c:v>0</c:v>
              </c:pt>
              <c:pt idx="8">
                <c:v>0.47676949883768738</c:v>
              </c:pt>
              <c:pt idx="9">
                <c:v>-6.4170730748612348E-2</c:v>
              </c:pt>
            </c:numLit>
          </c:val>
          <c:extLst>
            <c:ext xmlns:c16="http://schemas.microsoft.com/office/drawing/2014/chart" uri="{C3380CC4-5D6E-409C-BE32-E72D297353CC}">
              <c16:uniqueId val="{00000000-B55C-4826-BB7E-0C4497F15132}"/>
            </c:ext>
          </c:extLst>
        </c:ser>
        <c:ser>
          <c:idx val="2"/>
          <c:order val="1"/>
          <c:tx>
            <c:v>Italia</c:v>
          </c:tx>
          <c:spPr>
            <a:ln w="15875" cap="rnd">
              <a:solidFill>
                <a:srgbClr val="0073AA"/>
              </a:solidFill>
              <a:prstDash val="sysDash"/>
              <a:round/>
            </a:ln>
            <a:effectLst/>
          </c:spPr>
          <c:marker>
            <c:symbol val="circle"/>
            <c:size val="5"/>
            <c:spPr>
              <a:noFill/>
              <a:ln w="9525">
                <a:noFill/>
              </a:ln>
              <a:effectLst/>
            </c:spPr>
          </c:marker>
          <c:cat>
            <c:strLit>
              <c:ptCount val="10"/>
              <c:pt idx="0">
                <c:v>10-03</c:v>
              </c:pt>
              <c:pt idx="1">
                <c:v>10-05</c:v>
              </c:pt>
              <c:pt idx="2">
                <c:v>10-06</c:v>
              </c:pt>
              <c:pt idx="3">
                <c:v>10-07</c:v>
              </c:pt>
              <c:pt idx="4">
                <c:v>10-08</c:v>
              </c:pt>
              <c:pt idx="5">
                <c:v>10-09</c:v>
              </c:pt>
              <c:pt idx="6">
                <c:v>10-10</c:v>
              </c:pt>
              <c:pt idx="7">
                <c:v>10-11</c:v>
              </c:pt>
              <c:pt idx="8">
                <c:v>10-12</c:v>
              </c:pt>
              <c:pt idx="9">
                <c:v>10-13</c:v>
              </c:pt>
            </c:strLit>
          </c:cat>
          <c:val>
            <c:numLit>
              <c:formatCode>General</c:formatCode>
              <c:ptCount val="10"/>
              <c:pt idx="0">
                <c:v>0</c:v>
              </c:pt>
              <c:pt idx="1">
                <c:v>0</c:v>
              </c:pt>
              <c:pt idx="2">
                <c:v>0</c:v>
              </c:pt>
              <c:pt idx="3">
                <c:v>0</c:v>
              </c:pt>
              <c:pt idx="4">
                <c:v>0</c:v>
              </c:pt>
              <c:pt idx="5">
                <c:v>0</c:v>
              </c:pt>
              <c:pt idx="6">
                <c:v>0</c:v>
              </c:pt>
              <c:pt idx="7">
                <c:v>0</c:v>
              </c:pt>
              <c:pt idx="8">
                <c:v>0</c:v>
              </c:pt>
              <c:pt idx="9">
                <c:v>0</c:v>
              </c:pt>
            </c:numLit>
          </c:val>
          <c:extLst>
            <c:ext xmlns:c16="http://schemas.microsoft.com/office/drawing/2014/chart" uri="{C3380CC4-5D6E-409C-BE32-E72D297353CC}">
              <c16:uniqueId val="{00000001-B55C-4826-BB7E-0C4497F15132}"/>
            </c:ext>
          </c:extLst>
        </c:ser>
        <c:dLbls>
          <c:showLegendKey val="0"/>
          <c:showVal val="0"/>
          <c:showCatName val="0"/>
          <c:showSerName val="0"/>
          <c:showPercent val="0"/>
          <c:showBubbleSize val="0"/>
        </c:dLbls>
        <c:axId val="97139791"/>
        <c:axId val="97125391"/>
        <c:extLst/>
      </c:radarChart>
      <c:catAx>
        <c:axId val="97139791"/>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7125391"/>
        <c:crosses val="autoZero"/>
        <c:auto val="1"/>
        <c:lblAlgn val="ctr"/>
        <c:lblOffset val="100"/>
        <c:noMultiLvlLbl val="0"/>
      </c:catAx>
      <c:valAx>
        <c:axId val="97125391"/>
        <c:scaling>
          <c:orientation val="minMax"/>
          <c:max val="3"/>
          <c:min val="-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97139791"/>
        <c:crosses val="autoZero"/>
        <c:crossBetween val="between"/>
      </c:valAx>
      <c:spPr>
        <a:noFill/>
        <a:ln>
          <a:noFill/>
        </a:ln>
        <a:effectLst/>
      </c:spPr>
    </c:plotArea>
    <c:legend>
      <c:legendPos val="b"/>
      <c:layout>
        <c:manualLayout>
          <c:xMode val="edge"/>
          <c:yMode val="edge"/>
          <c:x val="0"/>
          <c:y val="0.95472030926963791"/>
          <c:w val="1"/>
          <c:h val="4.230302001868951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it-IT"/>
        </a:p>
      </c:txPr>
    </c:legend>
    <c:plotVisOnly val="0"/>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it-IT"/>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175161737492803"/>
          <c:y val="7.4181372549019603E-2"/>
          <c:w val="0.69358896364860101"/>
          <c:h val="0.77359327376265263"/>
        </c:manualLayout>
      </c:layout>
      <c:radarChart>
        <c:radarStyle val="marker"/>
        <c:varyColors val="0"/>
        <c:ser>
          <c:idx val="0"/>
          <c:order val="0"/>
          <c:tx>
            <c:v>Italia</c:v>
          </c:tx>
          <c:spPr>
            <a:ln w="15875" cap="rnd">
              <a:solidFill>
                <a:srgbClr val="0073AA"/>
              </a:solidFill>
              <a:prstDash val="sysDash"/>
              <a:round/>
            </a:ln>
            <a:effectLst/>
          </c:spPr>
          <c:marker>
            <c:symbol val="none"/>
          </c:marker>
          <c:dPt>
            <c:idx val="3"/>
            <c:marker>
              <c:symbol val="none"/>
            </c:marker>
            <c:bubble3D val="0"/>
            <c:extLst>
              <c:ext xmlns:c16="http://schemas.microsoft.com/office/drawing/2014/chart" uri="{C3380CC4-5D6E-409C-BE32-E72D297353CC}">
                <c16:uniqueId val="{00000000-AF10-4DFB-B2E5-2EAD4C67B29A}"/>
              </c:ext>
            </c:extLst>
          </c:dPt>
          <c:cat>
            <c:strLit>
              <c:ptCount val="10"/>
              <c:pt idx="0">
                <c:v>10-03</c:v>
              </c:pt>
              <c:pt idx="1">
                <c:v>10-05</c:v>
              </c:pt>
              <c:pt idx="2">
                <c:v>10-06</c:v>
              </c:pt>
              <c:pt idx="3">
                <c:v>10-07</c:v>
              </c:pt>
              <c:pt idx="4">
                <c:v>10-08</c:v>
              </c:pt>
              <c:pt idx="5">
                <c:v>10-09</c:v>
              </c:pt>
              <c:pt idx="6">
                <c:v>10-10</c:v>
              </c:pt>
              <c:pt idx="7">
                <c:v>10-11</c:v>
              </c:pt>
              <c:pt idx="8">
                <c:v>10-12</c:v>
              </c:pt>
              <c:pt idx="9">
                <c:v>10-13</c:v>
              </c:pt>
            </c:strLit>
          </c:cat>
          <c:val>
            <c:numLit>
              <c:formatCode>General</c:formatCode>
              <c:ptCount val="10"/>
              <c:pt idx="0">
                <c:v>0</c:v>
              </c:pt>
              <c:pt idx="1">
                <c:v>0</c:v>
              </c:pt>
              <c:pt idx="2">
                <c:v>0</c:v>
              </c:pt>
              <c:pt idx="3">
                <c:v>0</c:v>
              </c:pt>
              <c:pt idx="4">
                <c:v>0</c:v>
              </c:pt>
              <c:pt idx="5">
                <c:v>0</c:v>
              </c:pt>
              <c:pt idx="6">
                <c:v>0</c:v>
              </c:pt>
              <c:pt idx="7">
                <c:v>0</c:v>
              </c:pt>
              <c:pt idx="8">
                <c:v>0</c:v>
              </c:pt>
              <c:pt idx="9">
                <c:v>0</c:v>
              </c:pt>
            </c:numLit>
          </c:val>
          <c:extLst>
            <c:ext xmlns:c16="http://schemas.microsoft.com/office/drawing/2014/chart" uri="{C3380CC4-5D6E-409C-BE32-E72D297353CC}">
              <c16:uniqueId val="{00000001-AF10-4DFB-B2E5-2EAD4C67B29A}"/>
            </c:ext>
          </c:extLst>
        </c:ser>
        <c:ser>
          <c:idx val="1"/>
          <c:order val="1"/>
          <c:tx>
            <c:v>Miglior valore provinciale</c:v>
          </c:tx>
          <c:spPr>
            <a:ln w="15875" cap="rnd">
              <a:solidFill>
                <a:srgbClr val="039345"/>
              </a:solidFill>
              <a:round/>
            </a:ln>
            <a:effectLst/>
          </c:spPr>
          <c:marker>
            <c:symbol val="circle"/>
            <c:size val="5"/>
            <c:spPr>
              <a:solidFill>
                <a:srgbClr val="039345"/>
              </a:solidFill>
              <a:ln w="9525">
                <a:solidFill>
                  <a:srgbClr val="039345"/>
                </a:solidFill>
              </a:ln>
              <a:effectLst/>
            </c:spPr>
          </c:marker>
          <c:dLbls>
            <c:dLbl>
              <c:idx val="0"/>
              <c:layout>
                <c:manualLayout>
                  <c:x val="-1.1222257253957865E-2"/>
                  <c:y val="3.735293673447812E-2"/>
                </c:manualLayout>
              </c:layout>
              <c:tx>
                <c:rich>
                  <a:bodyPr/>
                  <a:lstStyle/>
                  <a:p>
                    <a:fld id="{EA9DB488-50F1-45ED-9B04-CBD223D2384E}" type="CELLRANGE">
                      <a:rPr lang="en-US"/>
                      <a:pPr/>
                      <a:t>[INTERVALLOCELLE]</a:t>
                    </a:fld>
                    <a:r>
                      <a:rPr lang="en-US"/>
                      <a:t>; TS; PN</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AF10-4DFB-B2E5-2EAD4C67B29A}"/>
                </c:ext>
              </c:extLst>
            </c:dLbl>
            <c:dLbl>
              <c:idx val="1"/>
              <c:layout>
                <c:manualLayout>
                  <c:x val="-2.1107638827814565E-2"/>
                  <c:y val="1.2450980392156863E-2"/>
                </c:manualLayout>
              </c:layout>
              <c:tx>
                <c:rich>
                  <a:bodyPr/>
                  <a:lstStyle/>
                  <a:p>
                    <a:fld id="{3135AB59-A5FF-4F3B-9391-9005365ACAD4}" type="CELLRANGE">
                      <a:rPr lang="en-US"/>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AF10-4DFB-B2E5-2EAD4C67B29A}"/>
                </c:ext>
              </c:extLst>
            </c:dLbl>
            <c:dLbl>
              <c:idx val="2"/>
              <c:layout>
                <c:manualLayout>
                  <c:x val="-1.6757187072682773E-2"/>
                  <c:y val="2.905228758169931E-2"/>
                </c:manualLayout>
              </c:layout>
              <c:tx>
                <c:rich>
                  <a:bodyPr/>
                  <a:lstStyle/>
                  <a:p>
                    <a:fld id="{053B5509-8FA1-4429-9104-AEACFAD39AE8}" type="CELLRANGE">
                      <a:rPr lang="en-US"/>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AF10-4DFB-B2E5-2EAD4C67B29A}"/>
                </c:ext>
              </c:extLst>
            </c:dLbl>
            <c:dLbl>
              <c:idx val="3"/>
              <c:layout>
                <c:manualLayout>
                  <c:x val="-2.0683863915159025E-2"/>
                  <c:y val="0"/>
                </c:manualLayout>
              </c:layout>
              <c:tx>
                <c:rich>
                  <a:bodyPr/>
                  <a:lstStyle/>
                  <a:p>
                    <a:fld id="{366D8F66-620F-4D40-A805-F078B07F0D5B}" type="CELLRANGE">
                      <a:rPr lang="en-US"/>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AF10-4DFB-B2E5-2EAD4C67B29A}"/>
                </c:ext>
              </c:extLst>
            </c:dLbl>
            <c:dLbl>
              <c:idx val="4"/>
              <c:layout>
                <c:manualLayout>
                  <c:x val="8.4038376222213339E-4"/>
                  <c:y val="-2.4901960784313802E-2"/>
                </c:manualLayout>
              </c:layout>
              <c:tx>
                <c:rich>
                  <a:bodyPr/>
                  <a:lstStyle/>
                  <a:p>
                    <a:fld id="{528E2E0D-B60A-45AA-BE29-7FEE5BEB828F}" type="CELLRANGE">
                      <a:rPr lang="en-US"/>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AF10-4DFB-B2E5-2EAD4C67B29A}"/>
                </c:ext>
              </c:extLst>
            </c:dLbl>
            <c:dLbl>
              <c:idx val="5"/>
              <c:layout>
                <c:manualLayout>
                  <c:x val="3.7441050987841798E-2"/>
                  <c:y val="-5.395424836601307E-2"/>
                </c:manualLayout>
              </c:layout>
              <c:tx>
                <c:rich>
                  <a:bodyPr/>
                  <a:lstStyle/>
                  <a:p>
                    <a:fld id="{0422A3D1-1F08-4D63-95EC-E48D82C401CD}" type="CELLRANGE">
                      <a:rPr lang="en-US"/>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AF10-4DFB-B2E5-2EAD4C67B29A}"/>
                </c:ext>
              </c:extLst>
            </c:dLbl>
            <c:dLbl>
              <c:idx val="6"/>
              <c:layout>
                <c:manualLayout>
                  <c:x val="-3.7919979122956882E-17"/>
                  <c:y val="-1.2450980392156863E-2"/>
                </c:manualLayout>
              </c:layout>
              <c:tx>
                <c:rich>
                  <a:bodyPr/>
                  <a:lstStyle/>
                  <a:p>
                    <a:fld id="{7C9768E9-BBC1-4F27-9293-A24610DE2420}" type="CELLRANGE">
                      <a:rPr lang="en-US"/>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AF10-4DFB-B2E5-2EAD4C67B29A}"/>
                </c:ext>
              </c:extLst>
            </c:dLbl>
            <c:dLbl>
              <c:idx val="7"/>
              <c:tx>
                <c:rich>
                  <a:bodyPr/>
                  <a:lstStyle/>
                  <a:p>
                    <a:fld id="{27302F7B-A897-4B1E-9EE5-2F62FBFEB5DE}" type="CELLRANGE">
                      <a:rPr lang="it-IT"/>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AF10-4DFB-B2E5-2EAD4C67B29A}"/>
                </c:ext>
              </c:extLst>
            </c:dLbl>
            <c:dLbl>
              <c:idx val="8"/>
              <c:layout>
                <c:manualLayout>
                  <c:x val="2.4820636698190828E-2"/>
                  <c:y val="0"/>
                </c:manualLayout>
              </c:layout>
              <c:tx>
                <c:rich>
                  <a:bodyPr/>
                  <a:lstStyle/>
                  <a:p>
                    <a:fld id="{E7C714DE-6534-4602-850C-84A449C629FB}" type="CELLRANGE">
                      <a:rPr lang="en-US"/>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AF10-4DFB-B2E5-2EAD4C67B29A}"/>
                </c:ext>
              </c:extLst>
            </c:dLbl>
            <c:dLbl>
              <c:idx val="9"/>
              <c:layout>
                <c:manualLayout>
                  <c:x val="8.2735455660636475E-3"/>
                  <c:y val="1.2450980392156863E-2"/>
                </c:manualLayout>
              </c:layout>
              <c:tx>
                <c:rich>
                  <a:bodyPr/>
                  <a:lstStyle/>
                  <a:p>
                    <a:fld id="{881F14A3-DB13-470C-9228-4327358D9289}" type="CELLRANGE">
                      <a:rPr lang="en-US"/>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F10-4DFB-B2E5-2EAD4C67B29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339933"/>
                    </a:solidFill>
                    <a:latin typeface="+mn-lt"/>
                    <a:ea typeface="+mn-ea"/>
                    <a:cs typeface="+mn-cs"/>
                  </a:defRPr>
                </a:pPr>
                <a:endParaRPr lang="it-IT"/>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Lit>
              <c:ptCount val="10"/>
              <c:pt idx="0">
                <c:v>10-03</c:v>
              </c:pt>
              <c:pt idx="1">
                <c:v>10-05</c:v>
              </c:pt>
              <c:pt idx="2">
                <c:v>10-06</c:v>
              </c:pt>
              <c:pt idx="3">
                <c:v>10-07</c:v>
              </c:pt>
              <c:pt idx="4">
                <c:v>10-08</c:v>
              </c:pt>
              <c:pt idx="5">
                <c:v>10-09</c:v>
              </c:pt>
              <c:pt idx="6">
                <c:v>10-10</c:v>
              </c:pt>
              <c:pt idx="7">
                <c:v>10-11</c:v>
              </c:pt>
              <c:pt idx="8">
                <c:v>10-12</c:v>
              </c:pt>
              <c:pt idx="9">
                <c:v>10-13</c:v>
              </c:pt>
            </c:strLit>
          </c:cat>
          <c:val>
            <c:numLit>
              <c:formatCode>General</c:formatCode>
              <c:ptCount val="10"/>
              <c:pt idx="0">
                <c:v>1.2000321158844001</c:v>
              </c:pt>
              <c:pt idx="1">
                <c:v>0.73461500615017905</c:v>
              </c:pt>
              <c:pt idx="2">
                <c:v>0.77696133264198997</c:v>
              </c:pt>
              <c:pt idx="3">
                <c:v>0.58180395356112602</c:v>
              </c:pt>
              <c:pt idx="4">
                <c:v>0.32744912829233203</c:v>
              </c:pt>
              <c:pt idx="5">
                <c:v>2.1835685229743498</c:v>
              </c:pt>
              <c:pt idx="6">
                <c:v>0.94762066147913404</c:v>
              </c:pt>
              <c:pt idx="7">
                <c:v>0.21646129662246699</c:v>
              </c:pt>
              <c:pt idx="8">
                <c:v>1.03295056962593</c:v>
              </c:pt>
              <c:pt idx="9">
                <c:v>0.31085349107499899</c:v>
              </c:pt>
            </c:numLit>
          </c:val>
          <c:extLst>
            <c:ext xmlns:c15="http://schemas.microsoft.com/office/drawing/2012/chart" uri="{02D57815-91ED-43cb-92C2-25804820EDAC}">
              <c15:datalabelsRange>
                <c15:f>'[Appendice_Friuli-Venezia-Giulia.xlsx]Dominio 10'!$B$55:$K$55</c15:f>
                <c15:dlblRangeCache>
                  <c:ptCount val="10"/>
                  <c:pt idx="0">
                    <c:v>UD</c:v>
                  </c:pt>
                  <c:pt idx="1">
                    <c:v>TS</c:v>
                  </c:pt>
                  <c:pt idx="2">
                    <c:v>GO</c:v>
                  </c:pt>
                  <c:pt idx="3">
                    <c:v>TS</c:v>
                  </c:pt>
                  <c:pt idx="4">
                    <c:v>TS</c:v>
                  </c:pt>
                  <c:pt idx="5">
                    <c:v>TS</c:v>
                  </c:pt>
                  <c:pt idx="6">
                    <c:v>GO</c:v>
                  </c:pt>
                  <c:pt idx="7">
                    <c:v>TS</c:v>
                  </c:pt>
                  <c:pt idx="8">
                    <c:v>PN</c:v>
                  </c:pt>
                  <c:pt idx="9">
                    <c:v>GO</c:v>
                  </c:pt>
                </c15:dlblRangeCache>
              </c15:datalabelsRange>
            </c:ext>
            <c:ext xmlns:c16="http://schemas.microsoft.com/office/drawing/2014/chart" uri="{C3380CC4-5D6E-409C-BE32-E72D297353CC}">
              <c16:uniqueId val="{0000000C-AF10-4DFB-B2E5-2EAD4C67B29A}"/>
            </c:ext>
          </c:extLst>
        </c:ser>
        <c:ser>
          <c:idx val="2"/>
          <c:order val="2"/>
          <c:tx>
            <c:v>Peggior valore provinciale</c:v>
          </c:tx>
          <c:spPr>
            <a:ln w="15875"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1.673182080725593E-2"/>
                  <c:y val="0.10790849673202618"/>
                </c:manualLayout>
              </c:layout>
              <c:tx>
                <c:rich>
                  <a:bodyPr/>
                  <a:lstStyle/>
                  <a:p>
                    <a:fld id="{EA177439-31E6-4C13-8242-4BB5988B1ED7}" type="CELLRANGE">
                      <a:rPr lang="en-US"/>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AF10-4DFB-B2E5-2EAD4C67B29A}"/>
                </c:ext>
              </c:extLst>
            </c:dLbl>
            <c:dLbl>
              <c:idx val="1"/>
              <c:layout>
                <c:manualLayout>
                  <c:x val="-7.1586077751344734E-2"/>
                  <c:y val="0.12487313669521087"/>
                </c:manualLayout>
              </c:layout>
              <c:tx>
                <c:rich>
                  <a:bodyPr/>
                  <a:lstStyle/>
                  <a:p>
                    <a:fld id="{F8ED57D1-D7EE-4D45-A280-0A445A530C21}" type="CELLRANGE">
                      <a:rPr lang="en-US"/>
                      <a:pPr/>
                      <a:t>[INTERVALLOCELLE]</a:t>
                    </a:fld>
                    <a:r>
                      <a:rPr lang="en-US"/>
                      <a:t>; PN</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AF10-4DFB-B2E5-2EAD4C67B29A}"/>
                </c:ext>
              </c:extLst>
            </c:dLbl>
            <c:dLbl>
              <c:idx val="2"/>
              <c:layout>
                <c:manualLayout>
                  <c:x val="-0.12525887402907995"/>
                  <c:y val="2.9052287581699348E-2"/>
                </c:manualLayout>
              </c:layout>
              <c:tx>
                <c:rich>
                  <a:bodyPr/>
                  <a:lstStyle/>
                  <a:p>
                    <a:fld id="{E5C33E51-0DA7-4C48-9934-D6E97A90FC7C}" type="CELLRANGE">
                      <a:rPr lang="en-US"/>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AF10-4DFB-B2E5-2EAD4C67B29A}"/>
                </c:ext>
              </c:extLst>
            </c:dLbl>
            <c:dLbl>
              <c:idx val="3"/>
              <c:layout>
                <c:manualLayout>
                  <c:x val="-9.0588809345588606E-2"/>
                  <c:y val="-4.9803921568627528E-2"/>
                </c:manualLayout>
              </c:layout>
              <c:tx>
                <c:rich>
                  <a:bodyPr/>
                  <a:lstStyle/>
                  <a:p>
                    <a:fld id="{61C0B90A-8E09-4D6C-B12F-FFF88EB5EBD4}" type="CELLRANGE">
                      <a:rPr lang="en-US"/>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AF10-4DFB-B2E5-2EAD4C67B29A}"/>
                </c:ext>
              </c:extLst>
            </c:dLbl>
            <c:dLbl>
              <c:idx val="4"/>
              <c:layout>
                <c:manualLayout>
                  <c:x val="-6.5032673990383219E-2"/>
                  <c:y val="-7.8856209150326873E-2"/>
                </c:manualLayout>
              </c:layout>
              <c:tx>
                <c:rich>
                  <a:bodyPr/>
                  <a:lstStyle/>
                  <a:p>
                    <a:fld id="{81A010BB-0BAB-4938-9796-8E1DF78E2688}" type="CELLRANGE">
                      <a:rPr lang="en-US"/>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AF10-4DFB-B2E5-2EAD4C67B29A}"/>
                </c:ext>
              </c:extLst>
            </c:dLbl>
            <c:dLbl>
              <c:idx val="5"/>
              <c:layout>
                <c:manualLayout>
                  <c:x val="-7.0126441925898999E-3"/>
                  <c:y val="-0.11620915032679739"/>
                </c:manualLayout>
              </c:layout>
              <c:tx>
                <c:rich>
                  <a:bodyPr/>
                  <a:lstStyle/>
                  <a:p>
                    <a:fld id="{98C9184E-3C31-47F5-ABCE-F9707993E3C3}" type="CELLRANGE">
                      <a:rPr lang="en-US"/>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AF10-4DFB-B2E5-2EAD4C67B29A}"/>
                </c:ext>
              </c:extLst>
            </c:dLbl>
            <c:dLbl>
              <c:idx val="6"/>
              <c:layout>
                <c:manualLayout>
                  <c:x val="6.2051591745477072E-2"/>
                  <c:y val="-8.715686274509811E-2"/>
                </c:manualLayout>
              </c:layout>
              <c:tx>
                <c:rich>
                  <a:bodyPr/>
                  <a:lstStyle/>
                  <a:p>
                    <a:fld id="{01BED6EE-E5F4-4103-B933-28B61B8E11B5}" type="CELLRANGE">
                      <a:rPr lang="en-US"/>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AF10-4DFB-B2E5-2EAD4C67B29A}"/>
                </c:ext>
              </c:extLst>
            </c:dLbl>
            <c:dLbl>
              <c:idx val="7"/>
              <c:layout>
                <c:manualLayout>
                  <c:x val="0.11996641070792234"/>
                  <c:y val="-2.0751633986928104E-2"/>
                </c:manualLayout>
              </c:layout>
              <c:tx>
                <c:rich>
                  <a:bodyPr/>
                  <a:lstStyle/>
                  <a:p>
                    <a:fld id="{C5210E15-3858-4C9D-B1C9-5554710C7C4E}" type="CELLRANGE">
                      <a:rPr lang="en-US"/>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AF10-4DFB-B2E5-2EAD4C67B29A}"/>
                </c:ext>
              </c:extLst>
            </c:dLbl>
            <c:dLbl>
              <c:idx val="8"/>
              <c:layout>
                <c:manualLayout>
                  <c:x val="0.10341931957579513"/>
                  <c:y val="2.9052287581699348E-2"/>
                </c:manualLayout>
              </c:layout>
              <c:tx>
                <c:rich>
                  <a:bodyPr/>
                  <a:lstStyle/>
                  <a:p>
                    <a:fld id="{3D27B5ED-998B-4DA2-864D-416FE6945317}" type="CELLRANGE">
                      <a:rPr lang="en-US"/>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AF10-4DFB-B2E5-2EAD4C67B29A}"/>
                </c:ext>
              </c:extLst>
            </c:dLbl>
            <c:dLbl>
              <c:idx val="9"/>
              <c:layout>
                <c:manualLayout>
                  <c:x val="7.4461910094572412E-2"/>
                  <c:y val="9.1307189542483624E-2"/>
                </c:manualLayout>
              </c:layout>
              <c:tx>
                <c:rich>
                  <a:bodyPr/>
                  <a:lstStyle/>
                  <a:p>
                    <a:fld id="{3CE53C89-7ED8-4757-91BB-D38C7CD4E568}" type="CELLRANGE">
                      <a:rPr lang="en-US"/>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AF10-4DFB-B2E5-2EAD4C67B29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it-IT"/>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Lit>
              <c:ptCount val="10"/>
              <c:pt idx="0">
                <c:v>10-03</c:v>
              </c:pt>
              <c:pt idx="1">
                <c:v>10-05</c:v>
              </c:pt>
              <c:pt idx="2">
                <c:v>10-06</c:v>
              </c:pt>
              <c:pt idx="3">
                <c:v>10-07</c:v>
              </c:pt>
              <c:pt idx="4">
                <c:v>10-08</c:v>
              </c:pt>
              <c:pt idx="5">
                <c:v>10-09</c:v>
              </c:pt>
              <c:pt idx="6">
                <c:v>10-10</c:v>
              </c:pt>
              <c:pt idx="7">
                <c:v>10-11</c:v>
              </c:pt>
              <c:pt idx="8">
                <c:v>10-12</c:v>
              </c:pt>
              <c:pt idx="9">
                <c:v>10-13</c:v>
              </c:pt>
            </c:strLit>
          </c:cat>
          <c:val>
            <c:numLit>
              <c:formatCode>General</c:formatCode>
              <c:ptCount val="10"/>
              <c:pt idx="0">
                <c:v>0.12000321158844</c:v>
              </c:pt>
              <c:pt idx="1">
                <c:v>0.489743337433453</c:v>
              </c:pt>
              <c:pt idx="2">
                <c:v>0.56506278737599303</c:v>
              </c:pt>
              <c:pt idx="3">
                <c:v>-0.186616362463003</c:v>
              </c:pt>
              <c:pt idx="4">
                <c:v>-0.78923636049946599</c:v>
              </c:pt>
              <c:pt idx="5">
                <c:v>-0.33523666120353102</c:v>
              </c:pt>
              <c:pt idx="6">
                <c:v>-9.2450796241866806E-2</c:v>
              </c:pt>
              <c:pt idx="7">
                <c:v>-0.26456380698301601</c:v>
              </c:pt>
              <c:pt idx="8">
                <c:v>-1.2163145760684</c:v>
              </c:pt>
              <c:pt idx="9">
                <c:v>-0.41813920923362702</c:v>
              </c:pt>
            </c:numLit>
          </c:val>
          <c:extLst>
            <c:ext xmlns:c15="http://schemas.microsoft.com/office/drawing/2012/chart" uri="{02D57815-91ED-43cb-92C2-25804820EDAC}">
              <c15:datalabelsRange>
                <c15:f>'[Appendice_Friuli-Venezia-Giulia.xlsx]Dominio 10'!$B$56:$K$56</c15:f>
                <c15:dlblRangeCache>
                  <c:ptCount val="10"/>
                  <c:pt idx="0">
                    <c:v>GO</c:v>
                  </c:pt>
                  <c:pt idx="1">
                    <c:v>UD</c:v>
                  </c:pt>
                  <c:pt idx="2">
                    <c:v>UD</c:v>
                  </c:pt>
                  <c:pt idx="3">
                    <c:v>UD</c:v>
                  </c:pt>
                  <c:pt idx="4">
                    <c:v>PN</c:v>
                  </c:pt>
                  <c:pt idx="5">
                    <c:v>UD</c:v>
                  </c:pt>
                  <c:pt idx="6">
                    <c:v>UD</c:v>
                  </c:pt>
                  <c:pt idx="7">
                    <c:v>GO</c:v>
                  </c:pt>
                  <c:pt idx="8">
                    <c:v>TS</c:v>
                  </c:pt>
                  <c:pt idx="9">
                    <c:v>TS</c:v>
                  </c:pt>
                </c15:dlblRangeCache>
              </c15:datalabelsRange>
            </c:ext>
            <c:ext xmlns:c16="http://schemas.microsoft.com/office/drawing/2014/chart" uri="{C3380CC4-5D6E-409C-BE32-E72D297353CC}">
              <c16:uniqueId val="{00000017-AF10-4DFB-B2E5-2EAD4C67B29A}"/>
            </c:ext>
          </c:extLst>
        </c:ser>
        <c:dLbls>
          <c:showLegendKey val="0"/>
          <c:showVal val="0"/>
          <c:showCatName val="0"/>
          <c:showSerName val="0"/>
          <c:showPercent val="0"/>
          <c:showBubbleSize val="0"/>
        </c:dLbls>
        <c:axId val="97139791"/>
        <c:axId val="97125391"/>
        <c:extLst/>
      </c:radarChart>
      <c:catAx>
        <c:axId val="97139791"/>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7125391"/>
        <c:crosses val="autoZero"/>
        <c:auto val="1"/>
        <c:lblAlgn val="ctr"/>
        <c:lblOffset val="100"/>
        <c:noMultiLvlLbl val="0"/>
      </c:catAx>
      <c:valAx>
        <c:axId val="97125391"/>
        <c:scaling>
          <c:orientation val="minMax"/>
          <c:max val="3"/>
          <c:min val="-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97139791"/>
        <c:crosses val="autoZero"/>
        <c:crossBetween val="between"/>
      </c:valAx>
      <c:spPr>
        <a:noFill/>
        <a:ln>
          <a:noFill/>
        </a:ln>
        <a:effectLst/>
      </c:spPr>
    </c:plotArea>
    <c:legend>
      <c:legendPos val="b"/>
      <c:layout>
        <c:manualLayout>
          <c:xMode val="edge"/>
          <c:yMode val="edge"/>
          <c:x val="3.6530290666591629E-2"/>
          <c:y val="0.93753676497156357"/>
          <c:w val="0.90927946324004816"/>
          <c:h val="5.557446130129328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it-IT"/>
        </a:p>
      </c:txPr>
    </c:legend>
    <c:plotVisOnly val="0"/>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it-IT"/>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Rifiuti urbani prodotti</c:v>
          </c:tx>
          <c:spPr>
            <a:ln w="19050" cap="rnd">
              <a:solidFill>
                <a:schemeClr val="accent1"/>
              </a:solidFill>
              <a:round/>
            </a:ln>
            <a:effectLst/>
          </c:spPr>
          <c:marker>
            <c:symbol val="circle"/>
            <c:size val="5"/>
            <c:spPr>
              <a:solidFill>
                <a:schemeClr val="accent1"/>
              </a:solidFill>
              <a:ln w="9525">
                <a:solidFill>
                  <a:schemeClr val="accent1"/>
                </a:solidFill>
              </a:ln>
              <a:effectLst/>
            </c:spPr>
          </c:marker>
          <c:dPt>
            <c:idx val="0"/>
            <c:marker>
              <c:symbol val="circle"/>
              <c:size val="5"/>
              <c:spPr>
                <a:solidFill>
                  <a:srgbClr val="039345"/>
                </a:solidFill>
                <a:ln w="88900">
                  <a:solidFill>
                    <a:srgbClr val="039345"/>
                  </a:solidFill>
                </a:ln>
                <a:effectLst/>
              </c:spPr>
            </c:marker>
            <c:bubble3D val="0"/>
            <c:extLst>
              <c:ext xmlns:c16="http://schemas.microsoft.com/office/drawing/2014/chart" uri="{C3380CC4-5D6E-409C-BE32-E72D297353CC}">
                <c16:uniqueId val="{00000000-7504-490F-920A-2E5795190E6A}"/>
              </c:ext>
            </c:extLst>
          </c:dPt>
          <c:dPt>
            <c:idx val="1"/>
            <c:marker>
              <c:symbol val="circle"/>
              <c:size val="5"/>
              <c:spPr>
                <a:solidFill>
                  <a:srgbClr val="EB6D08"/>
                </a:solidFill>
                <a:ln w="9525">
                  <a:solidFill>
                    <a:srgbClr val="EB6D08"/>
                  </a:solidFill>
                </a:ln>
                <a:effectLst/>
              </c:spPr>
            </c:marker>
            <c:bubble3D val="0"/>
            <c:extLst>
              <c:ext xmlns:c16="http://schemas.microsoft.com/office/drawing/2014/chart" uri="{C3380CC4-5D6E-409C-BE32-E72D297353CC}">
                <c16:uniqueId val="{00000001-7504-490F-920A-2E5795190E6A}"/>
              </c:ext>
            </c:extLst>
          </c:dPt>
          <c:dPt>
            <c:idx val="6"/>
            <c:marker>
              <c:symbol val="circle"/>
              <c:size val="5"/>
              <c:spPr>
                <a:solidFill>
                  <a:srgbClr val="039345"/>
                </a:solidFill>
                <a:ln w="9525">
                  <a:solidFill>
                    <a:srgbClr val="039345"/>
                  </a:solidFill>
                </a:ln>
                <a:effectLst/>
              </c:spPr>
            </c:marker>
            <c:bubble3D val="0"/>
            <c:spPr>
              <a:ln w="19050" cap="rnd">
                <a:solidFill>
                  <a:srgbClr val="039345">
                    <a:alpha val="97000"/>
                  </a:srgbClr>
                </a:solidFill>
                <a:round/>
              </a:ln>
              <a:effectLst/>
            </c:spPr>
            <c:extLst>
              <c:ext xmlns:c16="http://schemas.microsoft.com/office/drawing/2014/chart" uri="{C3380CC4-5D6E-409C-BE32-E72D297353CC}">
                <c16:uniqueId val="{00000003-7504-490F-920A-2E5795190E6A}"/>
              </c:ext>
            </c:extLst>
          </c:dPt>
          <c:dPt>
            <c:idx val="8"/>
            <c:marker>
              <c:symbol val="circle"/>
              <c:size val="5"/>
              <c:spPr>
                <a:solidFill>
                  <a:srgbClr val="039345">
                    <a:alpha val="0"/>
                  </a:srgbClr>
                </a:solidFill>
                <a:ln w="9525">
                  <a:solidFill>
                    <a:srgbClr val="039345">
                      <a:alpha val="0"/>
                    </a:srgbClr>
                  </a:solidFill>
                </a:ln>
                <a:effectLst/>
              </c:spPr>
            </c:marker>
            <c:bubble3D val="0"/>
            <c:extLst>
              <c:ext xmlns:c16="http://schemas.microsoft.com/office/drawing/2014/chart" uri="{C3380CC4-5D6E-409C-BE32-E72D297353CC}">
                <c16:uniqueId val="{00000004-7504-490F-920A-2E5795190E6A}"/>
              </c:ext>
            </c:extLst>
          </c:dPt>
          <c:dPt>
            <c:idx val="9"/>
            <c:marker>
              <c:symbol val="circle"/>
              <c:size val="5"/>
              <c:spPr>
                <a:solidFill>
                  <a:srgbClr val="039345">
                    <a:alpha val="0"/>
                  </a:srgbClr>
                </a:solidFill>
                <a:ln w="9525">
                  <a:solidFill>
                    <a:srgbClr val="039345">
                      <a:alpha val="0"/>
                    </a:srgbClr>
                  </a:solidFill>
                </a:ln>
                <a:effectLst/>
              </c:spPr>
            </c:marker>
            <c:bubble3D val="0"/>
            <c:extLst>
              <c:ext xmlns:c16="http://schemas.microsoft.com/office/drawing/2014/chart" uri="{C3380CC4-5D6E-409C-BE32-E72D297353CC}">
                <c16:uniqueId val="{00000005-7504-490F-920A-2E5795190E6A}"/>
              </c:ext>
            </c:extLst>
          </c:dPt>
          <c:dPt>
            <c:idx val="10"/>
            <c:marker>
              <c:symbol val="circle"/>
              <c:size val="5"/>
              <c:spPr>
                <a:solidFill>
                  <a:srgbClr val="EB6D08"/>
                </a:solidFill>
                <a:ln w="9525">
                  <a:solidFill>
                    <a:srgbClr val="EB6D08"/>
                  </a:solidFill>
                </a:ln>
                <a:effectLst/>
              </c:spPr>
            </c:marker>
            <c:bubble3D val="0"/>
            <c:extLst>
              <c:ext xmlns:c16="http://schemas.microsoft.com/office/drawing/2014/chart" uri="{C3380CC4-5D6E-409C-BE32-E72D297353CC}">
                <c16:uniqueId val="{00000006-7504-490F-920A-2E5795190E6A}"/>
              </c:ext>
            </c:extLst>
          </c:dPt>
          <c:dPt>
            <c:idx val="12"/>
            <c:marker>
              <c:symbol val="circle"/>
              <c:size val="5"/>
              <c:spPr>
                <a:solidFill>
                  <a:srgbClr val="039345"/>
                </a:solidFill>
                <a:ln w="9525">
                  <a:solidFill>
                    <a:srgbClr val="039345"/>
                  </a:solidFill>
                </a:ln>
                <a:effectLst/>
              </c:spPr>
            </c:marker>
            <c:bubble3D val="0"/>
            <c:extLst>
              <c:ext xmlns:c16="http://schemas.microsoft.com/office/drawing/2014/chart" uri="{C3380CC4-5D6E-409C-BE32-E72D297353CC}">
                <c16:uniqueId val="{00000007-7504-490F-920A-2E5795190E6A}"/>
              </c:ext>
            </c:extLst>
          </c:dPt>
          <c:dPt>
            <c:idx val="16"/>
            <c:marker>
              <c:symbol val="circle"/>
              <c:size val="5"/>
              <c:spPr>
                <a:solidFill>
                  <a:srgbClr val="4F81BD"/>
                </a:solidFill>
                <a:ln w="9525">
                  <a:solidFill>
                    <a:srgbClr val="4F81BD"/>
                  </a:solidFill>
                </a:ln>
                <a:effectLst/>
              </c:spPr>
            </c:marker>
            <c:bubble3D val="0"/>
            <c:extLst>
              <c:ext xmlns:c16="http://schemas.microsoft.com/office/drawing/2014/chart" uri="{C3380CC4-5D6E-409C-BE32-E72D297353CC}">
                <c16:uniqueId val="{00000008-7504-490F-920A-2E5795190E6A}"/>
              </c:ext>
            </c:extLst>
          </c:dPt>
          <c:dPt>
            <c:idx val="17"/>
            <c:marker>
              <c:symbol val="circle"/>
              <c:size val="5"/>
              <c:spPr>
                <a:solidFill>
                  <a:srgbClr val="EB6D08"/>
                </a:solidFill>
                <a:ln w="88900">
                  <a:solidFill>
                    <a:srgbClr val="EB6D08"/>
                  </a:solidFill>
                </a:ln>
                <a:effectLst/>
              </c:spPr>
            </c:marker>
            <c:bubble3D val="0"/>
            <c:extLst>
              <c:ext xmlns:c16="http://schemas.microsoft.com/office/drawing/2014/chart" uri="{C3380CC4-5D6E-409C-BE32-E72D297353CC}">
                <c16:uniqueId val="{00000009-7504-490F-920A-2E5795190E6A}"/>
              </c:ext>
            </c:extLst>
          </c:dPt>
          <c:dPt>
            <c:idx val="18"/>
            <c:marker>
              <c:symbol val="circle"/>
              <c:size val="5"/>
              <c:spPr>
                <a:solidFill>
                  <a:srgbClr val="EB6D08"/>
                </a:solidFill>
                <a:ln w="9525">
                  <a:solidFill>
                    <a:srgbClr val="EB6D08"/>
                  </a:solidFill>
                </a:ln>
                <a:effectLst/>
              </c:spPr>
            </c:marker>
            <c:bubble3D val="0"/>
            <c:extLst>
              <c:ext xmlns:c16="http://schemas.microsoft.com/office/drawing/2014/chart" uri="{C3380CC4-5D6E-409C-BE32-E72D297353CC}">
                <c16:uniqueId val="{0000000A-7504-490F-920A-2E5795190E6A}"/>
              </c:ext>
            </c:extLst>
          </c:dPt>
          <c:dPt>
            <c:idx val="23"/>
            <c:marker>
              <c:symbol val="circle"/>
              <c:size val="5"/>
              <c:spPr>
                <a:solidFill>
                  <a:srgbClr val="0073AA"/>
                </a:solidFill>
                <a:ln w="9525">
                  <a:solidFill>
                    <a:srgbClr val="0073AA"/>
                  </a:solidFill>
                </a:ln>
                <a:effectLst/>
              </c:spPr>
            </c:marker>
            <c:bubble3D val="0"/>
            <c:extLst>
              <c:ext xmlns:c16="http://schemas.microsoft.com/office/drawing/2014/chart" uri="{C3380CC4-5D6E-409C-BE32-E72D297353CC}">
                <c16:uniqueId val="{0000000B-7504-490F-920A-2E5795190E6A}"/>
              </c:ext>
            </c:extLst>
          </c:dPt>
          <c:dPt>
            <c:idx val="24"/>
            <c:marker>
              <c:symbol val="circle"/>
              <c:size val="5"/>
              <c:spPr>
                <a:solidFill>
                  <a:srgbClr val="0073AA"/>
                </a:solidFill>
                <a:ln w="9525">
                  <a:solidFill>
                    <a:srgbClr val="0073AA"/>
                  </a:solidFill>
                </a:ln>
                <a:effectLst/>
              </c:spPr>
            </c:marker>
            <c:bubble3D val="0"/>
            <c:extLst>
              <c:ext xmlns:c16="http://schemas.microsoft.com/office/drawing/2014/chart" uri="{C3380CC4-5D6E-409C-BE32-E72D297353CC}">
                <c16:uniqueId val="{0000000C-7504-490F-920A-2E5795190E6A}"/>
              </c:ext>
            </c:extLst>
          </c:dPt>
          <c:dLbls>
            <c:dLbl>
              <c:idx val="0"/>
              <c:layout>
                <c:manualLayout>
                  <c:x val="-5.5900584537008406E-2"/>
                  <c:y val="-0.11453333795066122"/>
                </c:manualLayout>
              </c:layout>
              <c:tx>
                <c:rich>
                  <a:bodyPr/>
                  <a:lstStyle/>
                  <a:p>
                    <a:fld id="{D7A06399-E37C-4756-9BBB-E2667FE89E16}" type="CELLRANGE">
                      <a:rPr lang="en-US"/>
                      <a:pPr/>
                      <a:t>[INTERVALLOCELLE]</a:t>
                    </a:fld>
                    <a:endParaRPr lang="it-IT"/>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7504-490F-920A-2E5795190E6A}"/>
                </c:ext>
              </c:extLst>
            </c:dLbl>
            <c:dLbl>
              <c:idx val="1"/>
              <c:layout>
                <c:manualLayout>
                  <c:x val="-4.8535058314642221E-2"/>
                  <c:y val="-0.24795595691721767"/>
                </c:manualLayout>
              </c:layout>
              <c:tx>
                <c:rich>
                  <a:bodyPr/>
                  <a:lstStyle/>
                  <a:p>
                    <a:fld id="{43EC29E3-4120-4855-A0FA-2FF062790A56}" type="CELLRANGE">
                      <a:rPr lang="en-US"/>
                      <a:pPr/>
                      <a:t>[INTERVALLOCELLE]</a:t>
                    </a:fld>
                    <a:endParaRPr lang="it-IT"/>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7504-490F-920A-2E5795190E6A}"/>
                </c:ext>
              </c:extLst>
            </c:dLbl>
            <c:dLbl>
              <c:idx val="2"/>
              <c:delete val="1"/>
              <c:extLst>
                <c:ext xmlns:c15="http://schemas.microsoft.com/office/drawing/2012/chart" uri="{CE6537A1-D6FC-4f65-9D91-7224C49458BB}"/>
                <c:ext xmlns:c16="http://schemas.microsoft.com/office/drawing/2014/chart" uri="{C3380CC4-5D6E-409C-BE32-E72D297353CC}">
                  <c16:uniqueId val="{0000000D-7504-490F-920A-2E5795190E6A}"/>
                </c:ext>
              </c:extLst>
            </c:dLbl>
            <c:dLbl>
              <c:idx val="3"/>
              <c:delete val="1"/>
              <c:extLst>
                <c:ext xmlns:c15="http://schemas.microsoft.com/office/drawing/2012/chart" uri="{CE6537A1-D6FC-4f65-9D91-7224C49458BB}"/>
                <c:ext xmlns:c16="http://schemas.microsoft.com/office/drawing/2014/chart" uri="{C3380CC4-5D6E-409C-BE32-E72D297353CC}">
                  <c16:uniqueId val="{0000000E-7504-490F-920A-2E5795190E6A}"/>
                </c:ext>
              </c:extLst>
            </c:dLbl>
            <c:dLbl>
              <c:idx val="4"/>
              <c:delete val="1"/>
              <c:extLst>
                <c:ext xmlns:c15="http://schemas.microsoft.com/office/drawing/2012/chart" uri="{CE6537A1-D6FC-4f65-9D91-7224C49458BB}"/>
                <c:ext xmlns:c16="http://schemas.microsoft.com/office/drawing/2014/chart" uri="{C3380CC4-5D6E-409C-BE32-E72D297353CC}">
                  <c16:uniqueId val="{0000000F-7504-490F-920A-2E5795190E6A}"/>
                </c:ext>
              </c:extLst>
            </c:dLbl>
            <c:dLbl>
              <c:idx val="5"/>
              <c:delete val="1"/>
              <c:extLst>
                <c:ext xmlns:c15="http://schemas.microsoft.com/office/drawing/2012/chart" uri="{CE6537A1-D6FC-4f65-9D91-7224C49458BB}"/>
                <c:ext xmlns:c16="http://schemas.microsoft.com/office/drawing/2014/chart" uri="{C3380CC4-5D6E-409C-BE32-E72D297353CC}">
                  <c16:uniqueId val="{00000010-7504-490F-920A-2E5795190E6A}"/>
                </c:ext>
              </c:extLst>
            </c:dLbl>
            <c:dLbl>
              <c:idx val="6"/>
              <c:delete val="1"/>
              <c:extLst>
                <c:ext xmlns:c15="http://schemas.microsoft.com/office/drawing/2012/chart" uri="{CE6537A1-D6FC-4f65-9D91-7224C49458BB}"/>
                <c:ext xmlns:c16="http://schemas.microsoft.com/office/drawing/2014/chart" uri="{C3380CC4-5D6E-409C-BE32-E72D297353CC}">
                  <c16:uniqueId val="{00000003-7504-490F-920A-2E5795190E6A}"/>
                </c:ext>
              </c:extLst>
            </c:dLbl>
            <c:dLbl>
              <c:idx val="7"/>
              <c:delete val="1"/>
              <c:extLst>
                <c:ext xmlns:c15="http://schemas.microsoft.com/office/drawing/2012/chart" uri="{CE6537A1-D6FC-4f65-9D91-7224C49458BB}"/>
                <c:ext xmlns:c16="http://schemas.microsoft.com/office/drawing/2014/chart" uri="{C3380CC4-5D6E-409C-BE32-E72D297353CC}">
                  <c16:uniqueId val="{00000011-7504-490F-920A-2E5795190E6A}"/>
                </c:ext>
              </c:extLst>
            </c:dLbl>
            <c:dLbl>
              <c:idx val="8"/>
              <c:delete val="1"/>
              <c:extLst>
                <c:ext xmlns:c15="http://schemas.microsoft.com/office/drawing/2012/chart" uri="{CE6537A1-D6FC-4f65-9D91-7224C49458BB}"/>
                <c:ext xmlns:c16="http://schemas.microsoft.com/office/drawing/2014/chart" uri="{C3380CC4-5D6E-409C-BE32-E72D297353CC}">
                  <c16:uniqueId val="{00000004-7504-490F-920A-2E5795190E6A}"/>
                </c:ext>
              </c:extLst>
            </c:dLbl>
            <c:dLbl>
              <c:idx val="9"/>
              <c:delete val="1"/>
              <c:extLst>
                <c:ext xmlns:c15="http://schemas.microsoft.com/office/drawing/2012/chart" uri="{CE6537A1-D6FC-4f65-9D91-7224C49458BB}"/>
                <c:ext xmlns:c16="http://schemas.microsoft.com/office/drawing/2014/chart" uri="{C3380CC4-5D6E-409C-BE32-E72D297353CC}">
                  <c16:uniqueId val="{00000005-7504-490F-920A-2E5795190E6A}"/>
                </c:ext>
              </c:extLst>
            </c:dLbl>
            <c:dLbl>
              <c:idx val="10"/>
              <c:layout>
                <c:manualLayout>
                  <c:x val="-7.3924545155606619E-2"/>
                  <c:y val="0.17383266881424286"/>
                </c:manualLayout>
              </c:layout>
              <c:tx>
                <c:rich>
                  <a:bodyPr/>
                  <a:lstStyle/>
                  <a:p>
                    <a:fld id="{6B21B059-CCE4-44C0-8DD9-C8065F0E8297}" type="CELLRANGE">
                      <a:rPr lang="en-US"/>
                      <a:pPr/>
                      <a:t>[INTERVALLOCELLE]</a:t>
                    </a:fld>
                    <a:endParaRPr lang="it-IT"/>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7504-490F-920A-2E5795190E6A}"/>
                </c:ext>
              </c:extLst>
            </c:dLbl>
            <c:dLbl>
              <c:idx val="11"/>
              <c:delete val="1"/>
              <c:extLst>
                <c:ext xmlns:c15="http://schemas.microsoft.com/office/drawing/2012/chart" uri="{CE6537A1-D6FC-4f65-9D91-7224C49458BB}"/>
                <c:ext xmlns:c16="http://schemas.microsoft.com/office/drawing/2014/chart" uri="{C3380CC4-5D6E-409C-BE32-E72D297353CC}">
                  <c16:uniqueId val="{00000012-7504-490F-920A-2E5795190E6A}"/>
                </c:ext>
              </c:extLst>
            </c:dLbl>
            <c:dLbl>
              <c:idx val="12"/>
              <c:delete val="1"/>
              <c:extLst>
                <c:ext xmlns:c15="http://schemas.microsoft.com/office/drawing/2012/chart" uri="{CE6537A1-D6FC-4f65-9D91-7224C49458BB}"/>
                <c:ext xmlns:c16="http://schemas.microsoft.com/office/drawing/2014/chart" uri="{C3380CC4-5D6E-409C-BE32-E72D297353CC}">
                  <c16:uniqueId val="{00000007-7504-490F-920A-2E5795190E6A}"/>
                </c:ext>
              </c:extLst>
            </c:dLbl>
            <c:dLbl>
              <c:idx val="13"/>
              <c:delete val="1"/>
              <c:extLst>
                <c:ext xmlns:c15="http://schemas.microsoft.com/office/drawing/2012/chart" uri="{CE6537A1-D6FC-4f65-9D91-7224C49458BB}"/>
                <c:ext xmlns:c16="http://schemas.microsoft.com/office/drawing/2014/chart" uri="{C3380CC4-5D6E-409C-BE32-E72D297353CC}">
                  <c16:uniqueId val="{00000013-7504-490F-920A-2E5795190E6A}"/>
                </c:ext>
              </c:extLst>
            </c:dLbl>
            <c:dLbl>
              <c:idx val="14"/>
              <c:delete val="1"/>
              <c:extLst>
                <c:ext xmlns:c15="http://schemas.microsoft.com/office/drawing/2012/chart" uri="{CE6537A1-D6FC-4f65-9D91-7224C49458BB}"/>
                <c:ext xmlns:c16="http://schemas.microsoft.com/office/drawing/2014/chart" uri="{C3380CC4-5D6E-409C-BE32-E72D297353CC}">
                  <c16:uniqueId val="{00000014-7504-490F-920A-2E5795190E6A}"/>
                </c:ext>
              </c:extLst>
            </c:dLbl>
            <c:dLbl>
              <c:idx val="15"/>
              <c:delete val="1"/>
              <c:extLst>
                <c:ext xmlns:c15="http://schemas.microsoft.com/office/drawing/2012/chart" uri="{CE6537A1-D6FC-4f65-9D91-7224C49458BB}"/>
                <c:ext xmlns:c16="http://schemas.microsoft.com/office/drawing/2014/chart" uri="{C3380CC4-5D6E-409C-BE32-E72D297353CC}">
                  <c16:uniqueId val="{00000015-7504-490F-920A-2E5795190E6A}"/>
                </c:ext>
              </c:extLst>
            </c:dLbl>
            <c:dLbl>
              <c:idx val="16"/>
              <c:delete val="1"/>
              <c:extLst>
                <c:ext xmlns:c15="http://schemas.microsoft.com/office/drawing/2012/chart" uri="{CE6537A1-D6FC-4f65-9D91-7224C49458BB}"/>
                <c:ext xmlns:c16="http://schemas.microsoft.com/office/drawing/2014/chart" uri="{C3380CC4-5D6E-409C-BE32-E72D297353CC}">
                  <c16:uniqueId val="{00000008-7504-490F-920A-2E5795190E6A}"/>
                </c:ext>
              </c:extLst>
            </c:dLbl>
            <c:dLbl>
              <c:idx val="17"/>
              <c:layout>
                <c:manualLayout>
                  <c:x val="-9.9911493276924612E-2"/>
                  <c:y val="0.22324845361667126"/>
                </c:manualLayout>
              </c:layout>
              <c:tx>
                <c:rich>
                  <a:bodyPr/>
                  <a:lstStyle/>
                  <a:p>
                    <a:r>
                      <a:rPr lang="en-US"/>
                      <a:t>FVG</a:t>
                    </a:r>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504-490F-920A-2E5795190E6A}"/>
                </c:ext>
              </c:extLst>
            </c:dLbl>
            <c:dLbl>
              <c:idx val="18"/>
              <c:layout>
                <c:manualLayout>
                  <c:x val="-0.12453223133465201"/>
                  <c:y val="9.7077698345038044E-2"/>
                </c:manualLayout>
              </c:layout>
              <c:tx>
                <c:rich>
                  <a:bodyPr/>
                  <a:lstStyle/>
                  <a:p>
                    <a:fld id="{3A2DD993-EA9E-4BC7-B824-B75902F7DDE8}" type="CELLRANGE">
                      <a:rPr lang="en-US"/>
                      <a:pPr/>
                      <a:t>[INTERVALLOCELLE]</a:t>
                    </a:fld>
                    <a:endParaRPr lang="it-IT"/>
                  </a:p>
                </c:rich>
              </c:tx>
              <c:dLblPos val="r"/>
              <c:showLegendKey val="0"/>
              <c:showVal val="0"/>
              <c:showCatName val="0"/>
              <c:showSerName val="0"/>
              <c:showPercent val="0"/>
              <c:showBubbleSize val="0"/>
              <c:extLst>
                <c:ext xmlns:c15="http://schemas.microsoft.com/office/drawing/2012/chart" uri="{CE6537A1-D6FC-4f65-9D91-7224C49458BB}">
                  <c15:layout>
                    <c:manualLayout>
                      <c:w val="0.22620960551522856"/>
                      <c:h val="9.739851184558615E-2"/>
                    </c:manualLayout>
                  </c15:layout>
                  <c15:dlblFieldTable/>
                  <c15:showDataLabelsRange val="1"/>
                </c:ext>
                <c:ext xmlns:c16="http://schemas.microsoft.com/office/drawing/2014/chart" uri="{C3380CC4-5D6E-409C-BE32-E72D297353CC}">
                  <c16:uniqueId val="{0000000A-7504-490F-920A-2E5795190E6A}"/>
                </c:ext>
              </c:extLst>
            </c:dLbl>
            <c:dLbl>
              <c:idx val="19"/>
              <c:delete val="1"/>
              <c:extLst>
                <c:ext xmlns:c15="http://schemas.microsoft.com/office/drawing/2012/chart" uri="{CE6537A1-D6FC-4f65-9D91-7224C49458BB}"/>
                <c:ext xmlns:c16="http://schemas.microsoft.com/office/drawing/2014/chart" uri="{C3380CC4-5D6E-409C-BE32-E72D297353CC}">
                  <c16:uniqueId val="{00000016-7504-490F-920A-2E5795190E6A}"/>
                </c:ext>
              </c:extLst>
            </c:dLbl>
            <c:dLbl>
              <c:idx val="20"/>
              <c:delete val="1"/>
              <c:extLst>
                <c:ext xmlns:c15="http://schemas.microsoft.com/office/drawing/2012/chart" uri="{CE6537A1-D6FC-4f65-9D91-7224C49458BB}"/>
                <c:ext xmlns:c16="http://schemas.microsoft.com/office/drawing/2014/chart" uri="{C3380CC4-5D6E-409C-BE32-E72D297353CC}">
                  <c16:uniqueId val="{00000017-7504-490F-920A-2E5795190E6A}"/>
                </c:ext>
              </c:extLst>
            </c:dLbl>
            <c:dLbl>
              <c:idx val="21"/>
              <c:delete val="1"/>
              <c:extLst>
                <c:ext xmlns:c15="http://schemas.microsoft.com/office/drawing/2012/chart" uri="{CE6537A1-D6FC-4f65-9D91-7224C49458BB}"/>
                <c:ext xmlns:c16="http://schemas.microsoft.com/office/drawing/2014/chart" uri="{C3380CC4-5D6E-409C-BE32-E72D297353CC}">
                  <c16:uniqueId val="{00000018-7504-490F-920A-2E5795190E6A}"/>
                </c:ext>
              </c:extLst>
            </c:dLbl>
            <c:dLbl>
              <c:idx val="22"/>
              <c:delete val="1"/>
              <c:extLst>
                <c:ext xmlns:c15="http://schemas.microsoft.com/office/drawing/2012/chart" uri="{CE6537A1-D6FC-4f65-9D91-7224C49458BB}"/>
                <c:ext xmlns:c16="http://schemas.microsoft.com/office/drawing/2014/chart" uri="{C3380CC4-5D6E-409C-BE32-E72D297353CC}">
                  <c16:uniqueId val="{00000019-7504-490F-920A-2E5795190E6A}"/>
                </c:ext>
              </c:extLst>
            </c:dLbl>
            <c:dLbl>
              <c:idx val="23"/>
              <c:layout>
                <c:manualLayout>
                  <c:x val="-9.750496112084521E-2"/>
                  <c:y val="-0.18787336640948413"/>
                </c:manualLayout>
              </c:layout>
              <c:tx>
                <c:rich>
                  <a:bodyPr/>
                  <a:lstStyle/>
                  <a:p>
                    <a:fld id="{D0CABAC6-EC0B-431A-85BE-1A628F6BE7D4}" type="CELLRANGE">
                      <a:rPr lang="en-US"/>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04-490F-920A-2E5795190E6A}"/>
                </c:ext>
              </c:extLst>
            </c:dLbl>
            <c:dLbl>
              <c:idx val="24"/>
              <c:layout>
                <c:manualLayout>
                  <c:x val="-1.0388497070771023E-2"/>
                  <c:y val="-0.13336036285971872"/>
                </c:manualLayout>
              </c:layout>
              <c:tx>
                <c:rich>
                  <a:bodyPr/>
                  <a:lstStyle/>
                  <a:p>
                    <a:fld id="{88BD7991-90BF-4BB8-8D2E-322BCFA18B78}" type="CELLRANGE">
                      <a:rPr lang="en-US"/>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7504-490F-920A-2E5795190E6A}"/>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Narrow" panose="020B0606020202030204" pitchFamily="34" charset="0"/>
                    <a:ea typeface="+mn-ea"/>
                    <a:cs typeface="Arial" panose="020B0604020202020204" pitchFamily="34" charset="0"/>
                  </a:defRPr>
                </a:pPr>
                <a:endParaRPr lang="it-IT"/>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Lit>
              <c:formatCode>General</c:formatCode>
              <c:ptCount val="25"/>
              <c:pt idx="0">
                <c:v>463</c:v>
              </c:pt>
              <c:pt idx="1">
                <c:v>503</c:v>
              </c:pt>
              <c:pt idx="2">
                <c:v>496</c:v>
              </c:pt>
              <c:pt idx="3">
                <c:v>605</c:v>
              </c:pt>
              <c:pt idx="4">
                <c:v>538</c:v>
              </c:pt>
              <c:pt idx="5">
                <c:v>483</c:v>
              </c:pt>
              <c:pt idx="6">
                <c:v>463</c:v>
              </c:pt>
              <c:pt idx="7">
                <c:v>368</c:v>
              </c:pt>
              <c:pt idx="8">
                <c:v>453</c:v>
              </c:pt>
              <c:pt idx="9">
                <c:v>472</c:v>
              </c:pt>
              <c:pt idx="10">
                <c:v>355</c:v>
              </c:pt>
              <c:pt idx="11">
                <c:v>403</c:v>
              </c:pt>
              <c:pt idx="12">
                <c:v>457</c:v>
              </c:pt>
              <c:pt idx="13">
                <c:v>456</c:v>
              </c:pt>
              <c:pt idx="14">
                <c:v>497</c:v>
              </c:pt>
              <c:pt idx="15">
                <c:v>519</c:v>
              </c:pt>
              <c:pt idx="16">
                <c:v>492</c:v>
              </c:pt>
              <c:pt idx="17">
                <c:v>499</c:v>
              </c:pt>
              <c:pt idx="18">
                <c:v>664</c:v>
              </c:pt>
              <c:pt idx="19">
                <c:v>616</c:v>
              </c:pt>
              <c:pt idx="20">
                <c:v>521</c:v>
              </c:pt>
              <c:pt idx="21">
                <c:v>525</c:v>
              </c:pt>
              <c:pt idx="22">
                <c:v>527</c:v>
              </c:pt>
              <c:pt idx="23">
                <c:v>234</c:v>
              </c:pt>
              <c:pt idx="24">
                <c:v>926</c:v>
              </c:pt>
            </c:numLit>
          </c:xVal>
          <c:yVal>
            <c:numLit>
              <c:formatCode>General</c:formatCode>
              <c:ptCount val="25"/>
              <c:pt idx="0">
                <c:v>8</c:v>
              </c:pt>
              <c:pt idx="1">
                <c:v>8</c:v>
              </c:pt>
              <c:pt idx="2">
                <c:v>8</c:v>
              </c:pt>
              <c:pt idx="3">
                <c:v>8</c:v>
              </c:pt>
              <c:pt idx="4">
                <c:v>8</c:v>
              </c:pt>
              <c:pt idx="5">
                <c:v>8</c:v>
              </c:pt>
              <c:pt idx="6">
                <c:v>8</c:v>
              </c:pt>
              <c:pt idx="7">
                <c:v>8</c:v>
              </c:pt>
              <c:pt idx="8">
                <c:v>8</c:v>
              </c:pt>
              <c:pt idx="9">
                <c:v>8</c:v>
              </c:pt>
              <c:pt idx="10">
                <c:v>8</c:v>
              </c:pt>
              <c:pt idx="11">
                <c:v>8</c:v>
              </c:pt>
              <c:pt idx="12">
                <c:v>8</c:v>
              </c:pt>
              <c:pt idx="13">
                <c:v>8</c:v>
              </c:pt>
              <c:pt idx="14">
                <c:v>8</c:v>
              </c:pt>
              <c:pt idx="15">
                <c:v>8</c:v>
              </c:pt>
              <c:pt idx="16">
                <c:v>8</c:v>
              </c:pt>
              <c:pt idx="17">
                <c:v>8</c:v>
              </c:pt>
              <c:pt idx="18">
                <c:v>8</c:v>
              </c:pt>
              <c:pt idx="19">
                <c:v>8</c:v>
              </c:pt>
              <c:pt idx="20">
                <c:v>8</c:v>
              </c:pt>
              <c:pt idx="21">
                <c:v>8</c:v>
              </c:pt>
              <c:pt idx="22">
                <c:v>8</c:v>
              </c:pt>
              <c:pt idx="23">
                <c:v>8</c:v>
              </c:pt>
              <c:pt idx="24">
                <c:v>8</c:v>
              </c:pt>
            </c:numLit>
          </c:yVal>
          <c:smooth val="0"/>
          <c:extLst>
            <c:ext xmlns:c15="http://schemas.microsoft.com/office/drawing/2012/chart" uri="{02D57815-91ED-43cb-92C2-25804820EDAC}">
              <c15:datalabelsRange>
                <c15:f>'fig. 3.1_per_slide'!$AC$76:$AC$100</c15:f>
                <c15:dlblRangeCache>
                  <c:ptCount val="25"/>
                  <c:pt idx="0">
                    <c:v>EU27 </c:v>
                  </c:pt>
                  <c:pt idx="1">
                    <c:v>Italia</c:v>
                  </c:pt>
                  <c:pt idx="2">
                    <c:v>Piemonte</c:v>
                  </c:pt>
                  <c:pt idx="3">
                    <c:v>Valle d'Aosta/Vallée d'Aoste</c:v>
                  </c:pt>
                  <c:pt idx="4">
                    <c:v>Liguria</c:v>
                  </c:pt>
                  <c:pt idx="5">
                    <c:v>Lombardia</c:v>
                  </c:pt>
                  <c:pt idx="6">
                    <c:v>Abruzzo</c:v>
                  </c:pt>
                  <c:pt idx="7">
                    <c:v>Molise</c:v>
                  </c:pt>
                  <c:pt idx="8">
                    <c:v>Campania</c:v>
                  </c:pt>
                  <c:pt idx="9">
                    <c:v>Puglia</c:v>
                  </c:pt>
                  <c:pt idx="10">
                    <c:v>Basilicata</c:v>
                  </c:pt>
                  <c:pt idx="11">
                    <c:v>Calabria</c:v>
                  </c:pt>
                  <c:pt idx="12">
                    <c:v>Sicilia</c:v>
                  </c:pt>
                  <c:pt idx="13">
                    <c:v>Sardegna </c:v>
                  </c:pt>
                  <c:pt idx="14">
                    <c:v>Bolzano/Bozen</c:v>
                  </c:pt>
                  <c:pt idx="15">
                    <c:v>Trento</c:v>
                  </c:pt>
                  <c:pt idx="16">
                    <c:v>Veneto</c:v>
                  </c:pt>
                  <c:pt idx="17">
                    <c:v>Friuli-Venezia Giulia</c:v>
                  </c:pt>
                  <c:pt idx="18">
                    <c:v>Emilia-Romagna</c:v>
                  </c:pt>
                  <c:pt idx="19">
                    <c:v>Toscana </c:v>
                  </c:pt>
                  <c:pt idx="20">
                    <c:v>Umbria</c:v>
                  </c:pt>
                  <c:pt idx="21">
                    <c:v>Marche</c:v>
                  </c:pt>
                  <c:pt idx="22">
                    <c:v>Lazio</c:v>
                  </c:pt>
                  <c:pt idx="23">
                    <c:v>Swietokrzyskie (PL)</c:v>
                  </c:pt>
                  <c:pt idx="24">
                    <c:v>Algarve (PT)</c:v>
                  </c:pt>
                </c15:dlblRangeCache>
              </c15:datalabelsRange>
            </c:ext>
            <c:ext xmlns:c16="http://schemas.microsoft.com/office/drawing/2014/chart" uri="{C3380CC4-5D6E-409C-BE32-E72D297353CC}">
              <c16:uniqueId val="{0000001A-7504-490F-920A-2E5795190E6A}"/>
            </c:ext>
          </c:extLst>
        </c:ser>
        <c:dLbls>
          <c:showLegendKey val="0"/>
          <c:showVal val="1"/>
          <c:showCatName val="0"/>
          <c:showSerName val="0"/>
          <c:showPercent val="0"/>
          <c:showBubbleSize val="0"/>
        </c:dLbls>
        <c:axId val="1033515872"/>
        <c:axId val="1033516352"/>
      </c:scatterChart>
      <c:valAx>
        <c:axId val="1033515872"/>
        <c:scaling>
          <c:orientation val="minMax"/>
          <c:max val="950"/>
          <c:min val="200"/>
        </c:scaling>
        <c:delete val="0"/>
        <c:axPos val="b"/>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Arial Narrow" panose="020B0606020202030204" pitchFamily="34" charset="0"/>
                <a:ea typeface="+mn-ea"/>
                <a:cs typeface="Arial" panose="020B0604020202020204" pitchFamily="34" charset="0"/>
              </a:defRPr>
            </a:pPr>
            <a:endParaRPr lang="it-IT"/>
          </a:p>
        </c:txPr>
        <c:crossAx val="1033516352"/>
        <c:crosses val="autoZero"/>
        <c:crossBetween val="midCat"/>
        <c:majorUnit val="100"/>
      </c:valAx>
      <c:valAx>
        <c:axId val="1033516352"/>
        <c:scaling>
          <c:orientation val="minMax"/>
          <c:max val="8.5"/>
          <c:min val="7.3"/>
        </c:scaling>
        <c:delete val="1"/>
        <c:axPos val="l"/>
        <c:numFmt formatCode="General" sourceLinked="1"/>
        <c:majorTickMark val="none"/>
        <c:minorTickMark val="none"/>
        <c:tickLblPos val="nextTo"/>
        <c:crossAx val="1033515872"/>
        <c:crosses val="autoZero"/>
        <c:crossBetween val="midCat"/>
      </c:valAx>
      <c:spPr>
        <a:noFill/>
        <a:ln>
          <a:noFill/>
        </a:ln>
        <a:effectLst/>
      </c:spPr>
    </c:plotArea>
    <c:plotVisOnly val="0"/>
    <c:dispBlanksAs val="gap"/>
    <c:showDLblsOverMax val="0"/>
  </c:chart>
  <c:spPr>
    <a:noFill/>
    <a:ln w="31750" cap="flat" cmpd="sng" algn="ctr">
      <a:solidFill>
        <a:srgbClr val="C00000"/>
      </a:solidFill>
      <a:round/>
    </a:ln>
    <a:effectLst/>
  </c:spPr>
  <c:txPr>
    <a:bodyPr/>
    <a:lstStyle/>
    <a:p>
      <a:pPr>
        <a:defRPr sz="1200">
          <a:latin typeface="Arial Narrow" panose="020B0606020202030204" pitchFamily="34" charset="0"/>
          <a:cs typeface="Arial" panose="020B0604020202020204" pitchFamily="34" charset="0"/>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BAC862-72D8-4A90-A476-DED3272B46D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03FCFC32-09D7-4103-932C-5C6EAA58370F}">
      <dgm:prSet phldrT="[Testo]" custT="1"/>
      <dgm:spPr>
        <a:solidFill>
          <a:schemeClr val="accent3">
            <a:lumMod val="20000"/>
            <a:lumOff val="80000"/>
          </a:schemeClr>
        </a:solidFill>
      </dgm:spPr>
      <dgm:t>
        <a:bodyPr/>
        <a:lstStyle/>
        <a:p>
          <a:r>
            <a:rPr lang="it-IT" sz="2400" dirty="0">
              <a:solidFill>
                <a:schemeClr val="bg2">
                  <a:lumMod val="25000"/>
                </a:schemeClr>
              </a:solidFill>
            </a:rPr>
            <a:t>Il Benessere equo e sostenibile (</a:t>
          </a:r>
          <a:r>
            <a:rPr lang="it-IT" sz="2400" dirty="0" err="1">
              <a:solidFill>
                <a:schemeClr val="bg2">
                  <a:lumMod val="25000"/>
                </a:schemeClr>
              </a:solidFill>
            </a:rPr>
            <a:t>Bes</a:t>
          </a:r>
          <a:r>
            <a:rPr lang="it-IT" sz="2400" dirty="0">
              <a:solidFill>
                <a:schemeClr val="bg2">
                  <a:lumMod val="25000"/>
                </a:schemeClr>
              </a:solidFill>
            </a:rPr>
            <a:t>)</a:t>
          </a:r>
        </a:p>
      </dgm:t>
    </dgm:pt>
    <dgm:pt modelId="{33AA29EC-34E3-440E-924F-C9B487CA8904}" type="parTrans" cxnId="{409256F1-BDCE-4971-BFE1-446CCC0F23C1}">
      <dgm:prSet/>
      <dgm:spPr/>
      <dgm:t>
        <a:bodyPr/>
        <a:lstStyle/>
        <a:p>
          <a:endParaRPr lang="it-IT"/>
        </a:p>
      </dgm:t>
    </dgm:pt>
    <dgm:pt modelId="{4825CB5C-139D-4ED6-B82C-84F72770C4B7}" type="sibTrans" cxnId="{409256F1-BDCE-4971-BFE1-446CCC0F23C1}">
      <dgm:prSet/>
      <dgm:spPr/>
      <dgm:t>
        <a:bodyPr/>
        <a:lstStyle/>
        <a:p>
          <a:endParaRPr lang="it-IT"/>
        </a:p>
      </dgm:t>
    </dgm:pt>
    <dgm:pt modelId="{E14AFD3F-9B8C-40F0-9EFE-E20BF8C2107C}">
      <dgm:prSet phldrT="[Testo]" custT="1"/>
      <dgm:spPr/>
      <dgm:t>
        <a:bodyPr/>
        <a:lstStyle/>
        <a:p>
          <a:r>
            <a:rPr lang="it-IT" sz="2000" dirty="0">
              <a:solidFill>
                <a:schemeClr val="tx1">
                  <a:lumMod val="85000"/>
                  <a:lumOff val="15000"/>
                </a:schemeClr>
              </a:solidFill>
            </a:rPr>
            <a:t>2010: da un’iniziativa congiunta Istat-</a:t>
          </a:r>
          <a:r>
            <a:rPr lang="it-IT" sz="2000" dirty="0" err="1">
              <a:solidFill>
                <a:schemeClr val="tx1">
                  <a:lumMod val="85000"/>
                  <a:lumOff val="15000"/>
                </a:schemeClr>
              </a:solidFill>
            </a:rPr>
            <a:t>Cnel</a:t>
          </a:r>
          <a:r>
            <a:rPr lang="it-IT" sz="2000" dirty="0">
              <a:solidFill>
                <a:schemeClr val="tx1">
                  <a:lumMod val="85000"/>
                  <a:lumOff val="15000"/>
                </a:schemeClr>
              </a:solidFill>
            </a:rPr>
            <a:t> nasce il </a:t>
          </a:r>
          <a:r>
            <a:rPr lang="it-IT" sz="2000" dirty="0" err="1">
              <a:solidFill>
                <a:schemeClr val="tx1">
                  <a:lumMod val="85000"/>
                  <a:lumOff val="15000"/>
                </a:schemeClr>
              </a:solidFill>
            </a:rPr>
            <a:t>Bes</a:t>
          </a:r>
          <a:endParaRPr lang="it-IT" sz="2000" dirty="0">
            <a:solidFill>
              <a:schemeClr val="tx1">
                <a:lumMod val="85000"/>
                <a:lumOff val="15000"/>
              </a:schemeClr>
            </a:solidFill>
          </a:endParaRPr>
        </a:p>
      </dgm:t>
    </dgm:pt>
    <dgm:pt modelId="{DD1E4EE9-C413-4D5D-A6C6-18C712EE8316}" type="parTrans" cxnId="{7D5DFA68-05B5-40EE-BC08-55A7CE980422}">
      <dgm:prSet/>
      <dgm:spPr/>
      <dgm:t>
        <a:bodyPr/>
        <a:lstStyle/>
        <a:p>
          <a:endParaRPr lang="it-IT"/>
        </a:p>
      </dgm:t>
    </dgm:pt>
    <dgm:pt modelId="{D613DB81-39FB-4B0C-94A1-36A22D301F8F}" type="sibTrans" cxnId="{7D5DFA68-05B5-40EE-BC08-55A7CE980422}">
      <dgm:prSet/>
      <dgm:spPr/>
      <dgm:t>
        <a:bodyPr/>
        <a:lstStyle/>
        <a:p>
          <a:endParaRPr lang="it-IT"/>
        </a:p>
      </dgm:t>
    </dgm:pt>
    <dgm:pt modelId="{84CEA70F-84F5-4597-8DBF-1A3459549B43}">
      <dgm:prSet phldrT="[Testo]" custT="1"/>
      <dgm:spPr>
        <a:solidFill>
          <a:schemeClr val="accent3">
            <a:lumMod val="20000"/>
            <a:lumOff val="80000"/>
          </a:schemeClr>
        </a:solidFill>
      </dgm:spPr>
      <dgm:t>
        <a:bodyPr/>
        <a:lstStyle/>
        <a:p>
          <a:r>
            <a:rPr lang="it-IT" sz="2400" dirty="0">
              <a:solidFill>
                <a:schemeClr val="bg2">
                  <a:lumMod val="25000"/>
                </a:schemeClr>
              </a:solidFill>
            </a:rPr>
            <a:t>Il </a:t>
          </a:r>
          <a:r>
            <a:rPr lang="it-IT" sz="2400" dirty="0" err="1">
              <a:solidFill>
                <a:schemeClr val="bg2">
                  <a:lumMod val="25000"/>
                </a:schemeClr>
              </a:solidFill>
            </a:rPr>
            <a:t>Bes</a:t>
          </a:r>
          <a:r>
            <a:rPr lang="it-IT" sz="2400" dirty="0">
              <a:solidFill>
                <a:schemeClr val="bg2">
                  <a:lumMod val="25000"/>
                </a:schemeClr>
              </a:solidFill>
            </a:rPr>
            <a:t> dei territori (</a:t>
          </a:r>
          <a:r>
            <a:rPr lang="it-IT" sz="2400" dirty="0" err="1">
              <a:solidFill>
                <a:schemeClr val="bg2">
                  <a:lumMod val="25000"/>
                </a:schemeClr>
              </a:solidFill>
            </a:rPr>
            <a:t>BesT</a:t>
          </a:r>
          <a:r>
            <a:rPr lang="it-IT" sz="2400" dirty="0">
              <a:solidFill>
                <a:schemeClr val="bg2">
                  <a:lumMod val="25000"/>
                </a:schemeClr>
              </a:solidFill>
            </a:rPr>
            <a:t>)</a:t>
          </a:r>
        </a:p>
      </dgm:t>
    </dgm:pt>
    <dgm:pt modelId="{6AF5EE16-B6FF-4F25-8419-E0CD559D9C89}" type="parTrans" cxnId="{6505F325-B0B8-47DA-8554-82D260F045E9}">
      <dgm:prSet/>
      <dgm:spPr/>
      <dgm:t>
        <a:bodyPr/>
        <a:lstStyle/>
        <a:p>
          <a:endParaRPr lang="it-IT"/>
        </a:p>
      </dgm:t>
    </dgm:pt>
    <dgm:pt modelId="{D0DEB009-4D64-4032-8163-579E9A04A47B}" type="sibTrans" cxnId="{6505F325-B0B8-47DA-8554-82D260F045E9}">
      <dgm:prSet/>
      <dgm:spPr/>
      <dgm:t>
        <a:bodyPr/>
        <a:lstStyle/>
        <a:p>
          <a:endParaRPr lang="it-IT"/>
        </a:p>
      </dgm:t>
    </dgm:pt>
    <dgm:pt modelId="{8DEC06D2-3B01-4521-867E-C480A305EB8E}">
      <dgm:prSet phldrT="[Testo]" custT="1"/>
      <dgm:spPr/>
      <dgm:t>
        <a:bodyPr/>
        <a:lstStyle/>
        <a:p>
          <a:r>
            <a:rPr lang="it-IT" sz="2000" dirty="0">
              <a:solidFill>
                <a:schemeClr val="tx1">
                  <a:lumMod val="85000"/>
                  <a:lumOff val="15000"/>
                </a:schemeClr>
              </a:solidFill>
            </a:rPr>
            <a:t>2018: pubblicazione del primo set di indicatori del </a:t>
          </a:r>
          <a:r>
            <a:rPr lang="it-IT" sz="2000" dirty="0" err="1">
              <a:solidFill>
                <a:schemeClr val="tx1">
                  <a:lumMod val="85000"/>
                  <a:lumOff val="15000"/>
                </a:schemeClr>
              </a:solidFill>
            </a:rPr>
            <a:t>Bes</a:t>
          </a:r>
          <a:r>
            <a:rPr lang="it-IT" sz="2000" dirty="0">
              <a:solidFill>
                <a:schemeClr val="tx1">
                  <a:lumMod val="85000"/>
                  <a:lumOff val="15000"/>
                </a:schemeClr>
              </a:solidFill>
            </a:rPr>
            <a:t> nelle province e città metropolitane</a:t>
          </a:r>
        </a:p>
      </dgm:t>
    </dgm:pt>
    <dgm:pt modelId="{897FBF9D-D9AE-4339-A10F-C6C8397574D7}" type="parTrans" cxnId="{0CB85E9B-1326-46E3-B1C7-90E87AFEAB0C}">
      <dgm:prSet/>
      <dgm:spPr/>
      <dgm:t>
        <a:bodyPr/>
        <a:lstStyle/>
        <a:p>
          <a:endParaRPr lang="it-IT"/>
        </a:p>
      </dgm:t>
    </dgm:pt>
    <dgm:pt modelId="{ADCBC8FB-17C2-468F-8F97-D899BD29C116}" type="sibTrans" cxnId="{0CB85E9B-1326-46E3-B1C7-90E87AFEAB0C}">
      <dgm:prSet/>
      <dgm:spPr/>
      <dgm:t>
        <a:bodyPr/>
        <a:lstStyle/>
        <a:p>
          <a:endParaRPr lang="it-IT"/>
        </a:p>
      </dgm:t>
    </dgm:pt>
    <dgm:pt modelId="{1D8DA8BE-AD22-44B7-9F15-C63E07355CE4}">
      <dgm:prSet phldrT="[Testo]" custT="1"/>
      <dgm:spPr/>
      <dgm:t>
        <a:bodyPr/>
        <a:lstStyle/>
        <a:p>
          <a:r>
            <a:rPr lang="it-IT" sz="2000" dirty="0">
              <a:solidFill>
                <a:schemeClr val="tx1">
                  <a:lumMod val="85000"/>
                  <a:lumOff val="15000"/>
                </a:schemeClr>
              </a:solidFill>
            </a:rPr>
            <a:t>2013: pubblicazione del primo Rapporto </a:t>
          </a:r>
          <a:r>
            <a:rPr lang="it-IT" sz="2000" dirty="0" err="1">
              <a:solidFill>
                <a:schemeClr val="tx1">
                  <a:lumMod val="85000"/>
                  <a:lumOff val="15000"/>
                </a:schemeClr>
              </a:solidFill>
            </a:rPr>
            <a:t>Bes</a:t>
          </a:r>
          <a:endParaRPr lang="it-IT" sz="2000" dirty="0">
            <a:solidFill>
              <a:schemeClr val="tx1">
                <a:lumMod val="85000"/>
                <a:lumOff val="15000"/>
              </a:schemeClr>
            </a:solidFill>
          </a:endParaRPr>
        </a:p>
      </dgm:t>
    </dgm:pt>
    <dgm:pt modelId="{12608927-1128-4549-8734-B987EC4746BC}" type="parTrans" cxnId="{328D4447-36E6-4947-B203-3E6F27331553}">
      <dgm:prSet/>
      <dgm:spPr/>
      <dgm:t>
        <a:bodyPr/>
        <a:lstStyle/>
        <a:p>
          <a:endParaRPr lang="it-IT"/>
        </a:p>
      </dgm:t>
    </dgm:pt>
    <dgm:pt modelId="{B6E9692A-D69C-42CA-A57B-79FF26D22F65}" type="sibTrans" cxnId="{328D4447-36E6-4947-B203-3E6F27331553}">
      <dgm:prSet/>
      <dgm:spPr/>
      <dgm:t>
        <a:bodyPr/>
        <a:lstStyle/>
        <a:p>
          <a:endParaRPr lang="it-IT"/>
        </a:p>
      </dgm:t>
    </dgm:pt>
    <dgm:pt modelId="{DAAC2609-0CA4-4D8C-9AF3-3581BF4F6459}">
      <dgm:prSet phldrT="[Testo]" custT="1"/>
      <dgm:spPr/>
      <dgm:t>
        <a:bodyPr/>
        <a:lstStyle/>
        <a:p>
          <a:r>
            <a:rPr lang="it-IT" sz="2000" dirty="0">
              <a:solidFill>
                <a:schemeClr val="tx1">
                  <a:lumMod val="85000"/>
                  <a:lumOff val="15000"/>
                </a:schemeClr>
              </a:solidFill>
            </a:rPr>
            <a:t>17 aprile 2024: diffusione e presentazione del rapporto </a:t>
          </a:r>
          <a:r>
            <a:rPr lang="it-IT" sz="2000" dirty="0" err="1">
              <a:solidFill>
                <a:schemeClr val="tx1">
                  <a:lumMod val="85000"/>
                  <a:lumOff val="15000"/>
                </a:schemeClr>
              </a:solidFill>
            </a:rPr>
            <a:t>Bes</a:t>
          </a:r>
          <a:r>
            <a:rPr lang="it-IT" sz="2000" dirty="0">
              <a:solidFill>
                <a:schemeClr val="tx1">
                  <a:lumMod val="85000"/>
                  <a:lumOff val="15000"/>
                </a:schemeClr>
              </a:solidFill>
            </a:rPr>
            <a:t> 2023; oltre 150 indicatori nazionali/regionali in 12 domini</a:t>
          </a:r>
        </a:p>
      </dgm:t>
    </dgm:pt>
    <dgm:pt modelId="{AB8C3F33-6A64-45F2-BA46-50A633F2235C}" type="parTrans" cxnId="{EDDE60B4-48F8-47CE-9DEC-DFB869A655B4}">
      <dgm:prSet/>
      <dgm:spPr/>
      <dgm:t>
        <a:bodyPr/>
        <a:lstStyle/>
        <a:p>
          <a:endParaRPr lang="it-IT"/>
        </a:p>
      </dgm:t>
    </dgm:pt>
    <dgm:pt modelId="{06D73D82-72B7-4206-806A-D11282FECEC9}" type="sibTrans" cxnId="{EDDE60B4-48F8-47CE-9DEC-DFB869A655B4}">
      <dgm:prSet/>
      <dgm:spPr/>
      <dgm:t>
        <a:bodyPr/>
        <a:lstStyle/>
        <a:p>
          <a:endParaRPr lang="it-IT"/>
        </a:p>
      </dgm:t>
    </dgm:pt>
    <dgm:pt modelId="{17CDF27C-E862-4C84-BFD7-046F16EF8D09}">
      <dgm:prSet phldrT="[Testo]" custT="1"/>
      <dgm:spPr/>
      <dgm:t>
        <a:bodyPr/>
        <a:lstStyle/>
        <a:p>
          <a:r>
            <a:rPr lang="it-IT" sz="2000" dirty="0">
              <a:solidFill>
                <a:schemeClr val="tx1">
                  <a:lumMod val="85000"/>
                  <a:lumOff val="15000"/>
                </a:schemeClr>
              </a:solidFill>
            </a:rPr>
            <a:t>2017: il </a:t>
          </a:r>
          <a:r>
            <a:rPr lang="it-IT" sz="2000" dirty="0" err="1">
              <a:solidFill>
                <a:schemeClr val="tx1">
                  <a:lumMod val="85000"/>
                  <a:lumOff val="15000"/>
                </a:schemeClr>
              </a:solidFill>
            </a:rPr>
            <a:t>Bes</a:t>
          </a:r>
          <a:r>
            <a:rPr lang="it-IT" sz="2000" dirty="0">
              <a:solidFill>
                <a:schemeClr val="tx1">
                  <a:lumMod val="85000"/>
                  <a:lumOff val="15000"/>
                </a:schemeClr>
              </a:solidFill>
            </a:rPr>
            <a:t> entra nel </a:t>
          </a:r>
          <a:r>
            <a:rPr lang="it-IT" sz="2000" dirty="0" err="1">
              <a:solidFill>
                <a:schemeClr val="tx1">
                  <a:lumMod val="85000"/>
                  <a:lumOff val="15000"/>
                </a:schemeClr>
              </a:solidFill>
            </a:rPr>
            <a:t>Def</a:t>
          </a:r>
          <a:r>
            <a:rPr lang="it-IT" sz="2000" dirty="0">
              <a:solidFill>
                <a:schemeClr val="tx1">
                  <a:lumMod val="85000"/>
                  <a:lumOff val="15000"/>
                </a:schemeClr>
              </a:solidFill>
            </a:rPr>
            <a:t> (Documento di economia e finanza) con un sottoinsieme di 12 indicatori</a:t>
          </a:r>
        </a:p>
      </dgm:t>
    </dgm:pt>
    <dgm:pt modelId="{998F3385-D769-4D56-BEA3-50D6A5082D88}" type="parTrans" cxnId="{93F0517D-92C1-47A6-861B-B5CFAAB0E0C5}">
      <dgm:prSet/>
      <dgm:spPr/>
      <dgm:t>
        <a:bodyPr/>
        <a:lstStyle/>
        <a:p>
          <a:endParaRPr lang="it-IT"/>
        </a:p>
      </dgm:t>
    </dgm:pt>
    <dgm:pt modelId="{AB531C85-59BB-43B6-94BB-06B7088F16B3}" type="sibTrans" cxnId="{93F0517D-92C1-47A6-861B-B5CFAAB0E0C5}">
      <dgm:prSet/>
      <dgm:spPr/>
      <dgm:t>
        <a:bodyPr/>
        <a:lstStyle/>
        <a:p>
          <a:endParaRPr lang="it-IT"/>
        </a:p>
      </dgm:t>
    </dgm:pt>
    <dgm:pt modelId="{A6FC37C7-23F8-47B7-8386-31C16E99F8BE}">
      <dgm:prSet phldrT="[Testo]" custT="1"/>
      <dgm:spPr/>
      <dgm:t>
        <a:bodyPr/>
        <a:lstStyle/>
        <a:p>
          <a:r>
            <a:rPr lang="it-IT" sz="2000" dirty="0">
              <a:solidFill>
                <a:schemeClr val="tx1">
                  <a:lumMod val="85000"/>
                  <a:lumOff val="15000"/>
                </a:schemeClr>
              </a:solidFill>
            </a:rPr>
            <a:t>2023: costituzione di una Rete interdipartimentale di progetto per la valorizzazione e lo sviluppo del </a:t>
          </a:r>
          <a:r>
            <a:rPr lang="it-IT" sz="2000" dirty="0" err="1">
              <a:solidFill>
                <a:schemeClr val="tx1">
                  <a:lumMod val="85000"/>
                  <a:lumOff val="15000"/>
                </a:schemeClr>
              </a:solidFill>
            </a:rPr>
            <a:t>Bes</a:t>
          </a:r>
          <a:r>
            <a:rPr lang="it-IT" sz="2000" dirty="0">
              <a:solidFill>
                <a:schemeClr val="tx1">
                  <a:lumMod val="85000"/>
                  <a:lumOff val="15000"/>
                </a:schemeClr>
              </a:solidFill>
            </a:rPr>
            <a:t> dei territori -&gt; diffusione report regionali</a:t>
          </a:r>
        </a:p>
      </dgm:t>
    </dgm:pt>
    <dgm:pt modelId="{95F7AD3D-4EFC-48A8-A6E0-236A0F2DB373}" type="parTrans" cxnId="{732DAB31-89B1-417A-8B10-89C72DA4A738}">
      <dgm:prSet/>
      <dgm:spPr/>
      <dgm:t>
        <a:bodyPr/>
        <a:lstStyle/>
        <a:p>
          <a:endParaRPr lang="it-IT"/>
        </a:p>
      </dgm:t>
    </dgm:pt>
    <dgm:pt modelId="{79CC71DB-EFDF-4F21-84CC-CF1C3A3CD97E}" type="sibTrans" cxnId="{732DAB31-89B1-417A-8B10-89C72DA4A738}">
      <dgm:prSet/>
      <dgm:spPr/>
      <dgm:t>
        <a:bodyPr/>
        <a:lstStyle/>
        <a:p>
          <a:endParaRPr lang="it-IT"/>
        </a:p>
      </dgm:t>
    </dgm:pt>
    <dgm:pt modelId="{76405732-47F8-4DB8-9D9B-AFE8D6E1FF45}">
      <dgm:prSet phldrT="[Testo]" custT="1"/>
      <dgm:spPr/>
      <dgm:t>
        <a:bodyPr/>
        <a:lstStyle/>
        <a:p>
          <a:endParaRPr lang="it-IT" sz="1900" dirty="0">
            <a:solidFill>
              <a:schemeClr val="tx1">
                <a:lumMod val="85000"/>
                <a:lumOff val="15000"/>
              </a:schemeClr>
            </a:solidFill>
          </a:endParaRPr>
        </a:p>
      </dgm:t>
    </dgm:pt>
    <dgm:pt modelId="{117DFFE7-D59A-4118-98BA-A9E8A1F3F6A9}" type="parTrans" cxnId="{0678DB81-1363-42F8-BE00-284F10493D28}">
      <dgm:prSet/>
      <dgm:spPr/>
      <dgm:t>
        <a:bodyPr/>
        <a:lstStyle/>
        <a:p>
          <a:endParaRPr lang="it-IT"/>
        </a:p>
      </dgm:t>
    </dgm:pt>
    <dgm:pt modelId="{0BE33C95-54EC-4E15-AE17-4166E7015C3D}" type="sibTrans" cxnId="{0678DB81-1363-42F8-BE00-284F10493D28}">
      <dgm:prSet/>
      <dgm:spPr/>
      <dgm:t>
        <a:bodyPr/>
        <a:lstStyle/>
        <a:p>
          <a:endParaRPr lang="it-IT"/>
        </a:p>
      </dgm:t>
    </dgm:pt>
    <dgm:pt modelId="{79D8B1A5-5C1B-426F-87AA-3276A511447D}" type="pres">
      <dgm:prSet presAssocID="{1CBAC862-72D8-4A90-A476-DED3272B46D8}" presName="linear" presStyleCnt="0">
        <dgm:presLayoutVars>
          <dgm:animLvl val="lvl"/>
          <dgm:resizeHandles val="exact"/>
        </dgm:presLayoutVars>
      </dgm:prSet>
      <dgm:spPr/>
    </dgm:pt>
    <dgm:pt modelId="{B67B4EFE-94B5-4C8D-BE9F-E34B66D88470}" type="pres">
      <dgm:prSet presAssocID="{03FCFC32-09D7-4103-932C-5C6EAA58370F}" presName="parentText" presStyleLbl="node1" presStyleIdx="0" presStyleCnt="2">
        <dgm:presLayoutVars>
          <dgm:chMax val="0"/>
          <dgm:bulletEnabled val="1"/>
        </dgm:presLayoutVars>
      </dgm:prSet>
      <dgm:spPr/>
    </dgm:pt>
    <dgm:pt modelId="{9BAF9FE3-681F-418A-B136-95BB2AE43917}" type="pres">
      <dgm:prSet presAssocID="{03FCFC32-09D7-4103-932C-5C6EAA58370F}" presName="childText" presStyleLbl="revTx" presStyleIdx="0" presStyleCnt="2">
        <dgm:presLayoutVars>
          <dgm:bulletEnabled val="1"/>
        </dgm:presLayoutVars>
      </dgm:prSet>
      <dgm:spPr/>
    </dgm:pt>
    <dgm:pt modelId="{2CFF4F77-3044-44A4-9C00-64ABC1E1DD89}" type="pres">
      <dgm:prSet presAssocID="{84CEA70F-84F5-4597-8DBF-1A3459549B43}" presName="parentText" presStyleLbl="node1" presStyleIdx="1" presStyleCnt="2" custLinFactNeighborX="207">
        <dgm:presLayoutVars>
          <dgm:chMax val="0"/>
          <dgm:bulletEnabled val="1"/>
        </dgm:presLayoutVars>
      </dgm:prSet>
      <dgm:spPr/>
    </dgm:pt>
    <dgm:pt modelId="{2E2A6C96-9CAA-4803-A040-18CB957E0BE8}" type="pres">
      <dgm:prSet presAssocID="{84CEA70F-84F5-4597-8DBF-1A3459549B43}" presName="childText" presStyleLbl="revTx" presStyleIdx="1" presStyleCnt="2">
        <dgm:presLayoutVars>
          <dgm:bulletEnabled val="1"/>
        </dgm:presLayoutVars>
      </dgm:prSet>
      <dgm:spPr/>
    </dgm:pt>
  </dgm:ptLst>
  <dgm:cxnLst>
    <dgm:cxn modelId="{D5E35F0C-9B04-4BB8-A8BB-AAAD146AF3B5}" type="presOf" srcId="{E14AFD3F-9B8C-40F0-9EFE-E20BF8C2107C}" destId="{9BAF9FE3-681F-418A-B136-95BB2AE43917}" srcOrd="0" destOrd="0" presId="urn:microsoft.com/office/officeart/2005/8/layout/vList2"/>
    <dgm:cxn modelId="{6505F325-B0B8-47DA-8554-82D260F045E9}" srcId="{1CBAC862-72D8-4A90-A476-DED3272B46D8}" destId="{84CEA70F-84F5-4597-8DBF-1A3459549B43}" srcOrd="1" destOrd="0" parTransId="{6AF5EE16-B6FF-4F25-8419-E0CD559D9C89}" sibTransId="{D0DEB009-4D64-4032-8163-579E9A04A47B}"/>
    <dgm:cxn modelId="{46339E26-CFCA-4A06-A45A-08F459BB0BCB}" type="presOf" srcId="{8DEC06D2-3B01-4521-867E-C480A305EB8E}" destId="{2E2A6C96-9CAA-4803-A040-18CB957E0BE8}" srcOrd="0" destOrd="0" presId="urn:microsoft.com/office/officeart/2005/8/layout/vList2"/>
    <dgm:cxn modelId="{E20D9428-0A67-44AD-9214-99DBBFB0788E}" type="presOf" srcId="{1CBAC862-72D8-4A90-A476-DED3272B46D8}" destId="{79D8B1A5-5C1B-426F-87AA-3276A511447D}" srcOrd="0" destOrd="0" presId="urn:microsoft.com/office/officeart/2005/8/layout/vList2"/>
    <dgm:cxn modelId="{732DAB31-89B1-417A-8B10-89C72DA4A738}" srcId="{84CEA70F-84F5-4597-8DBF-1A3459549B43}" destId="{A6FC37C7-23F8-47B7-8386-31C16E99F8BE}" srcOrd="1" destOrd="0" parTransId="{95F7AD3D-4EFC-48A8-A6E0-236A0F2DB373}" sibTransId="{79CC71DB-EFDF-4F21-84CC-CF1C3A3CD97E}"/>
    <dgm:cxn modelId="{328D4447-36E6-4947-B203-3E6F27331553}" srcId="{03FCFC32-09D7-4103-932C-5C6EAA58370F}" destId="{1D8DA8BE-AD22-44B7-9F15-C63E07355CE4}" srcOrd="1" destOrd="0" parTransId="{12608927-1128-4549-8734-B987EC4746BC}" sibTransId="{B6E9692A-D69C-42CA-A57B-79FF26D22F65}"/>
    <dgm:cxn modelId="{7D5DFA68-05B5-40EE-BC08-55A7CE980422}" srcId="{03FCFC32-09D7-4103-932C-5C6EAA58370F}" destId="{E14AFD3F-9B8C-40F0-9EFE-E20BF8C2107C}" srcOrd="0" destOrd="0" parTransId="{DD1E4EE9-C413-4D5D-A6C6-18C712EE8316}" sibTransId="{D613DB81-39FB-4B0C-94A1-36A22D301F8F}"/>
    <dgm:cxn modelId="{9924F952-A69E-400A-AD4B-4F0E47ECE9D9}" type="presOf" srcId="{1D8DA8BE-AD22-44B7-9F15-C63E07355CE4}" destId="{9BAF9FE3-681F-418A-B136-95BB2AE43917}" srcOrd="0" destOrd="1" presId="urn:microsoft.com/office/officeart/2005/8/layout/vList2"/>
    <dgm:cxn modelId="{93F0517D-92C1-47A6-861B-B5CFAAB0E0C5}" srcId="{03FCFC32-09D7-4103-932C-5C6EAA58370F}" destId="{17CDF27C-E862-4C84-BFD7-046F16EF8D09}" srcOrd="2" destOrd="0" parTransId="{998F3385-D769-4D56-BEA3-50D6A5082D88}" sibTransId="{AB531C85-59BB-43B6-94BB-06B7088F16B3}"/>
    <dgm:cxn modelId="{0678DB81-1363-42F8-BE00-284F10493D28}" srcId="{03FCFC32-09D7-4103-932C-5C6EAA58370F}" destId="{76405732-47F8-4DB8-9D9B-AFE8D6E1FF45}" srcOrd="4" destOrd="0" parTransId="{117DFFE7-D59A-4118-98BA-A9E8A1F3F6A9}" sibTransId="{0BE33C95-54EC-4E15-AE17-4166E7015C3D}"/>
    <dgm:cxn modelId="{8BA52E87-F3C3-4E3A-868C-7E72D441C96F}" type="presOf" srcId="{17CDF27C-E862-4C84-BFD7-046F16EF8D09}" destId="{9BAF9FE3-681F-418A-B136-95BB2AE43917}" srcOrd="0" destOrd="2" presId="urn:microsoft.com/office/officeart/2005/8/layout/vList2"/>
    <dgm:cxn modelId="{B1005595-D699-4E0F-882D-CDB939FA13BA}" type="presOf" srcId="{DAAC2609-0CA4-4D8C-9AF3-3581BF4F6459}" destId="{9BAF9FE3-681F-418A-B136-95BB2AE43917}" srcOrd="0" destOrd="3" presId="urn:microsoft.com/office/officeart/2005/8/layout/vList2"/>
    <dgm:cxn modelId="{0CB85E9B-1326-46E3-B1C7-90E87AFEAB0C}" srcId="{84CEA70F-84F5-4597-8DBF-1A3459549B43}" destId="{8DEC06D2-3B01-4521-867E-C480A305EB8E}" srcOrd="0" destOrd="0" parTransId="{897FBF9D-D9AE-4339-A10F-C6C8397574D7}" sibTransId="{ADCBC8FB-17C2-468F-8F97-D899BD29C116}"/>
    <dgm:cxn modelId="{7D8CB3B2-4B6A-40AC-B8F0-9BE211D1A746}" type="presOf" srcId="{84CEA70F-84F5-4597-8DBF-1A3459549B43}" destId="{2CFF4F77-3044-44A4-9C00-64ABC1E1DD89}" srcOrd="0" destOrd="0" presId="urn:microsoft.com/office/officeart/2005/8/layout/vList2"/>
    <dgm:cxn modelId="{EDDE60B4-48F8-47CE-9DEC-DFB869A655B4}" srcId="{03FCFC32-09D7-4103-932C-5C6EAA58370F}" destId="{DAAC2609-0CA4-4D8C-9AF3-3581BF4F6459}" srcOrd="3" destOrd="0" parTransId="{AB8C3F33-6A64-45F2-BA46-50A633F2235C}" sibTransId="{06D73D82-72B7-4206-806A-D11282FECEC9}"/>
    <dgm:cxn modelId="{1E00B8D6-8035-4300-8E3F-E5D19D7D2536}" type="presOf" srcId="{76405732-47F8-4DB8-9D9B-AFE8D6E1FF45}" destId="{9BAF9FE3-681F-418A-B136-95BB2AE43917}" srcOrd="0" destOrd="4" presId="urn:microsoft.com/office/officeart/2005/8/layout/vList2"/>
    <dgm:cxn modelId="{514D96DC-6064-4869-B3CB-BBA897F262EB}" type="presOf" srcId="{A6FC37C7-23F8-47B7-8386-31C16E99F8BE}" destId="{2E2A6C96-9CAA-4803-A040-18CB957E0BE8}" srcOrd="0" destOrd="1" presId="urn:microsoft.com/office/officeart/2005/8/layout/vList2"/>
    <dgm:cxn modelId="{2E6751EA-CC54-400F-925D-A56511D9BD52}" type="presOf" srcId="{03FCFC32-09D7-4103-932C-5C6EAA58370F}" destId="{B67B4EFE-94B5-4C8D-BE9F-E34B66D88470}" srcOrd="0" destOrd="0" presId="urn:microsoft.com/office/officeart/2005/8/layout/vList2"/>
    <dgm:cxn modelId="{409256F1-BDCE-4971-BFE1-446CCC0F23C1}" srcId="{1CBAC862-72D8-4A90-A476-DED3272B46D8}" destId="{03FCFC32-09D7-4103-932C-5C6EAA58370F}" srcOrd="0" destOrd="0" parTransId="{33AA29EC-34E3-440E-924F-C9B487CA8904}" sibTransId="{4825CB5C-139D-4ED6-B82C-84F72770C4B7}"/>
    <dgm:cxn modelId="{FE98AA09-1072-4CF8-A077-EC77BA55A96A}" type="presParOf" srcId="{79D8B1A5-5C1B-426F-87AA-3276A511447D}" destId="{B67B4EFE-94B5-4C8D-BE9F-E34B66D88470}" srcOrd="0" destOrd="0" presId="urn:microsoft.com/office/officeart/2005/8/layout/vList2"/>
    <dgm:cxn modelId="{AB91B685-B292-4785-94CF-041C0CD2A488}" type="presParOf" srcId="{79D8B1A5-5C1B-426F-87AA-3276A511447D}" destId="{9BAF9FE3-681F-418A-B136-95BB2AE43917}" srcOrd="1" destOrd="0" presId="urn:microsoft.com/office/officeart/2005/8/layout/vList2"/>
    <dgm:cxn modelId="{49390AC9-C829-4854-A43A-847917122D10}" type="presParOf" srcId="{79D8B1A5-5C1B-426F-87AA-3276A511447D}" destId="{2CFF4F77-3044-44A4-9C00-64ABC1E1DD89}" srcOrd="2" destOrd="0" presId="urn:microsoft.com/office/officeart/2005/8/layout/vList2"/>
    <dgm:cxn modelId="{8A53B7BB-2AE6-48A5-974F-0CD3DB2E98C4}" type="presParOf" srcId="{79D8B1A5-5C1B-426F-87AA-3276A511447D}" destId="{2E2A6C96-9CAA-4803-A040-18CB957E0BE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B4EFE-94B5-4C8D-BE9F-E34B66D88470}">
      <dsp:nvSpPr>
        <dsp:cNvPr id="0" name=""/>
        <dsp:cNvSpPr/>
      </dsp:nvSpPr>
      <dsp:spPr>
        <a:xfrm>
          <a:off x="0" y="2692"/>
          <a:ext cx="8506552" cy="560458"/>
        </a:xfrm>
        <a:prstGeom prst="roundRect">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t-IT" sz="2400" kern="1200" dirty="0">
              <a:solidFill>
                <a:schemeClr val="bg2">
                  <a:lumMod val="25000"/>
                </a:schemeClr>
              </a:solidFill>
            </a:rPr>
            <a:t>Il Benessere equo e sostenibile (</a:t>
          </a:r>
          <a:r>
            <a:rPr lang="it-IT" sz="2400" kern="1200" dirty="0" err="1">
              <a:solidFill>
                <a:schemeClr val="bg2">
                  <a:lumMod val="25000"/>
                </a:schemeClr>
              </a:solidFill>
            </a:rPr>
            <a:t>Bes</a:t>
          </a:r>
          <a:r>
            <a:rPr lang="it-IT" sz="2400" kern="1200" dirty="0">
              <a:solidFill>
                <a:schemeClr val="bg2">
                  <a:lumMod val="25000"/>
                </a:schemeClr>
              </a:solidFill>
            </a:rPr>
            <a:t>)</a:t>
          </a:r>
        </a:p>
      </dsp:txBody>
      <dsp:txXfrm>
        <a:off x="27359" y="30051"/>
        <a:ext cx="8451834" cy="505740"/>
      </dsp:txXfrm>
    </dsp:sp>
    <dsp:sp modelId="{9BAF9FE3-681F-418A-B136-95BB2AE43917}">
      <dsp:nvSpPr>
        <dsp:cNvPr id="0" name=""/>
        <dsp:cNvSpPr/>
      </dsp:nvSpPr>
      <dsp:spPr>
        <a:xfrm>
          <a:off x="0" y="563150"/>
          <a:ext cx="8506552" cy="2181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083"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it-IT" sz="2000" kern="1200" dirty="0">
              <a:solidFill>
                <a:schemeClr val="tx1">
                  <a:lumMod val="85000"/>
                  <a:lumOff val="15000"/>
                </a:schemeClr>
              </a:solidFill>
            </a:rPr>
            <a:t>2010: da un’iniziativa congiunta Istat-</a:t>
          </a:r>
          <a:r>
            <a:rPr lang="it-IT" sz="2000" kern="1200" dirty="0" err="1">
              <a:solidFill>
                <a:schemeClr val="tx1">
                  <a:lumMod val="85000"/>
                  <a:lumOff val="15000"/>
                </a:schemeClr>
              </a:solidFill>
            </a:rPr>
            <a:t>Cnel</a:t>
          </a:r>
          <a:r>
            <a:rPr lang="it-IT" sz="2000" kern="1200" dirty="0">
              <a:solidFill>
                <a:schemeClr val="tx1">
                  <a:lumMod val="85000"/>
                  <a:lumOff val="15000"/>
                </a:schemeClr>
              </a:solidFill>
            </a:rPr>
            <a:t> nasce il </a:t>
          </a:r>
          <a:r>
            <a:rPr lang="it-IT" sz="2000" kern="1200" dirty="0" err="1">
              <a:solidFill>
                <a:schemeClr val="tx1">
                  <a:lumMod val="85000"/>
                  <a:lumOff val="15000"/>
                </a:schemeClr>
              </a:solidFill>
            </a:rPr>
            <a:t>Bes</a:t>
          </a:r>
          <a:endParaRPr lang="it-IT" sz="2000" kern="1200" dirty="0">
            <a:solidFill>
              <a:schemeClr val="tx1">
                <a:lumMod val="85000"/>
                <a:lumOff val="15000"/>
              </a:schemeClr>
            </a:solidFill>
          </a:endParaRPr>
        </a:p>
        <a:p>
          <a:pPr marL="228600" lvl="1" indent="-228600" algn="l" defTabSz="889000">
            <a:lnSpc>
              <a:spcPct val="90000"/>
            </a:lnSpc>
            <a:spcBef>
              <a:spcPct val="0"/>
            </a:spcBef>
            <a:spcAft>
              <a:spcPct val="20000"/>
            </a:spcAft>
            <a:buChar char="•"/>
          </a:pPr>
          <a:r>
            <a:rPr lang="it-IT" sz="2000" kern="1200" dirty="0">
              <a:solidFill>
                <a:schemeClr val="tx1">
                  <a:lumMod val="85000"/>
                  <a:lumOff val="15000"/>
                </a:schemeClr>
              </a:solidFill>
            </a:rPr>
            <a:t>2013: pubblicazione del primo Rapporto </a:t>
          </a:r>
          <a:r>
            <a:rPr lang="it-IT" sz="2000" kern="1200" dirty="0" err="1">
              <a:solidFill>
                <a:schemeClr val="tx1">
                  <a:lumMod val="85000"/>
                  <a:lumOff val="15000"/>
                </a:schemeClr>
              </a:solidFill>
            </a:rPr>
            <a:t>Bes</a:t>
          </a:r>
          <a:endParaRPr lang="it-IT" sz="2000" kern="1200" dirty="0">
            <a:solidFill>
              <a:schemeClr val="tx1">
                <a:lumMod val="85000"/>
                <a:lumOff val="15000"/>
              </a:schemeClr>
            </a:solidFill>
          </a:endParaRPr>
        </a:p>
        <a:p>
          <a:pPr marL="228600" lvl="1" indent="-228600" algn="l" defTabSz="889000">
            <a:lnSpc>
              <a:spcPct val="90000"/>
            </a:lnSpc>
            <a:spcBef>
              <a:spcPct val="0"/>
            </a:spcBef>
            <a:spcAft>
              <a:spcPct val="20000"/>
            </a:spcAft>
            <a:buChar char="•"/>
          </a:pPr>
          <a:r>
            <a:rPr lang="it-IT" sz="2000" kern="1200" dirty="0">
              <a:solidFill>
                <a:schemeClr val="tx1">
                  <a:lumMod val="85000"/>
                  <a:lumOff val="15000"/>
                </a:schemeClr>
              </a:solidFill>
            </a:rPr>
            <a:t>2017: il </a:t>
          </a:r>
          <a:r>
            <a:rPr lang="it-IT" sz="2000" kern="1200" dirty="0" err="1">
              <a:solidFill>
                <a:schemeClr val="tx1">
                  <a:lumMod val="85000"/>
                  <a:lumOff val="15000"/>
                </a:schemeClr>
              </a:solidFill>
            </a:rPr>
            <a:t>Bes</a:t>
          </a:r>
          <a:r>
            <a:rPr lang="it-IT" sz="2000" kern="1200" dirty="0">
              <a:solidFill>
                <a:schemeClr val="tx1">
                  <a:lumMod val="85000"/>
                  <a:lumOff val="15000"/>
                </a:schemeClr>
              </a:solidFill>
            </a:rPr>
            <a:t> entra nel </a:t>
          </a:r>
          <a:r>
            <a:rPr lang="it-IT" sz="2000" kern="1200" dirty="0" err="1">
              <a:solidFill>
                <a:schemeClr val="tx1">
                  <a:lumMod val="85000"/>
                  <a:lumOff val="15000"/>
                </a:schemeClr>
              </a:solidFill>
            </a:rPr>
            <a:t>Def</a:t>
          </a:r>
          <a:r>
            <a:rPr lang="it-IT" sz="2000" kern="1200" dirty="0">
              <a:solidFill>
                <a:schemeClr val="tx1">
                  <a:lumMod val="85000"/>
                  <a:lumOff val="15000"/>
                </a:schemeClr>
              </a:solidFill>
            </a:rPr>
            <a:t> (Documento di economia e finanza) con un sottoinsieme di 12 indicatori</a:t>
          </a:r>
        </a:p>
        <a:p>
          <a:pPr marL="228600" lvl="1" indent="-228600" algn="l" defTabSz="889000">
            <a:lnSpc>
              <a:spcPct val="90000"/>
            </a:lnSpc>
            <a:spcBef>
              <a:spcPct val="0"/>
            </a:spcBef>
            <a:spcAft>
              <a:spcPct val="20000"/>
            </a:spcAft>
            <a:buChar char="•"/>
          </a:pPr>
          <a:r>
            <a:rPr lang="it-IT" sz="2000" kern="1200" dirty="0">
              <a:solidFill>
                <a:schemeClr val="tx1">
                  <a:lumMod val="85000"/>
                  <a:lumOff val="15000"/>
                </a:schemeClr>
              </a:solidFill>
            </a:rPr>
            <a:t>17 aprile 2024: diffusione e presentazione del rapporto </a:t>
          </a:r>
          <a:r>
            <a:rPr lang="it-IT" sz="2000" kern="1200" dirty="0" err="1">
              <a:solidFill>
                <a:schemeClr val="tx1">
                  <a:lumMod val="85000"/>
                  <a:lumOff val="15000"/>
                </a:schemeClr>
              </a:solidFill>
            </a:rPr>
            <a:t>Bes</a:t>
          </a:r>
          <a:r>
            <a:rPr lang="it-IT" sz="2000" kern="1200" dirty="0">
              <a:solidFill>
                <a:schemeClr val="tx1">
                  <a:lumMod val="85000"/>
                  <a:lumOff val="15000"/>
                </a:schemeClr>
              </a:solidFill>
            </a:rPr>
            <a:t> 2023; oltre 150 indicatori nazionali/regionali in 12 domini</a:t>
          </a:r>
        </a:p>
        <a:p>
          <a:pPr marL="171450" lvl="1" indent="-171450" algn="l" defTabSz="844550">
            <a:lnSpc>
              <a:spcPct val="90000"/>
            </a:lnSpc>
            <a:spcBef>
              <a:spcPct val="0"/>
            </a:spcBef>
            <a:spcAft>
              <a:spcPct val="20000"/>
            </a:spcAft>
            <a:buChar char="•"/>
          </a:pPr>
          <a:endParaRPr lang="it-IT" sz="1900" kern="1200" dirty="0">
            <a:solidFill>
              <a:schemeClr val="tx1">
                <a:lumMod val="85000"/>
                <a:lumOff val="15000"/>
              </a:schemeClr>
            </a:solidFill>
          </a:endParaRPr>
        </a:p>
      </dsp:txBody>
      <dsp:txXfrm>
        <a:off x="0" y="563150"/>
        <a:ext cx="8506552" cy="2181474"/>
      </dsp:txXfrm>
    </dsp:sp>
    <dsp:sp modelId="{2CFF4F77-3044-44A4-9C00-64ABC1E1DD89}">
      <dsp:nvSpPr>
        <dsp:cNvPr id="0" name=""/>
        <dsp:cNvSpPr/>
      </dsp:nvSpPr>
      <dsp:spPr>
        <a:xfrm>
          <a:off x="0" y="2744625"/>
          <a:ext cx="8506552" cy="560458"/>
        </a:xfrm>
        <a:prstGeom prst="roundRect">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t-IT" sz="2400" kern="1200" dirty="0">
              <a:solidFill>
                <a:schemeClr val="bg2">
                  <a:lumMod val="25000"/>
                </a:schemeClr>
              </a:solidFill>
            </a:rPr>
            <a:t>Il </a:t>
          </a:r>
          <a:r>
            <a:rPr lang="it-IT" sz="2400" kern="1200" dirty="0" err="1">
              <a:solidFill>
                <a:schemeClr val="bg2">
                  <a:lumMod val="25000"/>
                </a:schemeClr>
              </a:solidFill>
            </a:rPr>
            <a:t>Bes</a:t>
          </a:r>
          <a:r>
            <a:rPr lang="it-IT" sz="2400" kern="1200" dirty="0">
              <a:solidFill>
                <a:schemeClr val="bg2">
                  <a:lumMod val="25000"/>
                </a:schemeClr>
              </a:solidFill>
            </a:rPr>
            <a:t> dei territori (</a:t>
          </a:r>
          <a:r>
            <a:rPr lang="it-IT" sz="2400" kern="1200" dirty="0" err="1">
              <a:solidFill>
                <a:schemeClr val="bg2">
                  <a:lumMod val="25000"/>
                </a:schemeClr>
              </a:solidFill>
            </a:rPr>
            <a:t>BesT</a:t>
          </a:r>
          <a:r>
            <a:rPr lang="it-IT" sz="2400" kern="1200" dirty="0">
              <a:solidFill>
                <a:schemeClr val="bg2">
                  <a:lumMod val="25000"/>
                </a:schemeClr>
              </a:solidFill>
            </a:rPr>
            <a:t>)</a:t>
          </a:r>
        </a:p>
      </dsp:txBody>
      <dsp:txXfrm>
        <a:off x="27359" y="2771984"/>
        <a:ext cx="8451834" cy="505740"/>
      </dsp:txXfrm>
    </dsp:sp>
    <dsp:sp modelId="{2E2A6C96-9CAA-4803-A040-18CB957E0BE8}">
      <dsp:nvSpPr>
        <dsp:cNvPr id="0" name=""/>
        <dsp:cNvSpPr/>
      </dsp:nvSpPr>
      <dsp:spPr>
        <a:xfrm>
          <a:off x="0" y="3305083"/>
          <a:ext cx="8506552" cy="1189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083"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it-IT" sz="2000" kern="1200" dirty="0">
              <a:solidFill>
                <a:schemeClr val="tx1">
                  <a:lumMod val="85000"/>
                  <a:lumOff val="15000"/>
                </a:schemeClr>
              </a:solidFill>
            </a:rPr>
            <a:t>2018: pubblicazione del primo set di indicatori del </a:t>
          </a:r>
          <a:r>
            <a:rPr lang="it-IT" sz="2000" kern="1200" dirty="0" err="1">
              <a:solidFill>
                <a:schemeClr val="tx1">
                  <a:lumMod val="85000"/>
                  <a:lumOff val="15000"/>
                </a:schemeClr>
              </a:solidFill>
            </a:rPr>
            <a:t>Bes</a:t>
          </a:r>
          <a:r>
            <a:rPr lang="it-IT" sz="2000" kern="1200" dirty="0">
              <a:solidFill>
                <a:schemeClr val="tx1">
                  <a:lumMod val="85000"/>
                  <a:lumOff val="15000"/>
                </a:schemeClr>
              </a:solidFill>
            </a:rPr>
            <a:t> nelle province e città metropolitane</a:t>
          </a:r>
        </a:p>
        <a:p>
          <a:pPr marL="228600" lvl="1" indent="-228600" algn="l" defTabSz="889000">
            <a:lnSpc>
              <a:spcPct val="90000"/>
            </a:lnSpc>
            <a:spcBef>
              <a:spcPct val="0"/>
            </a:spcBef>
            <a:spcAft>
              <a:spcPct val="20000"/>
            </a:spcAft>
            <a:buChar char="•"/>
          </a:pPr>
          <a:r>
            <a:rPr lang="it-IT" sz="2000" kern="1200" dirty="0">
              <a:solidFill>
                <a:schemeClr val="tx1">
                  <a:lumMod val="85000"/>
                  <a:lumOff val="15000"/>
                </a:schemeClr>
              </a:solidFill>
            </a:rPr>
            <a:t>2023: costituzione di una Rete interdipartimentale di progetto per la valorizzazione e lo sviluppo del </a:t>
          </a:r>
          <a:r>
            <a:rPr lang="it-IT" sz="2000" kern="1200" dirty="0" err="1">
              <a:solidFill>
                <a:schemeClr val="tx1">
                  <a:lumMod val="85000"/>
                  <a:lumOff val="15000"/>
                </a:schemeClr>
              </a:solidFill>
            </a:rPr>
            <a:t>Bes</a:t>
          </a:r>
          <a:r>
            <a:rPr lang="it-IT" sz="2000" kern="1200" dirty="0">
              <a:solidFill>
                <a:schemeClr val="tx1">
                  <a:lumMod val="85000"/>
                  <a:lumOff val="15000"/>
                </a:schemeClr>
              </a:solidFill>
            </a:rPr>
            <a:t> dei territori -&gt; diffusione report regionali</a:t>
          </a:r>
        </a:p>
      </dsp:txBody>
      <dsp:txXfrm>
        <a:off x="0" y="3305083"/>
        <a:ext cx="8506552" cy="11898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emf"/></Relationships>
</file>

<file path=ppt/drawings/drawing1.xml><?xml version="1.0" encoding="utf-8"?>
<c:userShapes xmlns:c="http://schemas.openxmlformats.org/drawingml/2006/chart">
  <cdr:relSizeAnchor xmlns:cdr="http://schemas.openxmlformats.org/drawingml/2006/chartDrawing">
    <cdr:from>
      <cdr:x>0.37338</cdr:x>
      <cdr:y>0.83443</cdr:y>
    </cdr:from>
    <cdr:to>
      <cdr:x>0.61318</cdr:x>
      <cdr:y>0.88607</cdr:y>
    </cdr:to>
    <cdr:sp macro="" textlink="">
      <cdr:nvSpPr>
        <cdr:cNvPr id="2" name="CasellaDiTesto 1"/>
        <cdr:cNvSpPr txBox="1"/>
      </cdr:nvSpPr>
      <cdr:spPr>
        <a:xfrm xmlns:a="http://schemas.openxmlformats.org/drawingml/2006/main">
          <a:off x="2016986" y="4041385"/>
          <a:ext cx="1295351" cy="250095"/>
        </a:xfrm>
        <a:prstGeom xmlns:a="http://schemas.openxmlformats.org/drawingml/2006/main" prst="rect">
          <a:avLst/>
        </a:prstGeom>
        <a:ln xmlns:a="http://schemas.openxmlformats.org/drawingml/2006/main" w="44450">
          <a:noFill/>
        </a:ln>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it-IT" sz="1200" b="1" dirty="0"/>
            <a:t>Aree protette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A4C3F2AA-9F6A-42FC-BA4F-39C82B628ACC}" type="datetimeFigureOut">
              <a:rPr lang="it-IT" smtClean="0"/>
              <a:t>19/04/2024</a:t>
            </a:fld>
            <a:endParaRPr lang="it-IT"/>
          </a:p>
        </p:txBody>
      </p:sp>
      <p:sp>
        <p:nvSpPr>
          <p:cNvPr id="4" name="Segnaposto piè di pagina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49224576-A4D4-41AF-847A-1CD42F34EFDF}" type="slidenum">
              <a:rPr lang="it-IT" smtClean="0"/>
              <a:t>‹N›</a:t>
            </a:fld>
            <a:endParaRPr lang="it-IT"/>
          </a:p>
        </p:txBody>
      </p:sp>
    </p:spTree>
    <p:extLst>
      <p:ext uri="{BB962C8B-B14F-4D97-AF65-F5344CB8AC3E}">
        <p14:creationId xmlns:p14="http://schemas.microsoft.com/office/powerpoint/2010/main" val="1499606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BBC90B98-E000-4466-8114-C8959DA351CA}" type="datetimeFigureOut">
              <a:rPr lang="it-IT" smtClean="0"/>
              <a:t>19/04/2024</a:t>
            </a:fld>
            <a:endParaRPr lang="it-IT"/>
          </a:p>
        </p:txBody>
      </p:sp>
      <p:sp>
        <p:nvSpPr>
          <p:cNvPr id="4" name="Segnaposto immagine diapositiva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24531BD5-DAF0-4937-90D8-37FF0D69949B}" type="slidenum">
              <a:rPr lang="it-IT" smtClean="0"/>
              <a:t>‹N›</a:t>
            </a:fld>
            <a:endParaRPr lang="it-IT"/>
          </a:p>
        </p:txBody>
      </p:sp>
    </p:spTree>
    <p:extLst>
      <p:ext uri="{BB962C8B-B14F-4D97-AF65-F5344CB8AC3E}">
        <p14:creationId xmlns:p14="http://schemas.microsoft.com/office/powerpoint/2010/main" val="2078173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Sessione</a:t>
            </a:r>
            <a:r>
              <a:rPr lang="it-IT" baseline="0" dirty="0"/>
              <a:t>: </a:t>
            </a:r>
            <a:r>
              <a:rPr lang="it-IT" dirty="0"/>
              <a:t>Le misure del valore pubblico e la valutazione delle politiche locali: gli strumenti</a:t>
            </a:r>
          </a:p>
        </p:txBody>
      </p:sp>
      <p:sp>
        <p:nvSpPr>
          <p:cNvPr id="4" name="Segnaposto numero diapositiva 3"/>
          <p:cNvSpPr>
            <a:spLocks noGrp="1"/>
          </p:cNvSpPr>
          <p:nvPr>
            <p:ph type="sldNum" sz="quarter" idx="10"/>
          </p:nvPr>
        </p:nvSpPr>
        <p:spPr/>
        <p:txBody>
          <a:bodyPr/>
          <a:lstStyle/>
          <a:p>
            <a:fld id="{24531BD5-DAF0-4937-90D8-37FF0D69949B}" type="slidenum">
              <a:rPr lang="it-IT" smtClean="0"/>
              <a:t>1</a:t>
            </a:fld>
            <a:endParaRPr lang="it-IT"/>
          </a:p>
        </p:txBody>
      </p:sp>
    </p:spTree>
    <p:extLst>
      <p:ext uri="{BB962C8B-B14F-4D97-AF65-F5344CB8AC3E}">
        <p14:creationId xmlns:p14="http://schemas.microsoft.com/office/powerpoint/2010/main" val="871615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strike="noStrike" dirty="0"/>
          </a:p>
        </p:txBody>
      </p:sp>
      <p:sp>
        <p:nvSpPr>
          <p:cNvPr id="4" name="Segnaposto numero diapositiva 3"/>
          <p:cNvSpPr>
            <a:spLocks noGrp="1"/>
          </p:cNvSpPr>
          <p:nvPr>
            <p:ph type="sldNum" sz="quarter" idx="10"/>
          </p:nvPr>
        </p:nvSpPr>
        <p:spPr/>
        <p:txBody>
          <a:bodyPr/>
          <a:lstStyle/>
          <a:p>
            <a:fld id="{24531BD5-DAF0-4937-90D8-37FF0D69949B}" type="slidenum">
              <a:rPr lang="it-IT" smtClean="0"/>
              <a:t>10</a:t>
            </a:fld>
            <a:endParaRPr lang="it-IT"/>
          </a:p>
        </p:txBody>
      </p:sp>
    </p:spTree>
    <p:extLst>
      <p:ext uri="{BB962C8B-B14F-4D97-AF65-F5344CB8AC3E}">
        <p14:creationId xmlns:p14="http://schemas.microsoft.com/office/powerpoint/2010/main" val="342629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4531BD5-DAF0-4937-90D8-37FF0D69949B}" type="slidenum">
              <a:rPr lang="it-IT" smtClean="0"/>
              <a:t>11</a:t>
            </a:fld>
            <a:endParaRPr lang="it-IT"/>
          </a:p>
        </p:txBody>
      </p:sp>
    </p:spTree>
    <p:extLst>
      <p:ext uri="{BB962C8B-B14F-4D97-AF65-F5344CB8AC3E}">
        <p14:creationId xmlns:p14="http://schemas.microsoft.com/office/powerpoint/2010/main" val="2448329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4531BD5-DAF0-4937-90D8-37FF0D69949B}" type="slidenum">
              <a:rPr lang="it-IT" smtClean="0"/>
              <a:t>12</a:t>
            </a:fld>
            <a:endParaRPr lang="it-IT"/>
          </a:p>
        </p:txBody>
      </p:sp>
    </p:spTree>
    <p:extLst>
      <p:ext uri="{BB962C8B-B14F-4D97-AF65-F5344CB8AC3E}">
        <p14:creationId xmlns:p14="http://schemas.microsoft.com/office/powerpoint/2010/main" val="570074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4531BD5-DAF0-4937-90D8-37FF0D69949B}" type="slidenum">
              <a:rPr lang="it-IT" smtClean="0"/>
              <a:t>13</a:t>
            </a:fld>
            <a:endParaRPr lang="it-IT"/>
          </a:p>
        </p:txBody>
      </p:sp>
    </p:spTree>
    <p:extLst>
      <p:ext uri="{BB962C8B-B14F-4D97-AF65-F5344CB8AC3E}">
        <p14:creationId xmlns:p14="http://schemas.microsoft.com/office/powerpoint/2010/main" val="3575549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trike="noStrike" dirty="0"/>
          </a:p>
        </p:txBody>
      </p:sp>
      <p:sp>
        <p:nvSpPr>
          <p:cNvPr id="4" name="Segnaposto numero diapositiva 3"/>
          <p:cNvSpPr>
            <a:spLocks noGrp="1"/>
          </p:cNvSpPr>
          <p:nvPr>
            <p:ph type="sldNum" sz="quarter" idx="10"/>
          </p:nvPr>
        </p:nvSpPr>
        <p:spPr/>
        <p:txBody>
          <a:bodyPr/>
          <a:lstStyle/>
          <a:p>
            <a:fld id="{24531BD5-DAF0-4937-90D8-37FF0D69949B}" type="slidenum">
              <a:rPr lang="it-IT" smtClean="0"/>
              <a:t>14</a:t>
            </a:fld>
            <a:endParaRPr lang="it-IT"/>
          </a:p>
        </p:txBody>
      </p:sp>
    </p:spTree>
    <p:extLst>
      <p:ext uri="{BB962C8B-B14F-4D97-AF65-F5344CB8AC3E}">
        <p14:creationId xmlns:p14="http://schemas.microsoft.com/office/powerpoint/2010/main" val="606683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4531BD5-DAF0-4937-90D8-37FF0D69949B}" type="slidenum">
              <a:rPr lang="it-IT" smtClean="0"/>
              <a:t>15</a:t>
            </a:fld>
            <a:endParaRPr lang="it-IT"/>
          </a:p>
        </p:txBody>
      </p:sp>
    </p:spTree>
    <p:extLst>
      <p:ext uri="{BB962C8B-B14F-4D97-AF65-F5344CB8AC3E}">
        <p14:creationId xmlns:p14="http://schemas.microsoft.com/office/powerpoint/2010/main" val="3603850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4531BD5-DAF0-4937-90D8-37FF0D69949B}" type="slidenum">
              <a:rPr lang="it-IT" smtClean="0"/>
              <a:t>16</a:t>
            </a:fld>
            <a:endParaRPr lang="it-IT"/>
          </a:p>
        </p:txBody>
      </p:sp>
    </p:spTree>
    <p:extLst>
      <p:ext uri="{BB962C8B-B14F-4D97-AF65-F5344CB8AC3E}">
        <p14:creationId xmlns:p14="http://schemas.microsoft.com/office/powerpoint/2010/main" val="2960094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4531BD5-DAF0-4937-90D8-37FF0D69949B}" type="slidenum">
              <a:rPr lang="it-IT" smtClean="0"/>
              <a:t>17</a:t>
            </a:fld>
            <a:endParaRPr lang="it-IT"/>
          </a:p>
        </p:txBody>
      </p:sp>
    </p:spTree>
    <p:extLst>
      <p:ext uri="{BB962C8B-B14F-4D97-AF65-F5344CB8AC3E}">
        <p14:creationId xmlns:p14="http://schemas.microsoft.com/office/powerpoint/2010/main" val="3059467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000" dirty="0"/>
          </a:p>
        </p:txBody>
      </p:sp>
      <p:sp>
        <p:nvSpPr>
          <p:cNvPr id="4" name="Segnaposto numero diapositiva 3"/>
          <p:cNvSpPr>
            <a:spLocks noGrp="1"/>
          </p:cNvSpPr>
          <p:nvPr>
            <p:ph type="sldNum" sz="quarter" idx="10"/>
          </p:nvPr>
        </p:nvSpPr>
        <p:spPr/>
        <p:txBody>
          <a:bodyPr/>
          <a:lstStyle/>
          <a:p>
            <a:fld id="{24531BD5-DAF0-4937-90D8-37FF0D69949B}" type="slidenum">
              <a:rPr lang="it-IT" smtClean="0"/>
              <a:t>18</a:t>
            </a:fld>
            <a:endParaRPr lang="it-IT"/>
          </a:p>
        </p:txBody>
      </p:sp>
    </p:spTree>
    <p:extLst>
      <p:ext uri="{BB962C8B-B14F-4D97-AF65-F5344CB8AC3E}">
        <p14:creationId xmlns:p14="http://schemas.microsoft.com/office/powerpoint/2010/main" val="882570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000" dirty="0"/>
          </a:p>
        </p:txBody>
      </p:sp>
      <p:sp>
        <p:nvSpPr>
          <p:cNvPr id="4" name="Segnaposto numero diapositiva 3"/>
          <p:cNvSpPr>
            <a:spLocks noGrp="1"/>
          </p:cNvSpPr>
          <p:nvPr>
            <p:ph type="sldNum" sz="quarter" idx="10"/>
          </p:nvPr>
        </p:nvSpPr>
        <p:spPr/>
        <p:txBody>
          <a:bodyPr/>
          <a:lstStyle/>
          <a:p>
            <a:fld id="{24531BD5-DAF0-4937-90D8-37FF0D69949B}" type="slidenum">
              <a:rPr lang="it-IT" smtClean="0"/>
              <a:t>2</a:t>
            </a:fld>
            <a:endParaRPr lang="it-IT"/>
          </a:p>
        </p:txBody>
      </p:sp>
    </p:spTree>
    <p:extLst>
      <p:ext uri="{BB962C8B-B14F-4D97-AF65-F5344CB8AC3E}">
        <p14:creationId xmlns:p14="http://schemas.microsoft.com/office/powerpoint/2010/main" val="2641813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4531BD5-DAF0-4937-90D8-37FF0D69949B}" type="slidenum">
              <a:rPr lang="it-IT" smtClean="0"/>
              <a:t>3</a:t>
            </a:fld>
            <a:endParaRPr lang="it-IT"/>
          </a:p>
        </p:txBody>
      </p:sp>
    </p:spTree>
    <p:extLst>
      <p:ext uri="{BB962C8B-B14F-4D97-AF65-F5344CB8AC3E}">
        <p14:creationId xmlns:p14="http://schemas.microsoft.com/office/powerpoint/2010/main" val="4050952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spcAft>
                <a:spcPts val="546"/>
              </a:spcAft>
              <a:buClr>
                <a:srgbClr val="CE2B2B"/>
              </a:buClr>
              <a:buFont typeface="Courier New" panose="02070309020205020404" pitchFamily="49" charset="0"/>
              <a:buNone/>
              <a:defRPr/>
            </a:pPr>
            <a:endParaRPr lang="it-IT" dirty="0"/>
          </a:p>
        </p:txBody>
      </p:sp>
      <p:sp>
        <p:nvSpPr>
          <p:cNvPr id="4" name="Segnaposto numero diapositiva 3"/>
          <p:cNvSpPr>
            <a:spLocks noGrp="1"/>
          </p:cNvSpPr>
          <p:nvPr>
            <p:ph type="sldNum" sz="quarter" idx="10"/>
          </p:nvPr>
        </p:nvSpPr>
        <p:spPr/>
        <p:txBody>
          <a:bodyPr/>
          <a:lstStyle/>
          <a:p>
            <a:fld id="{24531BD5-DAF0-4937-90D8-37FF0D69949B}" type="slidenum">
              <a:rPr lang="it-IT" smtClean="0"/>
              <a:t>4</a:t>
            </a:fld>
            <a:endParaRPr lang="it-IT"/>
          </a:p>
        </p:txBody>
      </p:sp>
    </p:spTree>
    <p:extLst>
      <p:ext uri="{BB962C8B-B14F-4D97-AF65-F5344CB8AC3E}">
        <p14:creationId xmlns:p14="http://schemas.microsoft.com/office/powerpoint/2010/main" val="369556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4531BD5-DAF0-4937-90D8-37FF0D69949B}" type="slidenum">
              <a:rPr lang="it-IT" smtClean="0"/>
              <a:t>5</a:t>
            </a:fld>
            <a:endParaRPr lang="it-IT"/>
          </a:p>
        </p:txBody>
      </p:sp>
    </p:spTree>
    <p:extLst>
      <p:ext uri="{BB962C8B-B14F-4D97-AF65-F5344CB8AC3E}">
        <p14:creationId xmlns:p14="http://schemas.microsoft.com/office/powerpoint/2010/main" val="2424696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4531BD5-DAF0-4937-90D8-37FF0D69949B}" type="slidenum">
              <a:rPr lang="it-IT" smtClean="0"/>
              <a:t>6</a:t>
            </a:fld>
            <a:endParaRPr lang="it-IT"/>
          </a:p>
        </p:txBody>
      </p:sp>
    </p:spTree>
    <p:extLst>
      <p:ext uri="{BB962C8B-B14F-4D97-AF65-F5344CB8AC3E}">
        <p14:creationId xmlns:p14="http://schemas.microsoft.com/office/powerpoint/2010/main" val="1189525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dirty="0"/>
          </a:p>
        </p:txBody>
      </p:sp>
      <p:sp>
        <p:nvSpPr>
          <p:cNvPr id="4" name="Segnaposto numero diapositiva 3"/>
          <p:cNvSpPr>
            <a:spLocks noGrp="1"/>
          </p:cNvSpPr>
          <p:nvPr>
            <p:ph type="sldNum" sz="quarter" idx="10"/>
          </p:nvPr>
        </p:nvSpPr>
        <p:spPr/>
        <p:txBody>
          <a:bodyPr/>
          <a:lstStyle/>
          <a:p>
            <a:fld id="{24531BD5-DAF0-4937-90D8-37FF0D69949B}" type="slidenum">
              <a:rPr lang="it-IT" smtClean="0"/>
              <a:t>7</a:t>
            </a:fld>
            <a:endParaRPr lang="it-IT"/>
          </a:p>
        </p:txBody>
      </p:sp>
    </p:spTree>
    <p:extLst>
      <p:ext uri="{BB962C8B-B14F-4D97-AF65-F5344CB8AC3E}">
        <p14:creationId xmlns:p14="http://schemas.microsoft.com/office/powerpoint/2010/main" val="23041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4531BD5-DAF0-4937-90D8-37FF0D69949B}" type="slidenum">
              <a:rPr lang="it-IT" smtClean="0"/>
              <a:t>8</a:t>
            </a:fld>
            <a:endParaRPr lang="it-IT"/>
          </a:p>
        </p:txBody>
      </p:sp>
    </p:spTree>
    <p:extLst>
      <p:ext uri="{BB962C8B-B14F-4D97-AF65-F5344CB8AC3E}">
        <p14:creationId xmlns:p14="http://schemas.microsoft.com/office/powerpoint/2010/main" val="1272318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4531BD5-DAF0-4937-90D8-37FF0D69949B}" type="slidenum">
              <a:rPr lang="it-IT" smtClean="0"/>
              <a:t>9</a:t>
            </a:fld>
            <a:endParaRPr lang="it-IT"/>
          </a:p>
        </p:txBody>
      </p:sp>
    </p:spTree>
    <p:extLst>
      <p:ext uri="{BB962C8B-B14F-4D97-AF65-F5344CB8AC3E}">
        <p14:creationId xmlns:p14="http://schemas.microsoft.com/office/powerpoint/2010/main" val="174527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Copertina">
    <p:spTree>
      <p:nvGrpSpPr>
        <p:cNvPr id="1" name=""/>
        <p:cNvGrpSpPr/>
        <p:nvPr/>
      </p:nvGrpSpPr>
      <p:grpSpPr>
        <a:xfrm>
          <a:off x="0" y="0"/>
          <a:ext cx="0" cy="0"/>
          <a:chOff x="0" y="0"/>
          <a:chExt cx="0" cy="0"/>
        </a:xfrm>
      </p:grpSpPr>
      <p:pic>
        <p:nvPicPr>
          <p:cNvPr id="12" name="Google Shape;41;p1">
            <a:extLst>
              <a:ext uri="{FF2B5EF4-FFF2-40B4-BE49-F238E27FC236}">
                <a16:creationId xmlns:a16="http://schemas.microsoft.com/office/drawing/2014/main" id="{4AC4AB54-66B1-454E-862C-4CD1F9DCBE2B}"/>
              </a:ext>
            </a:extLst>
          </p:cNvPr>
          <p:cNvPicPr preferRelativeResize="0">
            <a:picLocks noChangeAspect="1"/>
          </p:cNvPicPr>
          <p:nvPr userDrawn="1"/>
        </p:nvPicPr>
        <p:blipFill rotWithShape="1">
          <a:blip r:embed="rId2">
            <a:alphaModFix/>
          </a:blip>
          <a:srcRect/>
          <a:stretch/>
        </p:blipFill>
        <p:spPr>
          <a:xfrm>
            <a:off x="350730" y="877421"/>
            <a:ext cx="8442540" cy="5940000"/>
          </a:xfrm>
          <a:prstGeom prst="rect">
            <a:avLst/>
          </a:prstGeom>
          <a:noFill/>
          <a:ln>
            <a:noFill/>
          </a:ln>
        </p:spPr>
      </p:pic>
      <p:sp>
        <p:nvSpPr>
          <p:cNvPr id="7" name="Rettangolo 6">
            <a:extLst>
              <a:ext uri="{FF2B5EF4-FFF2-40B4-BE49-F238E27FC236}">
                <a16:creationId xmlns:a16="http://schemas.microsoft.com/office/drawing/2014/main" id="{950D1B70-FC64-496E-9ADE-0F3F1FC9103F}"/>
              </a:ext>
            </a:extLst>
          </p:cNvPr>
          <p:cNvSpPr/>
          <p:nvPr userDrawn="1"/>
        </p:nvSpPr>
        <p:spPr>
          <a:xfrm>
            <a:off x="0" y="760928"/>
            <a:ext cx="9144000" cy="108000"/>
          </a:xfrm>
          <a:prstGeom prst="rect">
            <a:avLst/>
          </a:prstGeom>
          <a:solidFill>
            <a:srgbClr val="E6002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13" name="Immagine 12">
            <a:extLst>
              <a:ext uri="{FF2B5EF4-FFF2-40B4-BE49-F238E27FC236}">
                <a16:creationId xmlns:a16="http://schemas.microsoft.com/office/drawing/2014/main" id="{A57E66A4-E947-4419-8247-3B5619E2EA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169" y="110464"/>
            <a:ext cx="1066829" cy="540000"/>
          </a:xfrm>
          <a:prstGeom prst="rect">
            <a:avLst/>
          </a:prstGeom>
        </p:spPr>
      </p:pic>
      <p:pic>
        <p:nvPicPr>
          <p:cNvPr id="14" name="Google Shape;42;p1" descr="Comune-di-Bologna-presentazione-box-titolo-normale.png">
            <a:extLst>
              <a:ext uri="{FF2B5EF4-FFF2-40B4-BE49-F238E27FC236}">
                <a16:creationId xmlns:a16="http://schemas.microsoft.com/office/drawing/2014/main" id="{04FB7562-FAF5-4E42-A6C8-78EFA5C002EF}"/>
              </a:ext>
            </a:extLst>
          </p:cNvPr>
          <p:cNvPicPr preferRelativeResize="0"/>
          <p:nvPr userDrawn="1"/>
        </p:nvPicPr>
        <p:blipFill rotWithShape="1">
          <a:blip r:embed="rId4">
            <a:alphaModFix/>
          </a:blip>
          <a:srcRect/>
          <a:stretch/>
        </p:blipFill>
        <p:spPr>
          <a:xfrm>
            <a:off x="875303" y="4328444"/>
            <a:ext cx="4056631" cy="1660628"/>
          </a:xfrm>
          <a:prstGeom prst="rect">
            <a:avLst/>
          </a:prstGeom>
          <a:noFill/>
          <a:ln>
            <a:noFill/>
          </a:ln>
        </p:spPr>
      </p:pic>
      <p:sp>
        <p:nvSpPr>
          <p:cNvPr id="15" name="Google Shape;43;p1">
            <a:extLst>
              <a:ext uri="{FF2B5EF4-FFF2-40B4-BE49-F238E27FC236}">
                <a16:creationId xmlns:a16="http://schemas.microsoft.com/office/drawing/2014/main" id="{29AE143D-6E4A-4AE0-9547-7A37C9953B1C}"/>
              </a:ext>
            </a:extLst>
          </p:cNvPr>
          <p:cNvSpPr txBox="1"/>
          <p:nvPr userDrawn="1"/>
        </p:nvSpPr>
        <p:spPr>
          <a:xfrm>
            <a:off x="1002479" y="4414387"/>
            <a:ext cx="4056631" cy="438551"/>
          </a:xfrm>
          <a:prstGeom prst="rect">
            <a:avLst/>
          </a:prstGeom>
          <a:noFill/>
          <a:ln>
            <a:noFill/>
          </a:ln>
        </p:spPr>
        <p:txBody>
          <a:bodyPr spcFirstLastPara="1" wrap="square" lIns="34275" tIns="34275" rIns="34275" bIns="34275" anchor="t" anchorCtr="0">
            <a:spAutoFit/>
          </a:bodyPr>
          <a:lstStyle/>
          <a:p>
            <a:pPr marL="0" marR="0" lvl="0" indent="0" algn="l" rtl="0">
              <a:lnSpc>
                <a:spcPct val="100000"/>
              </a:lnSpc>
              <a:spcBef>
                <a:spcPts val="0"/>
              </a:spcBef>
              <a:spcAft>
                <a:spcPts val="0"/>
              </a:spcAft>
              <a:buNone/>
            </a:pPr>
            <a:r>
              <a:rPr lang="it-IT" sz="2400" b="1" i="0" u="none" strike="noStrike" cap="none" dirty="0">
                <a:solidFill>
                  <a:srgbClr val="FFFFFF"/>
                </a:solidFill>
                <a:latin typeface="+mn-lt"/>
                <a:ea typeface="Inter"/>
                <a:cs typeface="Inter"/>
                <a:sym typeface="Inter"/>
              </a:rPr>
              <a:t>IL VALORE DELLA STATISTICA</a:t>
            </a:r>
            <a:endParaRPr lang="en-US" sz="2400" b="1" i="0" u="none" strike="noStrike" cap="none" dirty="0">
              <a:solidFill>
                <a:srgbClr val="FFFFFF"/>
              </a:solidFill>
              <a:latin typeface="+mn-lt"/>
              <a:ea typeface="Inter"/>
              <a:cs typeface="Inter"/>
              <a:sym typeface="Inter"/>
            </a:endParaRPr>
          </a:p>
        </p:txBody>
      </p:sp>
      <p:sp>
        <p:nvSpPr>
          <p:cNvPr id="16" name="Google Shape;44;p1">
            <a:extLst>
              <a:ext uri="{FF2B5EF4-FFF2-40B4-BE49-F238E27FC236}">
                <a16:creationId xmlns:a16="http://schemas.microsoft.com/office/drawing/2014/main" id="{9A729AB4-FBD1-4737-8060-07881FBFD6DA}"/>
              </a:ext>
            </a:extLst>
          </p:cNvPr>
          <p:cNvSpPr txBox="1"/>
          <p:nvPr userDrawn="1"/>
        </p:nvSpPr>
        <p:spPr>
          <a:xfrm>
            <a:off x="1002479" y="4871282"/>
            <a:ext cx="3842986" cy="1100271"/>
          </a:xfrm>
          <a:prstGeom prst="rect">
            <a:avLst/>
          </a:prstGeom>
          <a:noFill/>
          <a:ln>
            <a:noFill/>
          </a:ln>
        </p:spPr>
        <p:txBody>
          <a:bodyPr spcFirstLastPara="1" wrap="square" lIns="34275" tIns="34275" rIns="34275" bIns="34275" anchor="t" anchorCtr="0">
            <a:spAutoFit/>
          </a:bodyPr>
          <a:lstStyle/>
          <a:p>
            <a:pPr marL="0" marR="0" lvl="0" indent="0" algn="l" defTabSz="457200" rtl="0" eaLnBrk="1" latinLnBrk="0" hangingPunct="1">
              <a:lnSpc>
                <a:spcPct val="100000"/>
              </a:lnSpc>
              <a:spcBef>
                <a:spcPts val="0"/>
              </a:spcBef>
              <a:spcAft>
                <a:spcPts val="0"/>
              </a:spcAft>
              <a:buNone/>
            </a:pPr>
            <a:r>
              <a:rPr lang="it-IT" sz="1600" b="0" i="0" u="none" strike="noStrike" kern="1200" cap="none" dirty="0">
                <a:solidFill>
                  <a:schemeClr val="bg1"/>
                </a:solidFill>
                <a:latin typeface="+mn-lt"/>
                <a:ea typeface="Inter" panose="02000503000000020004" pitchFamily="50" charset="0"/>
                <a:cs typeface="Inter" panose="02000503000000020004" pitchFamily="50" charset="0"/>
                <a:sym typeface="Arial"/>
              </a:rPr>
              <a:t>La Statistica per la misurazione del valore pubblico e per la programmazione e valutazione delle politiche locali</a:t>
            </a:r>
          </a:p>
          <a:p>
            <a:pPr marL="0" marR="0" lvl="0" indent="0" algn="l" rtl="0">
              <a:lnSpc>
                <a:spcPct val="100000"/>
              </a:lnSpc>
              <a:spcBef>
                <a:spcPts val="600"/>
              </a:spcBef>
              <a:spcAft>
                <a:spcPts val="0"/>
              </a:spcAft>
              <a:buNone/>
            </a:pPr>
            <a:r>
              <a:rPr lang="en-US" sz="1400" b="0" i="0" u="none" strike="noStrike" cap="none" dirty="0">
                <a:solidFill>
                  <a:srgbClr val="FFFFFF"/>
                </a:solidFill>
                <a:latin typeface="+mn-lt"/>
                <a:ea typeface="Inter"/>
                <a:cs typeface="Inter"/>
                <a:sym typeface="Inter"/>
              </a:rPr>
              <a:t>Bologna, 11 e 12 </a:t>
            </a:r>
            <a:r>
              <a:rPr lang="en-US" sz="1400" b="0" i="0" u="none" strike="noStrike" cap="none" dirty="0" err="1">
                <a:solidFill>
                  <a:srgbClr val="FFFFFF"/>
                </a:solidFill>
                <a:latin typeface="+mn-lt"/>
                <a:ea typeface="Inter"/>
                <a:cs typeface="Inter"/>
                <a:sym typeface="Inter"/>
              </a:rPr>
              <a:t>aprile</a:t>
            </a:r>
            <a:r>
              <a:rPr lang="en-US" sz="1400" b="0" i="0" u="none" strike="noStrike" cap="none" dirty="0">
                <a:solidFill>
                  <a:srgbClr val="FFFFFF"/>
                </a:solidFill>
                <a:latin typeface="+mn-lt"/>
                <a:ea typeface="Inter"/>
                <a:cs typeface="Inter"/>
                <a:sym typeface="Inter"/>
              </a:rPr>
              <a:t> 2024</a:t>
            </a:r>
            <a:endParaRPr sz="1400" b="0" i="0" u="none" strike="noStrike" cap="none" dirty="0">
              <a:solidFill>
                <a:srgbClr val="000000"/>
              </a:solidFill>
              <a:latin typeface="+mn-lt"/>
              <a:ea typeface="Inter"/>
              <a:cs typeface="Inter"/>
              <a:sym typeface="Inter"/>
            </a:endParaRPr>
          </a:p>
        </p:txBody>
      </p:sp>
      <p:pic>
        <p:nvPicPr>
          <p:cNvPr id="3" name="Immagin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562225" y="49072"/>
            <a:ext cx="4065527" cy="573587"/>
          </a:xfrm>
          <a:prstGeom prst="rect">
            <a:avLst/>
          </a:prstGeom>
        </p:spPr>
      </p:pic>
      <p:pic>
        <p:nvPicPr>
          <p:cNvPr id="10" name="Picture 2">
            <a:extLst>
              <a:ext uri="{FF2B5EF4-FFF2-40B4-BE49-F238E27FC236}">
                <a16:creationId xmlns:a16="http://schemas.microsoft.com/office/drawing/2014/main" id="{0194D6BF-5B45-48BA-A8EA-E4169F6FF33A}"/>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34787" y="110464"/>
            <a:ext cx="1709213"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145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837488" y="1680459"/>
            <a:ext cx="7545936" cy="3047261"/>
          </a:xfrm>
        </p:spPr>
        <p:txBody>
          <a:bodyPr anchor="b">
            <a:noAutofit/>
          </a:bodyPr>
          <a:lstStyle>
            <a:lvl1pPr algn="ctr">
              <a:defRPr sz="4800" b="1">
                <a:solidFill>
                  <a:srgbClr val="E6002D"/>
                </a:solidFill>
              </a:defRPr>
            </a:lvl1pPr>
          </a:lstStyle>
          <a:p>
            <a:r>
              <a:rPr lang="it-IT" dirty="0"/>
              <a:t>Fare clic per modificare lo stile del titolo dello schema</a:t>
            </a:r>
            <a:endParaRPr lang="en-US" dirty="0"/>
          </a:p>
        </p:txBody>
      </p:sp>
      <p:sp>
        <p:nvSpPr>
          <p:cNvPr id="3" name="Subtitle 2"/>
          <p:cNvSpPr>
            <a:spLocks noGrp="1"/>
          </p:cNvSpPr>
          <p:nvPr>
            <p:ph type="subTitle" idx="1"/>
          </p:nvPr>
        </p:nvSpPr>
        <p:spPr>
          <a:xfrm>
            <a:off x="820665" y="4864714"/>
            <a:ext cx="7545936" cy="90000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9A804CF-86E6-4083-8887-C629AC4CEAD1}" type="datetime1">
              <a:rPr lang="it-IT" smtClean="0"/>
              <a:t>19/04/2024</a:t>
            </a:fld>
            <a:endParaRPr lang="it-IT"/>
          </a:p>
        </p:txBody>
      </p:sp>
      <p:sp>
        <p:nvSpPr>
          <p:cNvPr id="6" name="Slide Number Placeholder 5"/>
          <p:cNvSpPr>
            <a:spLocks noGrp="1"/>
          </p:cNvSpPr>
          <p:nvPr>
            <p:ph type="sldNum" sz="quarter" idx="12"/>
          </p:nvPr>
        </p:nvSpPr>
        <p:spPr/>
        <p:txBody>
          <a:bodyPr/>
          <a:lstStyle/>
          <a:p>
            <a:fld id="{AD98B4D1-54DE-4516-9A2B-FFB59822C569}" type="slidenum">
              <a:rPr lang="it-IT" smtClean="0"/>
              <a:t>‹N›</a:t>
            </a:fld>
            <a:endParaRPr lang="it-IT"/>
          </a:p>
        </p:txBody>
      </p:sp>
      <p:sp>
        <p:nvSpPr>
          <p:cNvPr id="7" name="Rettangolo 6">
            <a:extLst>
              <a:ext uri="{FF2B5EF4-FFF2-40B4-BE49-F238E27FC236}">
                <a16:creationId xmlns:a16="http://schemas.microsoft.com/office/drawing/2014/main" id="{950D1B70-FC64-496E-9ADE-0F3F1FC9103F}"/>
              </a:ext>
            </a:extLst>
          </p:cNvPr>
          <p:cNvSpPr/>
          <p:nvPr userDrawn="1"/>
        </p:nvSpPr>
        <p:spPr>
          <a:xfrm>
            <a:off x="0" y="1530454"/>
            <a:ext cx="9144000" cy="108000"/>
          </a:xfrm>
          <a:prstGeom prst="rect">
            <a:avLst/>
          </a:prstGeom>
          <a:solidFill>
            <a:srgbClr val="E6002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8" name="CasellaDiTesto 7">
            <a:extLst>
              <a:ext uri="{FF2B5EF4-FFF2-40B4-BE49-F238E27FC236}">
                <a16:creationId xmlns:a16="http://schemas.microsoft.com/office/drawing/2014/main" id="{3616CBD2-9C79-4604-AEAA-093708957778}"/>
              </a:ext>
            </a:extLst>
          </p:cNvPr>
          <p:cNvSpPr txBox="1"/>
          <p:nvPr userDrawn="1"/>
        </p:nvSpPr>
        <p:spPr>
          <a:xfrm>
            <a:off x="0" y="653923"/>
            <a:ext cx="9144000" cy="861774"/>
          </a:xfrm>
          <a:prstGeom prst="rect">
            <a:avLst/>
          </a:prstGeom>
          <a:noFill/>
        </p:spPr>
        <p:txBody>
          <a:bodyPr wrap="square">
            <a:spAutoFit/>
          </a:bodyPr>
          <a:lstStyle/>
          <a:p>
            <a:pPr algn="ctr">
              <a:spcAft>
                <a:spcPts val="0"/>
              </a:spcAft>
            </a:pPr>
            <a:r>
              <a:rPr lang="it-IT" sz="2400" b="1" dirty="0">
                <a:solidFill>
                  <a:srgbClr val="E6002D"/>
                </a:solidFill>
                <a:effectLst/>
                <a:latin typeface="+mn-lt"/>
                <a:ea typeface="Calibri" panose="020F0502020204030204" pitchFamily="34" charset="0"/>
                <a:cs typeface="Times New Roman" panose="02020603050405020304" pitchFamily="18" charset="0"/>
              </a:rPr>
              <a:t>IL VALORE DELLA STATISTICA</a:t>
            </a:r>
          </a:p>
          <a:p>
            <a:pPr algn="ctr">
              <a:spcAft>
                <a:spcPts val="0"/>
              </a:spcAft>
            </a:pPr>
            <a:r>
              <a:rPr lang="it-IT" sz="1400" b="1" dirty="0">
                <a:solidFill>
                  <a:srgbClr val="E6002D"/>
                </a:solidFill>
                <a:effectLst/>
                <a:latin typeface="+mn-lt"/>
                <a:ea typeface="Calibri" panose="020F0502020204030204" pitchFamily="34" charset="0"/>
                <a:cs typeface="Times New Roman" panose="02020603050405020304" pitchFamily="18" charset="0"/>
              </a:rPr>
              <a:t>La Statistica per la misurazione del valore pubblico e per la programmazione e valutazione delle politiche locali</a:t>
            </a:r>
          </a:p>
          <a:p>
            <a:pPr algn="ctr">
              <a:spcAft>
                <a:spcPts val="0"/>
              </a:spcAft>
            </a:pPr>
            <a:r>
              <a:rPr lang="it-IT" sz="1200" b="0" i="0" u="none" strike="noStrike" baseline="0" dirty="0">
                <a:solidFill>
                  <a:srgbClr val="E6002D"/>
                </a:solidFill>
                <a:effectLst/>
                <a:latin typeface="+mn-lt"/>
                <a:ea typeface="Tahoma" panose="020B0604030504040204" pitchFamily="34" charset="0"/>
                <a:cs typeface="Times New Roman" panose="02020603050405020304" pitchFamily="18" charset="0"/>
              </a:rPr>
              <a:t>11</a:t>
            </a:r>
            <a:r>
              <a:rPr lang="it-IT" sz="1200" b="0" i="0" u="none" strike="noStrike" baseline="0" dirty="0">
                <a:solidFill>
                  <a:srgbClr val="E6002D"/>
                </a:solidFill>
                <a:latin typeface="+mn-lt"/>
                <a:ea typeface="Tahoma" panose="020B0604030504040204" pitchFamily="34" charset="0"/>
                <a:cs typeface="Tahoma" panose="020B0604030504040204" pitchFamily="34" charset="0"/>
              </a:rPr>
              <a:t> e 12 aprile 2024 – Cappella Farnese – Palazzo d’Accursio, Bologna</a:t>
            </a:r>
            <a:endParaRPr lang="it-IT" sz="1200" b="0" dirty="0">
              <a:solidFill>
                <a:srgbClr val="E6002D"/>
              </a:solidFill>
              <a:latin typeface="+mn-lt"/>
              <a:ea typeface="Tahoma" panose="020B0604030504040204" pitchFamily="34" charset="0"/>
              <a:cs typeface="Tahoma" panose="020B0604030504040204" pitchFamily="34" charset="0"/>
            </a:endParaRPr>
          </a:p>
        </p:txBody>
      </p:sp>
      <p:pic>
        <p:nvPicPr>
          <p:cNvPr id="12" name="Immagin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9236" y="38331"/>
            <a:ext cx="4065527" cy="573587"/>
          </a:xfrm>
          <a:prstGeom prst="rect">
            <a:avLst/>
          </a:prstGeom>
        </p:spPr>
      </p:pic>
      <p:pic>
        <p:nvPicPr>
          <p:cNvPr id="11" name="Picture 2">
            <a:extLst>
              <a:ext uri="{FF2B5EF4-FFF2-40B4-BE49-F238E27FC236}">
                <a16:creationId xmlns:a16="http://schemas.microsoft.com/office/drawing/2014/main" id="{B969343B-50D3-4362-B760-96E08945FBD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64191" y="6030526"/>
            <a:ext cx="2528838" cy="798947"/>
          </a:xfrm>
          <a:prstGeom prst="rect">
            <a:avLst/>
          </a:prstGeom>
          <a:noFill/>
          <a:extLst>
            <a:ext uri="{909E8E84-426E-40DD-AFC4-6F175D3DCCD1}">
              <a14:hiddenFill xmlns:a14="http://schemas.microsoft.com/office/drawing/2010/main">
                <a:solidFill>
                  <a:srgbClr val="FFFFFF"/>
                </a:solidFill>
              </a14:hiddenFill>
            </a:ext>
          </a:extLst>
        </p:spPr>
      </p:pic>
      <p:pic>
        <p:nvPicPr>
          <p:cNvPr id="14" name="Immagine 13">
            <a:extLst>
              <a:ext uri="{FF2B5EF4-FFF2-40B4-BE49-F238E27FC236}">
                <a16:creationId xmlns:a16="http://schemas.microsoft.com/office/drawing/2014/main" id="{30DB2F49-9C7E-47BC-83F4-2A7206E5A94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72743" y="6025513"/>
            <a:ext cx="1564683" cy="792000"/>
          </a:xfrm>
          <a:prstGeom prst="rect">
            <a:avLst/>
          </a:prstGeom>
        </p:spPr>
      </p:pic>
    </p:spTree>
    <p:extLst>
      <p:ext uri="{BB962C8B-B14F-4D97-AF65-F5344CB8AC3E}">
        <p14:creationId xmlns:p14="http://schemas.microsoft.com/office/powerpoint/2010/main" val="4229951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iapositiva contenuti">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7022C4E0-6615-43B0-984E-3BBD9D8A3F0E}"/>
              </a:ext>
            </a:extLst>
          </p:cNvPr>
          <p:cNvSpPr/>
          <p:nvPr userDrawn="1"/>
        </p:nvSpPr>
        <p:spPr>
          <a:xfrm>
            <a:off x="-1" y="6241377"/>
            <a:ext cx="9144000" cy="36000"/>
          </a:xfrm>
          <a:prstGeom prst="rect">
            <a:avLst/>
          </a:prstGeom>
          <a:solidFill>
            <a:srgbClr val="E6002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9" name="CasellaDiTesto 8">
            <a:extLst>
              <a:ext uri="{FF2B5EF4-FFF2-40B4-BE49-F238E27FC236}">
                <a16:creationId xmlns:a16="http://schemas.microsoft.com/office/drawing/2014/main" id="{998A1C4C-9A78-4AF6-A109-3C930806D39F}"/>
              </a:ext>
            </a:extLst>
          </p:cNvPr>
          <p:cNvSpPr txBox="1"/>
          <p:nvPr userDrawn="1"/>
        </p:nvSpPr>
        <p:spPr>
          <a:xfrm>
            <a:off x="1942420" y="6447066"/>
            <a:ext cx="5285509" cy="323165"/>
          </a:xfrm>
          <a:prstGeom prst="rect">
            <a:avLst/>
          </a:prstGeom>
          <a:noFill/>
        </p:spPr>
        <p:txBody>
          <a:bodyPr wrap="square">
            <a:spAutoFit/>
          </a:bodyPr>
          <a:lstStyle/>
          <a:p>
            <a:pPr algn="ctr">
              <a:spcAft>
                <a:spcPts val="0"/>
              </a:spcAft>
            </a:pPr>
            <a:r>
              <a:rPr lang="it-IT" sz="1500" b="1" dirty="0">
                <a:solidFill>
                  <a:srgbClr val="E6002D"/>
                </a:solidFill>
                <a:effectLst/>
                <a:latin typeface="+mn-lt"/>
                <a:ea typeface="Calibri" panose="020F0502020204030204" pitchFamily="34" charset="0"/>
                <a:cs typeface="Times New Roman" panose="02020603050405020304" pitchFamily="18" charset="0"/>
              </a:rPr>
              <a:t>IL VALORE DELLA STATISTICA</a:t>
            </a:r>
          </a:p>
        </p:txBody>
      </p:sp>
      <p:sp>
        <p:nvSpPr>
          <p:cNvPr id="13" name="Titolo 1">
            <a:extLst>
              <a:ext uri="{FF2B5EF4-FFF2-40B4-BE49-F238E27FC236}">
                <a16:creationId xmlns:a16="http://schemas.microsoft.com/office/drawing/2014/main" id="{1CBC98D8-BFCA-4457-BEF8-8F96EB34A491}"/>
              </a:ext>
            </a:extLst>
          </p:cNvPr>
          <p:cNvSpPr>
            <a:spLocks noGrp="1"/>
          </p:cNvSpPr>
          <p:nvPr>
            <p:ph type="title"/>
          </p:nvPr>
        </p:nvSpPr>
        <p:spPr>
          <a:xfrm>
            <a:off x="28893" y="38688"/>
            <a:ext cx="9004012" cy="796682"/>
          </a:xfrm>
        </p:spPr>
        <p:txBody>
          <a:bodyPr>
            <a:noAutofit/>
          </a:bodyPr>
          <a:lstStyle>
            <a:lvl1pPr>
              <a:lnSpc>
                <a:spcPct val="100000"/>
              </a:lnSpc>
              <a:defRPr sz="3200" b="1">
                <a:solidFill>
                  <a:srgbClr val="E6002D"/>
                </a:solidFill>
              </a:defRPr>
            </a:lvl1pPr>
          </a:lstStyle>
          <a:p>
            <a:r>
              <a:rPr lang="it-IT" dirty="0"/>
              <a:t>Fare clic per modificare lo stile del titolo dello schema</a:t>
            </a:r>
          </a:p>
        </p:txBody>
      </p:sp>
      <p:sp>
        <p:nvSpPr>
          <p:cNvPr id="14" name="Segnaposto contenuto 2">
            <a:extLst>
              <a:ext uri="{FF2B5EF4-FFF2-40B4-BE49-F238E27FC236}">
                <a16:creationId xmlns:a16="http://schemas.microsoft.com/office/drawing/2014/main" id="{27ADC76E-8EF8-4E2D-BA2F-19FC6373E3F2}"/>
              </a:ext>
            </a:extLst>
          </p:cNvPr>
          <p:cNvSpPr>
            <a:spLocks noGrp="1"/>
          </p:cNvSpPr>
          <p:nvPr>
            <p:ph idx="1"/>
          </p:nvPr>
        </p:nvSpPr>
        <p:spPr>
          <a:xfrm>
            <a:off x="385273" y="1121563"/>
            <a:ext cx="8399804" cy="4965221"/>
          </a:xfrm>
          <a:prstGeom prst="rect">
            <a:avLst/>
          </a:prstGeo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20" name="Rettangolo 19">
            <a:extLst>
              <a:ext uri="{FF2B5EF4-FFF2-40B4-BE49-F238E27FC236}">
                <a16:creationId xmlns:a16="http://schemas.microsoft.com/office/drawing/2014/main" id="{39DFD43A-1537-4F45-95E7-9AEEA5FA1D14}"/>
              </a:ext>
            </a:extLst>
          </p:cNvPr>
          <p:cNvSpPr/>
          <p:nvPr userDrawn="1"/>
        </p:nvSpPr>
        <p:spPr>
          <a:xfrm>
            <a:off x="-1" y="861257"/>
            <a:ext cx="9144000" cy="108000"/>
          </a:xfrm>
          <a:prstGeom prst="rect">
            <a:avLst/>
          </a:prstGeom>
          <a:solidFill>
            <a:srgbClr val="E6002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4" name="Immagin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870" y="6393682"/>
            <a:ext cx="2724255" cy="384352"/>
          </a:xfrm>
          <a:prstGeom prst="rect">
            <a:avLst/>
          </a:prstGeom>
        </p:spPr>
      </p:pic>
      <p:pic>
        <p:nvPicPr>
          <p:cNvPr id="10" name="Picture 2">
            <a:extLst>
              <a:ext uri="{FF2B5EF4-FFF2-40B4-BE49-F238E27FC236}">
                <a16:creationId xmlns:a16="http://schemas.microsoft.com/office/drawing/2014/main" id="{04ED3C67-247B-4164-A2EF-F6A6DA16477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34786" y="6318000"/>
            <a:ext cx="170921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Immagine 10">
            <a:extLst>
              <a:ext uri="{FF2B5EF4-FFF2-40B4-BE49-F238E27FC236}">
                <a16:creationId xmlns:a16="http://schemas.microsoft.com/office/drawing/2014/main" id="{D8A33977-754F-4BB4-9605-8F34437E2AB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81005" y="6333858"/>
            <a:ext cx="967475" cy="504000"/>
          </a:xfrm>
          <a:prstGeom prst="rect">
            <a:avLst/>
          </a:prstGeom>
        </p:spPr>
      </p:pic>
    </p:spTree>
    <p:extLst>
      <p:ext uri="{BB962C8B-B14F-4D97-AF65-F5344CB8AC3E}">
        <p14:creationId xmlns:p14="http://schemas.microsoft.com/office/powerpoint/2010/main" val="229115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A9AEE-6A9B-4701-B0AE-FAA47C4364D0}" type="datetime1">
              <a:rPr lang="it-IT" smtClean="0"/>
              <a:t>19/04/2024</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98B4D1-54DE-4516-9A2B-FFB59822C569}" type="slidenum">
              <a:rPr lang="it-IT" smtClean="0"/>
              <a:t>‹N›</a:t>
            </a:fld>
            <a:endParaRPr lang="it-IT"/>
          </a:p>
        </p:txBody>
      </p:sp>
    </p:spTree>
    <p:extLst>
      <p:ext uri="{BB962C8B-B14F-4D97-AF65-F5344CB8AC3E}">
        <p14:creationId xmlns:p14="http://schemas.microsoft.com/office/powerpoint/2010/main" val="1745336839"/>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3"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34.e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35.e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www.istat.it/" TargetMode="External"/><Relationship Id="rId5" Type="http://schemas.openxmlformats.org/officeDocument/2006/relationships/image" Target="../media/image41.png"/><Relationship Id="rId4" Type="http://schemas.openxmlformats.org/officeDocument/2006/relationships/hyperlink" Target="https://www.istat.it/it/benessere-e-sostenibilit&#224;"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istat.it/it/benessere-e-sostenibilit%C3%A0/la-misurazione-del-benessere-(bes)/il-bes-dei-territori"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hyperlink" Target="mailto:elena.marchesich@istat.i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Best@istat.i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5.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32.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4460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BFBEB-D0EA-44B8-BB3C-F2ABB4B762FB}"/>
              </a:ext>
            </a:extLst>
          </p:cNvPr>
          <p:cNvSpPr>
            <a:spLocks noGrp="1"/>
          </p:cNvSpPr>
          <p:nvPr>
            <p:ph type="title"/>
          </p:nvPr>
        </p:nvSpPr>
        <p:spPr>
          <a:xfrm>
            <a:off x="385200" y="38688"/>
            <a:ext cx="8398800" cy="796682"/>
          </a:xfrm>
        </p:spPr>
        <p:txBody>
          <a:bodyPr/>
          <a:lstStyle/>
          <a:p>
            <a:r>
              <a:rPr lang="it-IT" dirty="0"/>
              <a:t>Il dominio Ambiente: il confronto territoriale</a:t>
            </a:r>
          </a:p>
        </p:txBody>
      </p:sp>
      <p:graphicFrame>
        <p:nvGraphicFramePr>
          <p:cNvPr id="4" name="Grafico 3"/>
          <p:cNvGraphicFramePr>
            <a:graphicFrameLocks noChangeAspect="1"/>
          </p:cNvGraphicFramePr>
          <p:nvPr>
            <p:extLst>
              <p:ext uri="{D42A27DB-BD31-4B8C-83A1-F6EECF244321}">
                <p14:modId xmlns:p14="http://schemas.microsoft.com/office/powerpoint/2010/main" val="1428747983"/>
              </p:ext>
            </p:extLst>
          </p:nvPr>
        </p:nvGraphicFramePr>
        <p:xfrm>
          <a:off x="2231886" y="1416753"/>
          <a:ext cx="4705427" cy="4696184"/>
        </p:xfrm>
        <a:graphic>
          <a:graphicData uri="http://schemas.openxmlformats.org/drawingml/2006/chart">
            <c:chart xmlns:c="http://schemas.openxmlformats.org/drawingml/2006/chart" xmlns:r="http://schemas.openxmlformats.org/officeDocument/2006/relationships" r:id="rId3"/>
          </a:graphicData>
        </a:graphic>
      </p:graphicFrame>
      <p:sp>
        <p:nvSpPr>
          <p:cNvPr id="5" name="CasellaDiTesto 1"/>
          <p:cNvSpPr txBox="1"/>
          <p:nvPr/>
        </p:nvSpPr>
        <p:spPr>
          <a:xfrm>
            <a:off x="3785174" y="1201512"/>
            <a:ext cx="1459179" cy="3486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it-IT" sz="1200" b="1" dirty="0"/>
              <a:t>Indice di durata dei periodi di caldo</a:t>
            </a:r>
          </a:p>
        </p:txBody>
      </p:sp>
      <p:sp>
        <p:nvSpPr>
          <p:cNvPr id="6" name="CasellaDiTesto 1"/>
          <p:cNvSpPr txBox="1"/>
          <p:nvPr/>
        </p:nvSpPr>
        <p:spPr>
          <a:xfrm>
            <a:off x="5005322" y="1777915"/>
            <a:ext cx="1377353" cy="350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it-IT" sz="1200" b="1" dirty="0"/>
              <a:t>Giorni consecutivi senza pioggia</a:t>
            </a:r>
          </a:p>
        </p:txBody>
      </p:sp>
      <p:sp>
        <p:nvSpPr>
          <p:cNvPr id="7" name="CasellaDiTesto 1"/>
          <p:cNvSpPr txBox="1"/>
          <p:nvPr/>
        </p:nvSpPr>
        <p:spPr>
          <a:xfrm>
            <a:off x="6007866" y="2776361"/>
            <a:ext cx="1520560" cy="45812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it-IT" sz="1200" b="1" dirty="0"/>
              <a:t>Popolazione esposta al rischio di frane</a:t>
            </a:r>
          </a:p>
        </p:txBody>
      </p:sp>
      <p:sp>
        <p:nvSpPr>
          <p:cNvPr id="8" name="CasellaDiTesto 1"/>
          <p:cNvSpPr txBox="1"/>
          <p:nvPr/>
        </p:nvSpPr>
        <p:spPr>
          <a:xfrm>
            <a:off x="4894133" y="5276740"/>
            <a:ext cx="1591018" cy="45055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it-IT" sz="1200" b="1" dirty="0"/>
              <a:t>Dispersione da rete idrica comunale</a:t>
            </a:r>
          </a:p>
        </p:txBody>
      </p:sp>
      <p:sp>
        <p:nvSpPr>
          <p:cNvPr id="9" name="CasellaDiTesto 1"/>
          <p:cNvSpPr txBox="1"/>
          <p:nvPr/>
        </p:nvSpPr>
        <p:spPr>
          <a:xfrm>
            <a:off x="1640773" y="4141474"/>
            <a:ext cx="1544900" cy="38124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it-IT" sz="1200" b="1" dirty="0"/>
              <a:t>Rifiuti urbani prodotti</a:t>
            </a:r>
          </a:p>
        </p:txBody>
      </p:sp>
      <p:sp>
        <p:nvSpPr>
          <p:cNvPr id="10" name="CasellaDiTesto 1"/>
          <p:cNvSpPr txBox="1"/>
          <p:nvPr/>
        </p:nvSpPr>
        <p:spPr>
          <a:xfrm>
            <a:off x="1308511" y="2857336"/>
            <a:ext cx="1616849" cy="48521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it-IT" sz="1200" b="1" dirty="0"/>
              <a:t>Raccolta differenziata dei rifiuti urbani</a:t>
            </a:r>
          </a:p>
        </p:txBody>
      </p:sp>
      <p:sp>
        <p:nvSpPr>
          <p:cNvPr id="11" name="CasellaDiTesto 1"/>
          <p:cNvSpPr txBox="1"/>
          <p:nvPr/>
        </p:nvSpPr>
        <p:spPr>
          <a:xfrm>
            <a:off x="5891883" y="4064587"/>
            <a:ext cx="1545026" cy="45812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it-IT" sz="1200" b="1" dirty="0"/>
              <a:t>Popolazione esposta al rischio di alluvioni</a:t>
            </a:r>
          </a:p>
        </p:txBody>
      </p:sp>
      <p:sp>
        <p:nvSpPr>
          <p:cNvPr id="12" name="CasellaDiTesto 1"/>
          <p:cNvSpPr txBox="1"/>
          <p:nvPr/>
        </p:nvSpPr>
        <p:spPr>
          <a:xfrm>
            <a:off x="4025253" y="5387851"/>
            <a:ext cx="821954" cy="48403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it-IT" sz="1200" b="1" dirty="0"/>
              <a:t>Aree protette</a:t>
            </a:r>
          </a:p>
        </p:txBody>
      </p:sp>
      <p:sp>
        <p:nvSpPr>
          <p:cNvPr id="13" name="CasellaDiTesto 1"/>
          <p:cNvSpPr txBox="1"/>
          <p:nvPr/>
        </p:nvSpPr>
        <p:spPr>
          <a:xfrm>
            <a:off x="2116936" y="5138107"/>
            <a:ext cx="1495723" cy="36391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it-IT" sz="1200" b="1" dirty="0"/>
              <a:t>Disponibilità di verde urbano</a:t>
            </a:r>
          </a:p>
        </p:txBody>
      </p:sp>
      <p:sp>
        <p:nvSpPr>
          <p:cNvPr id="14" name="CasellaDiTesto 1"/>
          <p:cNvSpPr txBox="1"/>
          <p:nvPr/>
        </p:nvSpPr>
        <p:spPr>
          <a:xfrm>
            <a:off x="2116935" y="1777915"/>
            <a:ext cx="1553288" cy="45055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it-IT" sz="1200" b="1" dirty="0"/>
              <a:t>Energia elettrica da fonti rinnovabili</a:t>
            </a:r>
          </a:p>
        </p:txBody>
      </p:sp>
      <p:sp>
        <p:nvSpPr>
          <p:cNvPr id="15" name="Rettangolo 14"/>
          <p:cNvSpPr/>
          <p:nvPr/>
        </p:nvSpPr>
        <p:spPr>
          <a:xfrm>
            <a:off x="6485151" y="4754574"/>
            <a:ext cx="2641325" cy="1436804"/>
          </a:xfrm>
          <a:prstGeom prst="rect">
            <a:avLst/>
          </a:prstGeom>
        </p:spPr>
        <p:txBody>
          <a:bodyPr wrap="square">
            <a:spAutoFit/>
          </a:bodyPr>
          <a:lstStyle/>
          <a:p>
            <a:r>
              <a:rPr lang="it-IT" sz="1092" dirty="0"/>
              <a:t>Le differenze dal valore Italia sono standardizzate per rendere comparabili indicatori diversi per ordine di grandezza o unità di misura. </a:t>
            </a:r>
          </a:p>
          <a:p>
            <a:r>
              <a:rPr lang="it-IT" sz="1092" dirty="0"/>
              <a:t>La rappresentazione è proposta in termini di benessere: le differenze positive indicano un livello di benessere più alto, quelle negative un livello più basso. </a:t>
            </a:r>
          </a:p>
        </p:txBody>
      </p:sp>
      <p:sp>
        <p:nvSpPr>
          <p:cNvPr id="16" name="CasellaDiTesto 1"/>
          <p:cNvSpPr txBox="1"/>
          <p:nvPr/>
        </p:nvSpPr>
        <p:spPr>
          <a:xfrm>
            <a:off x="3785174" y="1201512"/>
            <a:ext cx="1459179" cy="438481"/>
          </a:xfrm>
          <a:prstGeom prst="rect">
            <a:avLst/>
          </a:prstGeom>
          <a:ln w="44450">
            <a:solidFill>
              <a:schemeClr val="accent6"/>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it-IT" sz="1001" b="1" dirty="0"/>
          </a:p>
        </p:txBody>
      </p:sp>
      <p:sp>
        <p:nvSpPr>
          <p:cNvPr id="17" name="CasellaDiTesto 1"/>
          <p:cNvSpPr txBox="1"/>
          <p:nvPr/>
        </p:nvSpPr>
        <p:spPr>
          <a:xfrm>
            <a:off x="4984618" y="1773413"/>
            <a:ext cx="1458000" cy="439200"/>
          </a:xfrm>
          <a:prstGeom prst="rect">
            <a:avLst/>
          </a:prstGeom>
          <a:ln w="44450">
            <a:solidFill>
              <a:schemeClr val="accent6"/>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it-IT" sz="1001" b="1" dirty="0"/>
          </a:p>
        </p:txBody>
      </p:sp>
      <p:sp>
        <p:nvSpPr>
          <p:cNvPr id="18" name="CasellaDiTesto 1"/>
          <p:cNvSpPr txBox="1"/>
          <p:nvPr/>
        </p:nvSpPr>
        <p:spPr>
          <a:xfrm>
            <a:off x="1346890" y="2862336"/>
            <a:ext cx="1493578" cy="439200"/>
          </a:xfrm>
          <a:prstGeom prst="rect">
            <a:avLst/>
          </a:prstGeom>
          <a:ln w="44450">
            <a:solidFill>
              <a:schemeClr val="accent6"/>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it-IT" sz="1001" b="1" dirty="0"/>
          </a:p>
        </p:txBody>
      </p:sp>
      <p:sp>
        <p:nvSpPr>
          <p:cNvPr id="19" name="CasellaDiTesto 1"/>
          <p:cNvSpPr txBox="1"/>
          <p:nvPr/>
        </p:nvSpPr>
        <p:spPr>
          <a:xfrm>
            <a:off x="2142544" y="5143246"/>
            <a:ext cx="1458000" cy="439200"/>
          </a:xfrm>
          <a:prstGeom prst="rect">
            <a:avLst/>
          </a:prstGeom>
          <a:ln w="44450">
            <a:solidFill>
              <a:schemeClr val="accent6"/>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it-IT" sz="1001" b="1" dirty="0"/>
          </a:p>
        </p:txBody>
      </p:sp>
      <p:sp>
        <p:nvSpPr>
          <p:cNvPr id="20" name="CasellaDiTesto 1"/>
          <p:cNvSpPr txBox="1"/>
          <p:nvPr/>
        </p:nvSpPr>
        <p:spPr>
          <a:xfrm>
            <a:off x="6019079" y="2793003"/>
            <a:ext cx="1458000" cy="439200"/>
          </a:xfrm>
          <a:prstGeom prst="rect">
            <a:avLst/>
          </a:prstGeom>
          <a:ln w="44450">
            <a:solidFill>
              <a:schemeClr val="accent6"/>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it-IT" sz="1001" b="1" dirty="0"/>
          </a:p>
        </p:txBody>
      </p:sp>
    </p:spTree>
    <p:extLst>
      <p:ext uri="{BB962C8B-B14F-4D97-AF65-F5344CB8AC3E}">
        <p14:creationId xmlns:p14="http://schemas.microsoft.com/office/powerpoint/2010/main" val="236219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co 3"/>
          <p:cNvGraphicFramePr>
            <a:graphicFrameLocks noChangeAspect="1"/>
          </p:cNvGraphicFramePr>
          <p:nvPr>
            <p:extLst>
              <p:ext uri="{D42A27DB-BD31-4B8C-83A1-F6EECF244321}">
                <p14:modId xmlns:p14="http://schemas.microsoft.com/office/powerpoint/2010/main" val="2749943599"/>
              </p:ext>
            </p:extLst>
          </p:nvPr>
        </p:nvGraphicFramePr>
        <p:xfrm>
          <a:off x="1883636" y="1166069"/>
          <a:ext cx="5401928" cy="4843265"/>
        </p:xfrm>
        <a:graphic>
          <a:graphicData uri="http://schemas.openxmlformats.org/drawingml/2006/chart">
            <c:chart xmlns:c="http://schemas.openxmlformats.org/drawingml/2006/chart" xmlns:r="http://schemas.openxmlformats.org/officeDocument/2006/relationships" r:id="rId3"/>
          </a:graphicData>
        </a:graphic>
      </p:graphicFrame>
      <p:sp>
        <p:nvSpPr>
          <p:cNvPr id="5" name="CasellaDiTesto 1"/>
          <p:cNvSpPr txBox="1"/>
          <p:nvPr/>
        </p:nvSpPr>
        <p:spPr>
          <a:xfrm>
            <a:off x="3785174" y="1102831"/>
            <a:ext cx="1526248" cy="50502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it-IT" sz="1200" b="1" dirty="0"/>
              <a:t>Indice di durata dei periodi di caldo</a:t>
            </a:r>
          </a:p>
        </p:txBody>
      </p:sp>
      <p:sp>
        <p:nvSpPr>
          <p:cNvPr id="6" name="CasellaDiTesto 1"/>
          <p:cNvSpPr txBox="1"/>
          <p:nvPr/>
        </p:nvSpPr>
        <p:spPr>
          <a:xfrm>
            <a:off x="5346295" y="1641465"/>
            <a:ext cx="1368388" cy="350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it-IT" sz="1200" b="1" dirty="0"/>
              <a:t>Giorni consecutivi senza pioggia</a:t>
            </a:r>
          </a:p>
        </p:txBody>
      </p:sp>
      <p:sp>
        <p:nvSpPr>
          <p:cNvPr id="7" name="CasellaDiTesto 1"/>
          <p:cNvSpPr txBox="1"/>
          <p:nvPr/>
        </p:nvSpPr>
        <p:spPr>
          <a:xfrm>
            <a:off x="5976362" y="2482594"/>
            <a:ext cx="1574348" cy="45812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it-IT" sz="1200" b="1" dirty="0"/>
              <a:t>Popolazione esposta al rischio di frane</a:t>
            </a:r>
          </a:p>
        </p:txBody>
      </p:sp>
      <p:sp>
        <p:nvSpPr>
          <p:cNvPr id="8" name="CasellaDiTesto 1"/>
          <p:cNvSpPr txBox="1"/>
          <p:nvPr/>
        </p:nvSpPr>
        <p:spPr>
          <a:xfrm>
            <a:off x="5346295" y="4681821"/>
            <a:ext cx="1735823" cy="45055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it-IT" sz="1200" b="1" dirty="0"/>
              <a:t>Dispersione da rete idrica comunale</a:t>
            </a:r>
          </a:p>
        </p:txBody>
      </p:sp>
      <p:sp>
        <p:nvSpPr>
          <p:cNvPr id="9" name="CasellaDiTesto 1"/>
          <p:cNvSpPr txBox="1"/>
          <p:nvPr/>
        </p:nvSpPr>
        <p:spPr>
          <a:xfrm>
            <a:off x="1894599" y="3747097"/>
            <a:ext cx="1089803" cy="495963"/>
          </a:xfrm>
          <a:prstGeom prst="rect">
            <a:avLst/>
          </a:prstGeom>
          <a:ln w="44450">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it-IT" sz="1200" b="1" dirty="0"/>
              <a:t>Rifiuti urbani prodotti</a:t>
            </a:r>
          </a:p>
        </p:txBody>
      </p:sp>
      <p:sp>
        <p:nvSpPr>
          <p:cNvPr id="10" name="CasellaDiTesto 1"/>
          <p:cNvSpPr txBox="1"/>
          <p:nvPr/>
        </p:nvSpPr>
        <p:spPr>
          <a:xfrm>
            <a:off x="1390323" y="2650285"/>
            <a:ext cx="1567183" cy="404216"/>
          </a:xfrm>
          <a:prstGeom prst="rect">
            <a:avLst/>
          </a:prstGeom>
          <a:ln w="44450">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it-IT" sz="1200" b="1" dirty="0"/>
              <a:t>Raccolta differenziata dei rifiuti urbani</a:t>
            </a:r>
          </a:p>
        </p:txBody>
      </p:sp>
      <p:sp>
        <p:nvSpPr>
          <p:cNvPr id="11" name="CasellaDiTesto 1"/>
          <p:cNvSpPr txBox="1"/>
          <p:nvPr/>
        </p:nvSpPr>
        <p:spPr>
          <a:xfrm>
            <a:off x="6168249" y="3683859"/>
            <a:ext cx="1509167" cy="45812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it-IT" sz="1200" b="1" dirty="0"/>
              <a:t>Popolazione esposta al rischio di alluvioni</a:t>
            </a:r>
          </a:p>
        </p:txBody>
      </p:sp>
      <p:sp>
        <p:nvSpPr>
          <p:cNvPr id="12" name="CasellaDiTesto 1"/>
          <p:cNvSpPr txBox="1"/>
          <p:nvPr/>
        </p:nvSpPr>
        <p:spPr>
          <a:xfrm>
            <a:off x="2261104" y="4768467"/>
            <a:ext cx="1412680" cy="36391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it-IT" sz="1200" b="1" dirty="0"/>
              <a:t>Disponibilità di verde urbano</a:t>
            </a:r>
          </a:p>
        </p:txBody>
      </p:sp>
      <p:sp>
        <p:nvSpPr>
          <p:cNvPr id="13" name="CasellaDiTesto 1"/>
          <p:cNvSpPr txBox="1"/>
          <p:nvPr/>
        </p:nvSpPr>
        <p:spPr>
          <a:xfrm>
            <a:off x="2261104" y="1607857"/>
            <a:ext cx="1524070" cy="45055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it-IT" sz="1200" b="1" dirty="0"/>
              <a:t>Energia elettrica da fonti rinnovabili</a:t>
            </a:r>
          </a:p>
        </p:txBody>
      </p:sp>
      <p:sp>
        <p:nvSpPr>
          <p:cNvPr id="14" name="CasellaDiTesto 1"/>
          <p:cNvSpPr txBox="1"/>
          <p:nvPr/>
        </p:nvSpPr>
        <p:spPr>
          <a:xfrm flipV="1">
            <a:off x="4027569" y="5225946"/>
            <a:ext cx="1035404" cy="269419"/>
          </a:xfrm>
          <a:prstGeom prst="rect">
            <a:avLst/>
          </a:prstGeom>
          <a:ln w="44450">
            <a:solidFill>
              <a:srgbClr val="006DA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it-IT" sz="1200" b="1" dirty="0"/>
          </a:p>
        </p:txBody>
      </p:sp>
      <p:sp>
        <p:nvSpPr>
          <p:cNvPr id="15" name="CasellaDiTesto 1"/>
          <p:cNvSpPr txBox="1"/>
          <p:nvPr/>
        </p:nvSpPr>
        <p:spPr>
          <a:xfrm>
            <a:off x="1429041" y="2646831"/>
            <a:ext cx="1493578" cy="439200"/>
          </a:xfrm>
          <a:prstGeom prst="rect">
            <a:avLst/>
          </a:prstGeom>
          <a:ln w="44450">
            <a:solidFill>
              <a:srgbClr val="006DA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it-IT" sz="1001" b="1" dirty="0"/>
          </a:p>
        </p:txBody>
      </p:sp>
      <p:sp>
        <p:nvSpPr>
          <p:cNvPr id="16" name="CasellaDiTesto 1"/>
          <p:cNvSpPr txBox="1"/>
          <p:nvPr/>
        </p:nvSpPr>
        <p:spPr>
          <a:xfrm>
            <a:off x="1894598" y="3747821"/>
            <a:ext cx="1089803" cy="439200"/>
          </a:xfrm>
          <a:prstGeom prst="rect">
            <a:avLst/>
          </a:prstGeom>
          <a:ln w="44450">
            <a:solidFill>
              <a:srgbClr val="006DA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it-IT" sz="1001" b="1" dirty="0"/>
          </a:p>
        </p:txBody>
      </p:sp>
      <p:sp>
        <p:nvSpPr>
          <p:cNvPr id="17" name="Titolo 1">
            <a:extLst>
              <a:ext uri="{FF2B5EF4-FFF2-40B4-BE49-F238E27FC236}">
                <a16:creationId xmlns:a16="http://schemas.microsoft.com/office/drawing/2014/main" id="{EFCBFBEB-D0EA-44B8-BB3C-F2ABB4B762FB}"/>
              </a:ext>
            </a:extLst>
          </p:cNvPr>
          <p:cNvSpPr>
            <a:spLocks noGrp="1"/>
          </p:cNvSpPr>
          <p:nvPr>
            <p:ph type="title"/>
          </p:nvPr>
        </p:nvSpPr>
        <p:spPr>
          <a:xfrm>
            <a:off x="385200" y="38688"/>
            <a:ext cx="8398800" cy="796682"/>
          </a:xfrm>
        </p:spPr>
        <p:txBody>
          <a:bodyPr/>
          <a:lstStyle/>
          <a:p>
            <a:r>
              <a:rPr lang="it-IT" dirty="0"/>
              <a:t>Il dominio Ambiente: il confronto territoriale</a:t>
            </a:r>
          </a:p>
        </p:txBody>
      </p:sp>
    </p:spTree>
    <p:extLst>
      <p:ext uri="{BB962C8B-B14F-4D97-AF65-F5344CB8AC3E}">
        <p14:creationId xmlns:p14="http://schemas.microsoft.com/office/powerpoint/2010/main" val="167767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385200" y="4053198"/>
            <a:ext cx="8369760" cy="646331"/>
          </a:xfrm>
          <a:prstGeom prst="rect">
            <a:avLst/>
          </a:prstGeom>
        </p:spPr>
        <p:txBody>
          <a:bodyPr wrap="square">
            <a:spAutoFit/>
          </a:bodyPr>
          <a:lstStyle/>
          <a:p>
            <a:r>
              <a:rPr lang="it-IT" sz="1200" dirty="0">
                <a:latin typeface="Arial Narrow" panose="020B0606020202030204" pitchFamily="34" charset="0"/>
              </a:rPr>
              <a:t>(b) Microgrammi per m3. Per i valori della regione, della ripartizione e dell’Italia si indica il numero di Comuni capoluogo con valore superiore al limite definito dall’Organizzazione Mondiale della Sanità (OMS) per la protezione della salute umana.</a:t>
            </a:r>
          </a:p>
          <a:p>
            <a:r>
              <a:rPr lang="it-IT" sz="1200" dirty="0">
                <a:latin typeface="Arial Narrow" panose="020B0606020202030204" pitchFamily="34" charset="0"/>
              </a:rPr>
              <a:t>c) Numero di giorni; d) Valori percentuali.</a:t>
            </a:r>
          </a:p>
        </p:txBody>
      </p:sp>
      <p:graphicFrame>
        <p:nvGraphicFramePr>
          <p:cNvPr id="7" name="Oggetto 6"/>
          <p:cNvGraphicFramePr>
            <a:graphicFrameLocks noChangeAspect="1"/>
          </p:cNvGraphicFramePr>
          <p:nvPr>
            <p:extLst>
              <p:ext uri="{D42A27DB-BD31-4B8C-83A1-F6EECF244321}">
                <p14:modId xmlns:p14="http://schemas.microsoft.com/office/powerpoint/2010/main" val="796916226"/>
              </p:ext>
            </p:extLst>
          </p:nvPr>
        </p:nvGraphicFramePr>
        <p:xfrm>
          <a:off x="475200" y="1123200"/>
          <a:ext cx="8280000" cy="2833157"/>
        </p:xfrm>
        <a:graphic>
          <a:graphicData uri="http://schemas.openxmlformats.org/presentationml/2006/ole">
            <mc:AlternateContent xmlns:mc="http://schemas.openxmlformats.org/markup-compatibility/2006">
              <mc:Choice xmlns:v="urn:schemas-microsoft-com:vml" Requires="v">
                <p:oleObj spid="_x0000_s6183" name="Foglio di lavoro" r:id="rId4" imgW="11858445" imgH="4057607" progId="Excel.Sheet.12">
                  <p:embed/>
                </p:oleObj>
              </mc:Choice>
              <mc:Fallback>
                <p:oleObj name="Foglio di lavoro" r:id="rId4" imgW="11858445" imgH="4057607" progId="Excel.Sheet.12">
                  <p:embed/>
                  <p:pic>
                    <p:nvPicPr>
                      <p:cNvPr id="7" name="Oggetto 6"/>
                      <p:cNvPicPr/>
                      <p:nvPr/>
                    </p:nvPicPr>
                    <p:blipFill>
                      <a:blip r:embed="rId5"/>
                      <a:stretch>
                        <a:fillRect/>
                      </a:stretch>
                    </p:blipFill>
                    <p:spPr>
                      <a:xfrm>
                        <a:off x="475200" y="1123200"/>
                        <a:ext cx="8280000" cy="2833157"/>
                      </a:xfrm>
                      <a:prstGeom prst="rect">
                        <a:avLst/>
                      </a:prstGeom>
                    </p:spPr>
                  </p:pic>
                </p:oleObj>
              </mc:Fallback>
            </mc:AlternateContent>
          </a:graphicData>
        </a:graphic>
      </p:graphicFrame>
      <p:sp>
        <p:nvSpPr>
          <p:cNvPr id="15" name="Rettangolo 14"/>
          <p:cNvSpPr/>
          <p:nvPr/>
        </p:nvSpPr>
        <p:spPr>
          <a:xfrm>
            <a:off x="385199" y="4890135"/>
            <a:ext cx="8369761" cy="1323439"/>
          </a:xfrm>
          <a:prstGeom prst="rect">
            <a:avLst/>
          </a:prstGeom>
        </p:spPr>
        <p:txBody>
          <a:bodyPr wrap="square">
            <a:spAutoFit/>
          </a:bodyPr>
          <a:lstStyle/>
          <a:p>
            <a:pPr algn="just"/>
            <a:r>
              <a:rPr lang="it-IT" sz="2000" dirty="0">
                <a:solidFill>
                  <a:schemeClr val="tx1">
                    <a:lumMod val="85000"/>
                    <a:lumOff val="15000"/>
                  </a:schemeClr>
                </a:solidFill>
                <a:effectLst>
                  <a:glow>
                    <a:srgbClr val="000000"/>
                  </a:glow>
                  <a:outerShdw sx="0" sy="0">
                    <a:srgbClr val="000000"/>
                  </a:outerShdw>
                  <a:reflection stA="0" endPos="0" fadeDir="0" sx="0" sy="0"/>
                </a:effectLst>
                <a:cs typeface="Arial" panose="020B0604020202020204" pitchFamily="34" charset="0"/>
              </a:rPr>
              <a:t>Per ciascun indicatore, le barre sono proporzionali alla differenza tra il valore all’ultimo anno e il 2019; </a:t>
            </a:r>
          </a:p>
          <a:p>
            <a:pPr algn="just"/>
            <a:r>
              <a:rPr lang="it-IT" sz="2000" dirty="0">
                <a:solidFill>
                  <a:schemeClr val="tx1">
                    <a:lumMod val="85000"/>
                    <a:lumOff val="15000"/>
                  </a:schemeClr>
                </a:solidFill>
                <a:effectLst>
                  <a:glow>
                    <a:srgbClr val="000000"/>
                  </a:glow>
                  <a:outerShdw sx="0" sy="0">
                    <a:srgbClr val="000000"/>
                  </a:outerShdw>
                  <a:reflection stA="0" endPos="0" fadeDir="0" sx="0" sy="0"/>
                </a:effectLst>
                <a:cs typeface="Arial" panose="020B0604020202020204" pitchFamily="34" charset="0"/>
              </a:rPr>
              <a:t>la rappresentazione è proposta in termini di benessere, ovvero la barra rossa indica un peggioramento del benessere, la verde un miglioramento.</a:t>
            </a:r>
            <a:endParaRPr lang="it-IT" sz="2000" dirty="0">
              <a:solidFill>
                <a:schemeClr val="tx1">
                  <a:lumMod val="85000"/>
                  <a:lumOff val="15000"/>
                </a:schemeClr>
              </a:solidFill>
              <a:cs typeface="Arial" panose="020B0604020202020204" pitchFamily="34" charset="0"/>
            </a:endParaRPr>
          </a:p>
        </p:txBody>
      </p:sp>
      <p:sp>
        <p:nvSpPr>
          <p:cNvPr id="16" name="Titolo 1">
            <a:extLst>
              <a:ext uri="{FF2B5EF4-FFF2-40B4-BE49-F238E27FC236}">
                <a16:creationId xmlns:a16="http://schemas.microsoft.com/office/drawing/2014/main" id="{EFCBFBEB-D0EA-44B8-BB3C-F2ABB4B762FB}"/>
              </a:ext>
            </a:extLst>
          </p:cNvPr>
          <p:cNvSpPr>
            <a:spLocks noGrp="1"/>
          </p:cNvSpPr>
          <p:nvPr>
            <p:ph type="title"/>
          </p:nvPr>
        </p:nvSpPr>
        <p:spPr>
          <a:xfrm>
            <a:off x="385200" y="38688"/>
            <a:ext cx="8398800" cy="796682"/>
          </a:xfrm>
        </p:spPr>
        <p:txBody>
          <a:bodyPr/>
          <a:lstStyle/>
          <a:p>
            <a:r>
              <a:rPr lang="it-IT" dirty="0"/>
              <a:t>Il dominio Ambiente: il confronto con il 2019</a:t>
            </a:r>
          </a:p>
        </p:txBody>
      </p:sp>
    </p:spTree>
    <p:extLst>
      <p:ext uri="{BB962C8B-B14F-4D97-AF65-F5344CB8AC3E}">
        <p14:creationId xmlns:p14="http://schemas.microsoft.com/office/powerpoint/2010/main" val="1073689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71334" y="3865088"/>
            <a:ext cx="4209901" cy="276999"/>
          </a:xfrm>
          <a:prstGeom prst="rect">
            <a:avLst/>
          </a:prstGeom>
        </p:spPr>
        <p:txBody>
          <a:bodyPr wrap="square">
            <a:spAutoFit/>
          </a:bodyPr>
          <a:lstStyle/>
          <a:p>
            <a:r>
              <a:rPr lang="it-IT" sz="1200" dirty="0">
                <a:latin typeface="Arial Narrow" panose="020B0606020202030204" pitchFamily="34" charset="0"/>
              </a:rPr>
              <a:t>d) Valori percentuali; (e) M2 per abitante; (f) Kg per abitante.</a:t>
            </a:r>
          </a:p>
        </p:txBody>
      </p:sp>
      <p:graphicFrame>
        <p:nvGraphicFramePr>
          <p:cNvPr id="6" name="Oggetto 5"/>
          <p:cNvGraphicFramePr>
            <a:graphicFrameLocks noChangeAspect="1"/>
          </p:cNvGraphicFramePr>
          <p:nvPr>
            <p:extLst>
              <p:ext uri="{D42A27DB-BD31-4B8C-83A1-F6EECF244321}">
                <p14:modId xmlns:p14="http://schemas.microsoft.com/office/powerpoint/2010/main" val="3240757457"/>
              </p:ext>
            </p:extLst>
          </p:nvPr>
        </p:nvGraphicFramePr>
        <p:xfrm>
          <a:off x="385200" y="1123200"/>
          <a:ext cx="8280000" cy="2686429"/>
        </p:xfrm>
        <a:graphic>
          <a:graphicData uri="http://schemas.openxmlformats.org/presentationml/2006/ole">
            <mc:AlternateContent xmlns:mc="http://schemas.openxmlformats.org/markup-compatibility/2006">
              <mc:Choice xmlns:v="urn:schemas-microsoft-com:vml" Requires="v">
                <p:oleObj spid="_x0000_s7207" name="Foglio di lavoro" r:id="rId4" imgW="12506385" imgH="4057607" progId="Excel.Sheet.12">
                  <p:embed/>
                </p:oleObj>
              </mc:Choice>
              <mc:Fallback>
                <p:oleObj name="Foglio di lavoro" r:id="rId4" imgW="12506385" imgH="4057607" progId="Excel.Sheet.12">
                  <p:embed/>
                  <p:pic>
                    <p:nvPicPr>
                      <p:cNvPr id="6" name="Oggetto 5"/>
                      <p:cNvPicPr/>
                      <p:nvPr/>
                    </p:nvPicPr>
                    <p:blipFill>
                      <a:blip r:embed="rId5"/>
                      <a:stretch>
                        <a:fillRect/>
                      </a:stretch>
                    </p:blipFill>
                    <p:spPr>
                      <a:xfrm>
                        <a:off x="385200" y="1123200"/>
                        <a:ext cx="8280000" cy="2686429"/>
                      </a:xfrm>
                      <a:prstGeom prst="rect">
                        <a:avLst/>
                      </a:prstGeom>
                    </p:spPr>
                  </p:pic>
                </p:oleObj>
              </mc:Fallback>
            </mc:AlternateContent>
          </a:graphicData>
        </a:graphic>
      </p:graphicFrame>
      <p:sp>
        <p:nvSpPr>
          <p:cNvPr id="10" name="CasellaDiTesto 1"/>
          <p:cNvSpPr txBox="1"/>
          <p:nvPr/>
        </p:nvSpPr>
        <p:spPr>
          <a:xfrm>
            <a:off x="1462361" y="3160441"/>
            <a:ext cx="1146368" cy="649187"/>
          </a:xfrm>
          <a:prstGeom prst="rect">
            <a:avLst/>
          </a:prstGeom>
          <a:ln w="44450">
            <a:solidFill>
              <a:srgbClr val="006DA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it-IT" sz="1001" b="1" dirty="0"/>
          </a:p>
        </p:txBody>
      </p:sp>
      <p:sp>
        <p:nvSpPr>
          <p:cNvPr id="11" name="CasellaDiTesto 1"/>
          <p:cNvSpPr txBox="1"/>
          <p:nvPr/>
        </p:nvSpPr>
        <p:spPr>
          <a:xfrm>
            <a:off x="2819477" y="2743200"/>
            <a:ext cx="542288" cy="215153"/>
          </a:xfrm>
          <a:prstGeom prst="rect">
            <a:avLst/>
          </a:prstGeom>
          <a:ln w="44450">
            <a:solidFill>
              <a:srgbClr val="006DA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it-IT" sz="1001" b="1" dirty="0"/>
          </a:p>
        </p:txBody>
      </p:sp>
      <p:sp>
        <p:nvSpPr>
          <p:cNvPr id="12" name="CasellaDiTesto 1"/>
          <p:cNvSpPr txBox="1"/>
          <p:nvPr/>
        </p:nvSpPr>
        <p:spPr>
          <a:xfrm>
            <a:off x="4903694" y="3160441"/>
            <a:ext cx="2474724" cy="649187"/>
          </a:xfrm>
          <a:prstGeom prst="rect">
            <a:avLst/>
          </a:prstGeom>
          <a:ln w="44450">
            <a:solidFill>
              <a:srgbClr val="006DA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it-IT" sz="1001" b="1" dirty="0"/>
          </a:p>
        </p:txBody>
      </p:sp>
      <p:sp>
        <p:nvSpPr>
          <p:cNvPr id="14" name="CasellaDiTesto 1"/>
          <p:cNvSpPr txBox="1"/>
          <p:nvPr/>
        </p:nvSpPr>
        <p:spPr>
          <a:xfrm>
            <a:off x="3544151" y="3160441"/>
            <a:ext cx="1286782" cy="649187"/>
          </a:xfrm>
          <a:prstGeom prst="rect">
            <a:avLst/>
          </a:prstGeom>
          <a:ln w="44450">
            <a:solidFill>
              <a:srgbClr val="006DA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it-IT" sz="1001" b="1" dirty="0"/>
          </a:p>
        </p:txBody>
      </p:sp>
      <p:sp>
        <p:nvSpPr>
          <p:cNvPr id="16" name="Titolo 1">
            <a:extLst>
              <a:ext uri="{FF2B5EF4-FFF2-40B4-BE49-F238E27FC236}">
                <a16:creationId xmlns:a16="http://schemas.microsoft.com/office/drawing/2014/main" id="{EFCBFBEB-D0EA-44B8-BB3C-F2ABB4B762FB}"/>
              </a:ext>
            </a:extLst>
          </p:cNvPr>
          <p:cNvSpPr>
            <a:spLocks noGrp="1"/>
          </p:cNvSpPr>
          <p:nvPr>
            <p:ph type="title"/>
          </p:nvPr>
        </p:nvSpPr>
        <p:spPr>
          <a:xfrm>
            <a:off x="385200" y="38688"/>
            <a:ext cx="8398800" cy="796682"/>
          </a:xfrm>
        </p:spPr>
        <p:txBody>
          <a:bodyPr/>
          <a:lstStyle/>
          <a:p>
            <a:r>
              <a:rPr lang="it-IT" dirty="0"/>
              <a:t>Il dominio Ambiente: il confronto con il 2019</a:t>
            </a:r>
          </a:p>
        </p:txBody>
      </p:sp>
      <p:sp>
        <p:nvSpPr>
          <p:cNvPr id="2" name="Rettangolo 1"/>
          <p:cNvSpPr/>
          <p:nvPr/>
        </p:nvSpPr>
        <p:spPr>
          <a:xfrm>
            <a:off x="313180" y="4251624"/>
            <a:ext cx="8405948" cy="2031325"/>
          </a:xfrm>
          <a:prstGeom prst="rect">
            <a:avLst/>
          </a:prstGeom>
        </p:spPr>
        <p:txBody>
          <a:bodyPr wrap="square">
            <a:spAutoFit/>
          </a:bodyPr>
          <a:lstStyle/>
          <a:p>
            <a:pPr algn="just"/>
            <a:r>
              <a:rPr lang="it-IT" dirty="0"/>
              <a:t>La dispersione di acqua potabile dalle reti di distribuzione dei comuni del Friuli Venezia Giulia è in linea con la media-Italia, ma superiore a quella del Nord-est.</a:t>
            </a:r>
          </a:p>
          <a:p>
            <a:pPr algn="just"/>
            <a:r>
              <a:rPr lang="it-IT" dirty="0"/>
              <a:t>La quota di superficie regionale coperta da aree naturali protette evidenzia l’alto valore della provincia di Trieste.</a:t>
            </a:r>
          </a:p>
          <a:p>
            <a:pPr algn="just"/>
            <a:r>
              <a:rPr lang="it-IT" dirty="0"/>
              <a:t>La disponibilità complessiva di verde urbano nei comuni capoluogo è doppia di quella nazionale.</a:t>
            </a:r>
          </a:p>
          <a:p>
            <a:pPr algn="just"/>
            <a:r>
              <a:rPr lang="it-IT" dirty="0"/>
              <a:t>Gli indicatori relativi ai rifiuti urbani segnalano risultati soltanto in parte positivi.</a:t>
            </a:r>
          </a:p>
        </p:txBody>
      </p:sp>
    </p:spTree>
    <p:extLst>
      <p:ext uri="{BB962C8B-B14F-4D97-AF65-F5344CB8AC3E}">
        <p14:creationId xmlns:p14="http://schemas.microsoft.com/office/powerpoint/2010/main" val="141337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co 3">
            <a:extLst>
              <a:ext uri="{FF2B5EF4-FFF2-40B4-BE49-F238E27FC236}">
                <a16:creationId xmlns:a16="http://schemas.microsoft.com/office/drawing/2014/main" id="{77045CD2-3FF3-4CB2-9171-C13A17B7337E}"/>
              </a:ext>
            </a:extLst>
          </p:cNvPr>
          <p:cNvGraphicFramePr>
            <a:graphicFrameLocks noChangeAspect="1"/>
          </p:cNvGraphicFramePr>
          <p:nvPr>
            <p:extLst>
              <p:ext uri="{D42A27DB-BD31-4B8C-83A1-F6EECF244321}">
                <p14:modId xmlns:p14="http://schemas.microsoft.com/office/powerpoint/2010/main" val="1333444763"/>
              </p:ext>
            </p:extLst>
          </p:nvPr>
        </p:nvGraphicFramePr>
        <p:xfrm>
          <a:off x="449466" y="1665276"/>
          <a:ext cx="8277967" cy="3363924"/>
        </p:xfrm>
        <a:graphic>
          <a:graphicData uri="http://schemas.openxmlformats.org/drawingml/2006/chart">
            <c:chart xmlns:c="http://schemas.openxmlformats.org/drawingml/2006/chart" xmlns:r="http://schemas.openxmlformats.org/officeDocument/2006/relationships" r:id="rId3"/>
          </a:graphicData>
        </a:graphic>
      </p:graphicFrame>
      <p:sp>
        <p:nvSpPr>
          <p:cNvPr id="5" name="Rettangolo 4"/>
          <p:cNvSpPr/>
          <p:nvPr/>
        </p:nvSpPr>
        <p:spPr>
          <a:xfrm>
            <a:off x="432184" y="1224878"/>
            <a:ext cx="8105232" cy="400110"/>
          </a:xfrm>
          <a:prstGeom prst="rect">
            <a:avLst/>
          </a:prstGeom>
        </p:spPr>
        <p:txBody>
          <a:bodyPr wrap="none">
            <a:spAutoFit/>
          </a:bodyPr>
          <a:lstStyle/>
          <a:p>
            <a:r>
              <a:rPr lang="it-IT" sz="2000" b="1" dirty="0">
                <a:solidFill>
                  <a:srgbClr val="0073AA"/>
                </a:solidFill>
                <a:latin typeface="Arial" panose="020B0604020202020204" pitchFamily="34" charset="0"/>
              </a:rPr>
              <a:t>Rifiuti urbani prodotti. Anno 2019</a:t>
            </a:r>
            <a:r>
              <a:rPr lang="it-IT" sz="2000" dirty="0">
                <a:solidFill>
                  <a:srgbClr val="0073AA"/>
                </a:solidFill>
                <a:latin typeface="Arial" panose="020B0604020202020204" pitchFamily="34" charset="0"/>
              </a:rPr>
              <a:t> (Kg per abitante, valore mediano)</a:t>
            </a:r>
            <a:endParaRPr lang="it-IT" sz="2000" dirty="0"/>
          </a:p>
        </p:txBody>
      </p:sp>
      <p:sp>
        <p:nvSpPr>
          <p:cNvPr id="6" name="Titolo 1">
            <a:extLst>
              <a:ext uri="{FF2B5EF4-FFF2-40B4-BE49-F238E27FC236}">
                <a16:creationId xmlns:a16="http://schemas.microsoft.com/office/drawing/2014/main" id="{EFCBFBEB-D0EA-44B8-BB3C-F2ABB4B762FB}"/>
              </a:ext>
            </a:extLst>
          </p:cNvPr>
          <p:cNvSpPr>
            <a:spLocks noGrp="1"/>
          </p:cNvSpPr>
          <p:nvPr>
            <p:ph type="title"/>
          </p:nvPr>
        </p:nvSpPr>
        <p:spPr>
          <a:xfrm>
            <a:off x="385200" y="38688"/>
            <a:ext cx="8398800" cy="796682"/>
          </a:xfrm>
        </p:spPr>
        <p:txBody>
          <a:bodyPr/>
          <a:lstStyle/>
          <a:p>
            <a:r>
              <a:rPr lang="it-IT" dirty="0"/>
              <a:t>Il confronto con l’Europa</a:t>
            </a:r>
          </a:p>
        </p:txBody>
      </p:sp>
      <p:sp>
        <p:nvSpPr>
          <p:cNvPr id="7" name="CasellaDiTesto 1"/>
          <p:cNvSpPr txBox="1"/>
          <p:nvPr/>
        </p:nvSpPr>
        <p:spPr>
          <a:xfrm>
            <a:off x="3080815" y="3744100"/>
            <a:ext cx="1503785" cy="29404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it-IT" sz="1650" b="1" dirty="0">
                <a:latin typeface="Arial Narrow" panose="020B0606020202030204" pitchFamily="34" charset="0"/>
              </a:rPr>
              <a:t>(92° su 139)</a:t>
            </a:r>
          </a:p>
        </p:txBody>
      </p:sp>
    </p:spTree>
    <p:extLst>
      <p:ext uri="{BB962C8B-B14F-4D97-AF65-F5344CB8AC3E}">
        <p14:creationId xmlns:p14="http://schemas.microsoft.com/office/powerpoint/2010/main" val="2289650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EFCBFBEB-D0EA-44B8-BB3C-F2ABB4B762FB}"/>
              </a:ext>
            </a:extLst>
          </p:cNvPr>
          <p:cNvSpPr>
            <a:spLocks noGrp="1"/>
          </p:cNvSpPr>
          <p:nvPr>
            <p:ph type="title"/>
          </p:nvPr>
        </p:nvSpPr>
        <p:spPr>
          <a:xfrm>
            <a:off x="385200" y="38688"/>
            <a:ext cx="8398800" cy="796682"/>
          </a:xfrm>
        </p:spPr>
        <p:txBody>
          <a:bodyPr/>
          <a:lstStyle/>
          <a:p>
            <a:r>
              <a:rPr lang="it-IT" dirty="0"/>
              <a:t>Analisi di contesto</a:t>
            </a:r>
          </a:p>
        </p:txBody>
      </p:sp>
      <p:pic>
        <p:nvPicPr>
          <p:cNvPr id="7" name="Immagine 6"/>
          <p:cNvPicPr>
            <a:picLocks noChangeAspect="1"/>
          </p:cNvPicPr>
          <p:nvPr/>
        </p:nvPicPr>
        <p:blipFill rotWithShape="1">
          <a:blip r:embed="rId3"/>
          <a:srcRect r="22338"/>
          <a:stretch/>
        </p:blipFill>
        <p:spPr>
          <a:xfrm>
            <a:off x="385200" y="3436529"/>
            <a:ext cx="2877953" cy="2791215"/>
          </a:xfrm>
          <a:prstGeom prst="rect">
            <a:avLst/>
          </a:prstGeom>
        </p:spPr>
      </p:pic>
      <p:sp>
        <p:nvSpPr>
          <p:cNvPr id="8" name="Rettangolo 7"/>
          <p:cNvSpPr/>
          <p:nvPr/>
        </p:nvSpPr>
        <p:spPr>
          <a:xfrm>
            <a:off x="385200" y="3328964"/>
            <a:ext cx="4321272" cy="338554"/>
          </a:xfrm>
          <a:prstGeom prst="rect">
            <a:avLst/>
          </a:prstGeom>
          <a:noFill/>
        </p:spPr>
        <p:txBody>
          <a:bodyPr wrap="square">
            <a:spAutoFit/>
          </a:bodyPr>
          <a:lstStyle/>
          <a:p>
            <a:r>
              <a:rPr lang="it-IT" sz="1600" b="1" dirty="0">
                <a:solidFill>
                  <a:schemeClr val="tx1">
                    <a:lumMod val="65000"/>
                    <a:lumOff val="35000"/>
                  </a:schemeClr>
                </a:solidFill>
                <a:latin typeface="Arial Narrow" panose="020B0606020202030204" pitchFamily="34" charset="0"/>
              </a:rPr>
              <a:t>Comuni per grado di urbanizzazione. Anno 2020</a:t>
            </a:r>
            <a:endParaRPr lang="it-IT" sz="1600" b="1" i="1" dirty="0">
              <a:solidFill>
                <a:schemeClr val="tx1">
                  <a:lumMod val="65000"/>
                  <a:lumOff val="35000"/>
                </a:schemeClr>
              </a:solidFill>
            </a:endParaRPr>
          </a:p>
        </p:txBody>
      </p:sp>
      <p:sp>
        <p:nvSpPr>
          <p:cNvPr id="10" name="CasellaDiTesto 9"/>
          <p:cNvSpPr txBox="1"/>
          <p:nvPr/>
        </p:nvSpPr>
        <p:spPr>
          <a:xfrm>
            <a:off x="3065929" y="4558358"/>
            <a:ext cx="1721223" cy="646331"/>
          </a:xfrm>
          <a:prstGeom prst="rect">
            <a:avLst/>
          </a:prstGeom>
          <a:noFill/>
        </p:spPr>
        <p:txBody>
          <a:bodyPr wrap="square" rtlCol="0">
            <a:spAutoFit/>
          </a:bodyPr>
          <a:lstStyle/>
          <a:p>
            <a:r>
              <a:rPr lang="it-IT" sz="1200" dirty="0">
                <a:latin typeface="Arial Narrow" panose="020B0606020202030204" pitchFamily="34" charset="0"/>
              </a:rPr>
              <a:t>Città</a:t>
            </a:r>
          </a:p>
          <a:p>
            <a:r>
              <a:rPr lang="it-IT" sz="1200" dirty="0">
                <a:latin typeface="Arial Narrow" panose="020B0606020202030204" pitchFamily="34" charset="0"/>
              </a:rPr>
              <a:t>Piccole città e sobborghi</a:t>
            </a:r>
          </a:p>
          <a:p>
            <a:r>
              <a:rPr lang="it-IT" sz="1200" dirty="0">
                <a:latin typeface="Arial Narrow" panose="020B0606020202030204" pitchFamily="34" charset="0"/>
              </a:rPr>
              <a:t>Zone rurali</a:t>
            </a:r>
          </a:p>
        </p:txBody>
      </p:sp>
      <p:pic>
        <p:nvPicPr>
          <p:cNvPr id="11" name="Immagine 10"/>
          <p:cNvPicPr>
            <a:picLocks noChangeAspect="1"/>
          </p:cNvPicPr>
          <p:nvPr/>
        </p:nvPicPr>
        <p:blipFill rotWithShape="1">
          <a:blip r:embed="rId4"/>
          <a:srcRect l="1" r="-9725"/>
          <a:stretch/>
        </p:blipFill>
        <p:spPr>
          <a:xfrm>
            <a:off x="2843178" y="4554148"/>
            <a:ext cx="303433" cy="591693"/>
          </a:xfrm>
          <a:prstGeom prst="rect">
            <a:avLst/>
          </a:prstGeom>
        </p:spPr>
      </p:pic>
      <p:pic>
        <p:nvPicPr>
          <p:cNvPr id="12" name="Immagine 11"/>
          <p:cNvPicPr>
            <a:picLocks noChangeAspect="1"/>
          </p:cNvPicPr>
          <p:nvPr/>
        </p:nvPicPr>
        <p:blipFill>
          <a:blip r:embed="rId5"/>
          <a:stretch>
            <a:fillRect/>
          </a:stretch>
        </p:blipFill>
        <p:spPr>
          <a:xfrm>
            <a:off x="4887231" y="3528784"/>
            <a:ext cx="2991267" cy="2705478"/>
          </a:xfrm>
          <a:prstGeom prst="rect">
            <a:avLst/>
          </a:prstGeom>
        </p:spPr>
      </p:pic>
      <p:sp>
        <p:nvSpPr>
          <p:cNvPr id="13" name="Rettangolo 12"/>
          <p:cNvSpPr/>
          <p:nvPr/>
        </p:nvSpPr>
        <p:spPr>
          <a:xfrm>
            <a:off x="4724114" y="3328964"/>
            <a:ext cx="4321272" cy="338554"/>
          </a:xfrm>
          <a:prstGeom prst="rect">
            <a:avLst/>
          </a:prstGeom>
          <a:noFill/>
        </p:spPr>
        <p:txBody>
          <a:bodyPr wrap="square">
            <a:spAutoFit/>
          </a:bodyPr>
          <a:lstStyle/>
          <a:p>
            <a:r>
              <a:rPr lang="it-IT" sz="1600" b="1" dirty="0">
                <a:solidFill>
                  <a:schemeClr val="tx1">
                    <a:lumMod val="65000"/>
                    <a:lumOff val="35000"/>
                  </a:schemeClr>
                </a:solidFill>
                <a:latin typeface="Arial Narrow" panose="020B0606020202030204" pitchFamily="34" charset="0"/>
              </a:rPr>
              <a:t>Comuni delle aree interne per tipologia. Anno 2020</a:t>
            </a:r>
            <a:endParaRPr lang="it-IT" sz="1600" b="1" i="1" dirty="0">
              <a:solidFill>
                <a:schemeClr val="tx1">
                  <a:lumMod val="65000"/>
                  <a:lumOff val="35000"/>
                </a:schemeClr>
              </a:solidFill>
            </a:endParaRPr>
          </a:p>
        </p:txBody>
      </p:sp>
      <p:pic>
        <p:nvPicPr>
          <p:cNvPr id="14" name="Immagine 13"/>
          <p:cNvPicPr>
            <a:picLocks noChangeAspect="1"/>
          </p:cNvPicPr>
          <p:nvPr/>
        </p:nvPicPr>
        <p:blipFill>
          <a:blip r:embed="rId6"/>
          <a:stretch>
            <a:fillRect/>
          </a:stretch>
        </p:blipFill>
        <p:spPr>
          <a:xfrm>
            <a:off x="7378224" y="4633763"/>
            <a:ext cx="196953" cy="512078"/>
          </a:xfrm>
          <a:prstGeom prst="rect">
            <a:avLst/>
          </a:prstGeom>
        </p:spPr>
      </p:pic>
      <p:sp>
        <p:nvSpPr>
          <p:cNvPr id="15" name="CasellaDiTesto 14"/>
          <p:cNvSpPr txBox="1"/>
          <p:nvPr/>
        </p:nvSpPr>
        <p:spPr>
          <a:xfrm>
            <a:off x="7575177" y="4594218"/>
            <a:ext cx="1290917" cy="646331"/>
          </a:xfrm>
          <a:prstGeom prst="rect">
            <a:avLst/>
          </a:prstGeom>
          <a:noFill/>
        </p:spPr>
        <p:txBody>
          <a:bodyPr wrap="square" rtlCol="0">
            <a:spAutoFit/>
          </a:bodyPr>
          <a:lstStyle/>
          <a:p>
            <a:r>
              <a:rPr lang="it-IT" sz="1200" dirty="0">
                <a:latin typeface="Arial Narrow" panose="020B0606020202030204" pitchFamily="34" charset="0"/>
              </a:rPr>
              <a:t>Intermedio</a:t>
            </a:r>
          </a:p>
          <a:p>
            <a:r>
              <a:rPr lang="it-IT" sz="1200" dirty="0">
                <a:latin typeface="Arial Narrow" panose="020B0606020202030204" pitchFamily="34" charset="0"/>
              </a:rPr>
              <a:t>Periferico</a:t>
            </a:r>
          </a:p>
          <a:p>
            <a:r>
              <a:rPr lang="it-IT" sz="1200" dirty="0" err="1">
                <a:latin typeface="Arial Narrow" panose="020B0606020202030204" pitchFamily="34" charset="0"/>
              </a:rPr>
              <a:t>Ultraperiferico</a:t>
            </a:r>
            <a:endParaRPr lang="it-IT" sz="1200" dirty="0">
              <a:latin typeface="Arial Narrow" panose="020B0606020202030204" pitchFamily="34" charset="0"/>
            </a:endParaRPr>
          </a:p>
        </p:txBody>
      </p:sp>
      <p:sp>
        <p:nvSpPr>
          <p:cNvPr id="16" name="Rettangolo 15"/>
          <p:cNvSpPr/>
          <p:nvPr/>
        </p:nvSpPr>
        <p:spPr>
          <a:xfrm flipH="1">
            <a:off x="385200" y="1018100"/>
            <a:ext cx="8480894" cy="2185214"/>
          </a:xfrm>
          <a:prstGeom prst="rect">
            <a:avLst/>
          </a:prstGeom>
        </p:spPr>
        <p:txBody>
          <a:bodyPr wrap="square">
            <a:spAutoFit/>
          </a:bodyPr>
          <a:lstStyle/>
          <a:p>
            <a:r>
              <a:rPr lang="it-IT" sz="1700" b="1" dirty="0">
                <a:solidFill>
                  <a:srgbClr val="007AC0"/>
                </a:solidFill>
              </a:rPr>
              <a:t>Territorio</a:t>
            </a:r>
          </a:p>
          <a:p>
            <a:r>
              <a:rPr lang="it-IT" sz="1700" dirty="0">
                <a:solidFill>
                  <a:schemeClr val="tx1">
                    <a:lumMod val="85000"/>
                    <a:lumOff val="15000"/>
                  </a:schemeClr>
                </a:solidFill>
              </a:rPr>
              <a:t>Comuni, popolazione residente e densità delle unità locali per grado di urbanizzazione e per classificazione delle aree interne</a:t>
            </a:r>
          </a:p>
          <a:p>
            <a:r>
              <a:rPr lang="it-IT" sz="1700" b="1" dirty="0">
                <a:solidFill>
                  <a:srgbClr val="007AC0"/>
                </a:solidFill>
              </a:rPr>
              <a:t>Popolazione</a:t>
            </a:r>
          </a:p>
          <a:p>
            <a:r>
              <a:rPr lang="it-IT" sz="1700" dirty="0">
                <a:solidFill>
                  <a:schemeClr val="tx1">
                    <a:lumMod val="85000"/>
                    <a:lumOff val="15000"/>
                  </a:schemeClr>
                </a:solidFill>
              </a:rPr>
              <a:t>Popolazione residente, variazione 20/23, popolazione straniera, per classi di età, crescita naturale e migratoria, numero medio di figli per donna</a:t>
            </a:r>
          </a:p>
          <a:p>
            <a:r>
              <a:rPr lang="it-IT" sz="1700" b="1" dirty="0">
                <a:solidFill>
                  <a:srgbClr val="007AC0"/>
                </a:solidFill>
              </a:rPr>
              <a:t>Economia</a:t>
            </a:r>
          </a:p>
          <a:p>
            <a:r>
              <a:rPr lang="it-IT" sz="1700" dirty="0">
                <a:solidFill>
                  <a:schemeClr val="tx1">
                    <a:lumMod val="85000"/>
                    <a:lumOff val="15000"/>
                  </a:schemeClr>
                </a:solidFill>
              </a:rPr>
              <a:t>Valore aggiunto, specializzazione produttiva, unità locali</a:t>
            </a:r>
          </a:p>
        </p:txBody>
      </p:sp>
    </p:spTree>
    <p:extLst>
      <p:ext uri="{BB962C8B-B14F-4D97-AF65-F5344CB8AC3E}">
        <p14:creationId xmlns:p14="http://schemas.microsoft.com/office/powerpoint/2010/main" val="2732927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3"/>
          <a:stretch>
            <a:fillRect/>
          </a:stretch>
        </p:blipFill>
        <p:spPr>
          <a:xfrm>
            <a:off x="5918434" y="2963322"/>
            <a:ext cx="2488640" cy="1922443"/>
          </a:xfrm>
          <a:prstGeom prst="rect">
            <a:avLst/>
          </a:prstGeom>
        </p:spPr>
      </p:pic>
      <p:sp>
        <p:nvSpPr>
          <p:cNvPr id="7" name="Rettangolo 6"/>
          <p:cNvSpPr/>
          <p:nvPr/>
        </p:nvSpPr>
        <p:spPr>
          <a:xfrm>
            <a:off x="5918434" y="2450476"/>
            <a:ext cx="3135919" cy="830997"/>
          </a:xfrm>
          <a:prstGeom prst="rect">
            <a:avLst/>
          </a:prstGeom>
        </p:spPr>
        <p:txBody>
          <a:bodyPr wrap="square">
            <a:spAutoFit/>
          </a:bodyPr>
          <a:lstStyle/>
          <a:p>
            <a:r>
              <a:rPr lang="it-IT" sz="1600" dirty="0">
                <a:solidFill>
                  <a:srgbClr val="595959"/>
                </a:solidFill>
                <a:cs typeface="Arial" panose="020B0604020202020204" pitchFamily="34" charset="0"/>
                <a:hlinkClick r:id="rId4"/>
              </a:rPr>
              <a:t>https://www.istat.it/it/benessere-e-sostenibilità</a:t>
            </a:r>
            <a:endParaRPr lang="it-IT" sz="1600" dirty="0">
              <a:solidFill>
                <a:srgbClr val="595959"/>
              </a:solidFill>
              <a:cs typeface="Arial" panose="020B0604020202020204" pitchFamily="34" charset="0"/>
            </a:endParaRPr>
          </a:p>
          <a:p>
            <a:endParaRPr lang="it-IT" sz="1600" dirty="0">
              <a:solidFill>
                <a:srgbClr val="595959"/>
              </a:solidFill>
              <a:cs typeface="Arial" panose="020B0604020202020204" pitchFamily="34" charset="0"/>
            </a:endParaRPr>
          </a:p>
        </p:txBody>
      </p:sp>
      <p:pic>
        <p:nvPicPr>
          <p:cNvPr id="8" name="Immagine 7"/>
          <p:cNvPicPr>
            <a:picLocks noChangeAspect="1"/>
          </p:cNvPicPr>
          <p:nvPr/>
        </p:nvPicPr>
        <p:blipFill>
          <a:blip r:embed="rId5"/>
          <a:stretch>
            <a:fillRect/>
          </a:stretch>
        </p:blipFill>
        <p:spPr>
          <a:xfrm>
            <a:off x="551643" y="1655072"/>
            <a:ext cx="4386283" cy="4521189"/>
          </a:xfrm>
          <a:prstGeom prst="rect">
            <a:avLst/>
          </a:prstGeom>
        </p:spPr>
      </p:pic>
      <p:cxnSp>
        <p:nvCxnSpPr>
          <p:cNvPr id="9" name="Connettore 2 8"/>
          <p:cNvCxnSpPr/>
          <p:nvPr/>
        </p:nvCxnSpPr>
        <p:spPr>
          <a:xfrm flipV="1">
            <a:off x="1336523" y="3685677"/>
            <a:ext cx="4608806" cy="1844001"/>
          </a:xfrm>
          <a:prstGeom prst="straightConnector1">
            <a:avLst/>
          </a:prstGeom>
          <a:ln>
            <a:solidFill>
              <a:srgbClr val="CE2B2B"/>
            </a:solidFill>
            <a:tailEnd type="triangle"/>
          </a:ln>
        </p:spPr>
        <p:style>
          <a:lnRef idx="1">
            <a:schemeClr val="accent1"/>
          </a:lnRef>
          <a:fillRef idx="0">
            <a:schemeClr val="accent1"/>
          </a:fillRef>
          <a:effectRef idx="0">
            <a:schemeClr val="accent1"/>
          </a:effectRef>
          <a:fontRef idx="minor">
            <a:schemeClr val="tx1"/>
          </a:fontRef>
        </p:style>
      </p:cxnSp>
      <p:sp>
        <p:nvSpPr>
          <p:cNvPr id="10" name="Ovale 9"/>
          <p:cNvSpPr/>
          <p:nvPr/>
        </p:nvSpPr>
        <p:spPr>
          <a:xfrm>
            <a:off x="1033969" y="5174217"/>
            <a:ext cx="650449" cy="504810"/>
          </a:xfrm>
          <a:prstGeom prst="ellipse">
            <a:avLst/>
          </a:prstGeom>
          <a:noFill/>
          <a:ln>
            <a:solidFill>
              <a:srgbClr val="CE2B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92"/>
          </a:p>
        </p:txBody>
      </p:sp>
      <p:sp>
        <p:nvSpPr>
          <p:cNvPr id="11" name="Rettangolo 10"/>
          <p:cNvSpPr/>
          <p:nvPr/>
        </p:nvSpPr>
        <p:spPr>
          <a:xfrm>
            <a:off x="551643" y="1144990"/>
            <a:ext cx="3646073" cy="369332"/>
          </a:xfrm>
          <a:prstGeom prst="rect">
            <a:avLst/>
          </a:prstGeom>
        </p:spPr>
        <p:txBody>
          <a:bodyPr wrap="square">
            <a:spAutoFit/>
          </a:bodyPr>
          <a:lstStyle/>
          <a:p>
            <a:r>
              <a:rPr lang="it-IT" dirty="0">
                <a:solidFill>
                  <a:srgbClr val="595959"/>
                </a:solidFill>
                <a:cs typeface="Arial" panose="020B0604020202020204" pitchFamily="34" charset="0"/>
                <a:hlinkClick r:id="rId6"/>
              </a:rPr>
              <a:t>https://www.istat.it</a:t>
            </a:r>
            <a:endParaRPr lang="it-IT" dirty="0">
              <a:solidFill>
                <a:srgbClr val="595959"/>
              </a:solidFill>
              <a:cs typeface="Arial" panose="020B0604020202020204" pitchFamily="34" charset="0"/>
            </a:endParaRPr>
          </a:p>
        </p:txBody>
      </p:sp>
      <p:sp>
        <p:nvSpPr>
          <p:cNvPr id="13" name="Titolo 1">
            <a:extLst>
              <a:ext uri="{FF2B5EF4-FFF2-40B4-BE49-F238E27FC236}">
                <a16:creationId xmlns:a16="http://schemas.microsoft.com/office/drawing/2014/main" id="{EFCBFBEB-D0EA-44B8-BB3C-F2ABB4B762FB}"/>
              </a:ext>
            </a:extLst>
          </p:cNvPr>
          <p:cNvSpPr>
            <a:spLocks noGrp="1"/>
          </p:cNvSpPr>
          <p:nvPr>
            <p:ph type="title"/>
          </p:nvPr>
        </p:nvSpPr>
        <p:spPr>
          <a:xfrm>
            <a:off x="385200" y="38688"/>
            <a:ext cx="8398800" cy="796682"/>
          </a:xfrm>
        </p:spPr>
        <p:txBody>
          <a:bodyPr/>
          <a:lstStyle/>
          <a:p>
            <a:r>
              <a:rPr lang="it-IT" dirty="0" err="1"/>
              <a:t>Bes</a:t>
            </a:r>
            <a:r>
              <a:rPr lang="it-IT" dirty="0"/>
              <a:t> dei territori: strumenti disponibili</a:t>
            </a:r>
          </a:p>
        </p:txBody>
      </p:sp>
    </p:spTree>
    <p:extLst>
      <p:ext uri="{BB962C8B-B14F-4D97-AF65-F5344CB8AC3E}">
        <p14:creationId xmlns:p14="http://schemas.microsoft.com/office/powerpoint/2010/main" val="50408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BFBEB-D0EA-44B8-BB3C-F2ABB4B762FB}"/>
              </a:ext>
            </a:extLst>
          </p:cNvPr>
          <p:cNvSpPr>
            <a:spLocks noGrp="1"/>
          </p:cNvSpPr>
          <p:nvPr>
            <p:ph type="title"/>
          </p:nvPr>
        </p:nvSpPr>
        <p:spPr>
          <a:xfrm>
            <a:off x="385200" y="38688"/>
            <a:ext cx="8398800" cy="796682"/>
          </a:xfrm>
        </p:spPr>
        <p:txBody>
          <a:bodyPr/>
          <a:lstStyle/>
          <a:p>
            <a:r>
              <a:rPr lang="it-IT" dirty="0" err="1"/>
              <a:t>Bes</a:t>
            </a:r>
            <a:r>
              <a:rPr lang="it-IT" dirty="0"/>
              <a:t> dei territori: strumenti disponibili</a:t>
            </a:r>
          </a:p>
        </p:txBody>
      </p:sp>
      <p:sp>
        <p:nvSpPr>
          <p:cNvPr id="6" name="Rettangolo 5">
            <a:extLst>
              <a:ext uri="{FF2B5EF4-FFF2-40B4-BE49-F238E27FC236}">
                <a16:creationId xmlns:a16="http://schemas.microsoft.com/office/drawing/2014/main" id="{9B1266A0-7B3F-624A-8E05-7060967EA279}"/>
              </a:ext>
            </a:extLst>
          </p:cNvPr>
          <p:cNvSpPr/>
          <p:nvPr/>
        </p:nvSpPr>
        <p:spPr>
          <a:xfrm>
            <a:off x="385200" y="3927117"/>
            <a:ext cx="8279999" cy="1569660"/>
          </a:xfrm>
          <a:prstGeom prst="rect">
            <a:avLst/>
          </a:prstGeom>
        </p:spPr>
        <p:txBody>
          <a:bodyPr wrap="square">
            <a:spAutoFit/>
          </a:bodyPr>
          <a:lstStyle/>
          <a:p>
            <a:pPr>
              <a:buClr>
                <a:srgbClr val="CE2B2B"/>
              </a:buClr>
              <a:defRPr/>
            </a:pPr>
            <a:r>
              <a:rPr lang="it-IT" altLang="it-IT" sz="1600" b="1" dirty="0">
                <a:solidFill>
                  <a:srgbClr val="0070C0"/>
                </a:solidFill>
                <a:cs typeface="Arial" panose="020B0604020202020204" pitchFamily="34" charset="0"/>
              </a:rPr>
              <a:t>Dati. </a:t>
            </a:r>
            <a:r>
              <a:rPr lang="it-IT" altLang="it-IT" sz="1600" dirty="0">
                <a:solidFill>
                  <a:schemeClr val="tx1">
                    <a:lumMod val="85000"/>
                    <a:lumOff val="15000"/>
                  </a:schemeClr>
                </a:solidFill>
                <a:cs typeface="Arial" panose="020B0604020202020204" pitchFamily="34" charset="0"/>
              </a:rPr>
              <a:t>È un file .zip che contiene:</a:t>
            </a:r>
          </a:p>
          <a:p>
            <a:pPr marL="285750" indent="-285750">
              <a:buClr>
                <a:srgbClr val="CE2B2B"/>
              </a:buClr>
              <a:buFont typeface="Arial" panose="020B0604020202020204" pitchFamily="34" charset="0"/>
              <a:buChar char="•"/>
              <a:defRPr/>
            </a:pPr>
            <a:r>
              <a:rPr lang="it-IT" altLang="it-IT" sz="1600" dirty="0">
                <a:solidFill>
                  <a:schemeClr val="tx1">
                    <a:lumMod val="85000"/>
                    <a:lumOff val="15000"/>
                  </a:schemeClr>
                </a:solidFill>
                <a:cs typeface="Arial" panose="020B0604020202020204" pitchFamily="34" charset="0"/>
              </a:rPr>
              <a:t>Indicatori_per_provincia_sesso.xlsx: </a:t>
            </a:r>
            <a:r>
              <a:rPr lang="it-IT" altLang="it-IT" sz="1600" dirty="0" err="1">
                <a:solidFill>
                  <a:schemeClr val="tx1">
                    <a:lumMod val="85000"/>
                    <a:lumOff val="15000"/>
                  </a:schemeClr>
                </a:solidFill>
                <a:cs typeface="Arial" panose="020B0604020202020204" pitchFamily="34" charset="0"/>
              </a:rPr>
              <a:t>dataset</a:t>
            </a:r>
            <a:r>
              <a:rPr lang="it-IT" altLang="it-IT" sz="1600" dirty="0">
                <a:solidFill>
                  <a:schemeClr val="tx1">
                    <a:lumMod val="85000"/>
                    <a:lumOff val="15000"/>
                  </a:schemeClr>
                </a:solidFill>
                <a:cs typeface="Arial" panose="020B0604020202020204" pitchFamily="34" charset="0"/>
              </a:rPr>
              <a:t> con tutti gli indicatori per sesso, in serie storica e in serie territoriale completa (province, regioni, ripartizioni, Italia), aggiornati all’ultimo anno disponibile;</a:t>
            </a:r>
          </a:p>
          <a:p>
            <a:pPr marL="285750" indent="-285750">
              <a:buClr>
                <a:srgbClr val="CE2B2B"/>
              </a:buClr>
              <a:buFont typeface="Arial" panose="020B0604020202020204" pitchFamily="34" charset="0"/>
              <a:buChar char="•"/>
              <a:defRPr/>
            </a:pPr>
            <a:r>
              <a:rPr lang="it-IT" altLang="it-IT" sz="1600" dirty="0">
                <a:solidFill>
                  <a:schemeClr val="tx1">
                    <a:lumMod val="85000"/>
                    <a:lumOff val="15000"/>
                  </a:schemeClr>
                </a:solidFill>
                <a:cs typeface="Arial" panose="020B0604020202020204" pitchFamily="34" charset="0"/>
              </a:rPr>
              <a:t>Metadati.xlsx: contiene tutte le informazioni relative agli indicatori (descrizione, fonte, unità di misura, ecc.).</a:t>
            </a:r>
            <a:endParaRPr lang="it-IT" altLang="it-IT" sz="1600" i="1" dirty="0">
              <a:solidFill>
                <a:schemeClr val="tx1">
                  <a:lumMod val="65000"/>
                  <a:lumOff val="35000"/>
                </a:schemeClr>
              </a:solidFill>
              <a:cs typeface="Arial" panose="020B0604020202020204" pitchFamily="34" charset="0"/>
            </a:endParaRPr>
          </a:p>
        </p:txBody>
      </p:sp>
      <p:sp>
        <p:nvSpPr>
          <p:cNvPr id="7" name="Rettangolo 6">
            <a:extLst>
              <a:ext uri="{FF2B5EF4-FFF2-40B4-BE49-F238E27FC236}">
                <a16:creationId xmlns:a16="http://schemas.microsoft.com/office/drawing/2014/main" id="{9B1266A0-7B3F-624A-8E05-7060967EA279}"/>
              </a:ext>
            </a:extLst>
          </p:cNvPr>
          <p:cNvSpPr/>
          <p:nvPr/>
        </p:nvSpPr>
        <p:spPr>
          <a:xfrm>
            <a:off x="385200" y="2806439"/>
            <a:ext cx="8398800" cy="1077218"/>
          </a:xfrm>
          <a:prstGeom prst="rect">
            <a:avLst/>
          </a:prstGeom>
        </p:spPr>
        <p:txBody>
          <a:bodyPr wrap="square">
            <a:spAutoFit/>
          </a:bodyPr>
          <a:lstStyle/>
          <a:p>
            <a:pPr>
              <a:buClr>
                <a:srgbClr val="CE2B2B"/>
              </a:buClr>
              <a:defRPr/>
            </a:pPr>
            <a:r>
              <a:rPr lang="it-IT" altLang="it-IT" sz="1600" b="1" dirty="0">
                <a:solidFill>
                  <a:srgbClr val="0070C0"/>
                </a:solidFill>
                <a:cs typeface="Arial" panose="020B0604020202020204" pitchFamily="34" charset="0"/>
              </a:rPr>
              <a:t>Indicatori per territorio (Dashboard)</a:t>
            </a:r>
            <a:endParaRPr lang="it-IT" altLang="it-IT" sz="1600" dirty="0">
              <a:solidFill>
                <a:srgbClr val="CE2B2B"/>
              </a:solidFill>
              <a:cs typeface="Arial" panose="020B0604020202020204" pitchFamily="34" charset="0"/>
            </a:endParaRPr>
          </a:p>
          <a:p>
            <a:pPr>
              <a:buClr>
                <a:srgbClr val="CE2B2B"/>
              </a:buClr>
              <a:defRPr/>
            </a:pPr>
            <a:r>
              <a:rPr lang="it-IT" altLang="it-IT" sz="1600" dirty="0">
                <a:solidFill>
                  <a:schemeClr val="tx1">
                    <a:lumMod val="85000"/>
                    <a:lumOff val="15000"/>
                  </a:schemeClr>
                </a:solidFill>
                <a:cs typeface="Arial" panose="020B0604020202020204" pitchFamily="34" charset="0"/>
              </a:rPr>
              <a:t>È un sistema di visualizzazione per l'analisi interattiva degli indicatori </a:t>
            </a:r>
            <a:r>
              <a:rPr lang="it-IT" altLang="it-IT" sz="1600" dirty="0" err="1">
                <a:solidFill>
                  <a:schemeClr val="tx1">
                    <a:lumMod val="85000"/>
                    <a:lumOff val="15000"/>
                  </a:schemeClr>
                </a:solidFill>
                <a:cs typeface="Arial" panose="020B0604020202020204" pitchFamily="34" charset="0"/>
              </a:rPr>
              <a:t>Bes</a:t>
            </a:r>
            <a:r>
              <a:rPr lang="it-IT" altLang="it-IT" sz="1600" dirty="0">
                <a:solidFill>
                  <a:schemeClr val="tx1">
                    <a:lumMod val="85000"/>
                    <a:lumOff val="15000"/>
                  </a:schemeClr>
                </a:solidFill>
                <a:cs typeface="Arial" panose="020B0604020202020204" pitchFamily="34" charset="0"/>
              </a:rPr>
              <a:t> dei territori. Realizza in automatico grafici e tabelle che possono essere esportate e utilizzate in un documento, in una presentazione, o in una pagina html. </a:t>
            </a:r>
            <a:endParaRPr lang="it-IT" altLang="it-IT" sz="1600" i="1" dirty="0">
              <a:solidFill>
                <a:schemeClr val="tx1">
                  <a:lumMod val="85000"/>
                  <a:lumOff val="15000"/>
                </a:schemeClr>
              </a:solidFill>
              <a:cs typeface="Arial" panose="020B0604020202020204" pitchFamily="34" charset="0"/>
            </a:endParaRPr>
          </a:p>
        </p:txBody>
      </p:sp>
      <p:sp>
        <p:nvSpPr>
          <p:cNvPr id="8" name="Rettangolo 7">
            <a:extLst>
              <a:ext uri="{FF2B5EF4-FFF2-40B4-BE49-F238E27FC236}">
                <a16:creationId xmlns:a16="http://schemas.microsoft.com/office/drawing/2014/main" id="{9B1266A0-7B3F-624A-8E05-7060967EA279}"/>
              </a:ext>
            </a:extLst>
          </p:cNvPr>
          <p:cNvSpPr/>
          <p:nvPr/>
        </p:nvSpPr>
        <p:spPr>
          <a:xfrm>
            <a:off x="385200" y="1474797"/>
            <a:ext cx="8280000" cy="1323439"/>
          </a:xfrm>
          <a:prstGeom prst="rect">
            <a:avLst/>
          </a:prstGeom>
        </p:spPr>
        <p:txBody>
          <a:bodyPr wrap="square">
            <a:spAutoFit/>
          </a:bodyPr>
          <a:lstStyle/>
          <a:p>
            <a:pPr>
              <a:buClr>
                <a:srgbClr val="CE2B2B"/>
              </a:buClr>
              <a:defRPr/>
            </a:pPr>
            <a:r>
              <a:rPr lang="it-IT" altLang="it-IT" sz="1600" b="1" dirty="0">
                <a:solidFill>
                  <a:srgbClr val="0070C0"/>
                </a:solidFill>
                <a:cs typeface="Arial" panose="020B0604020202020204" pitchFamily="34" charset="0"/>
              </a:rPr>
              <a:t>Analisi e approfondimenti</a:t>
            </a:r>
          </a:p>
          <a:p>
            <a:pPr marL="285750" indent="-285750">
              <a:buClr>
                <a:srgbClr val="CE2B2B"/>
              </a:buClr>
              <a:buFont typeface="Arial" panose="020B0604020202020204" pitchFamily="34" charset="0"/>
              <a:buChar char="•"/>
              <a:defRPr/>
            </a:pPr>
            <a:r>
              <a:rPr lang="it-IT" altLang="it-IT" sz="1600" dirty="0">
                <a:solidFill>
                  <a:schemeClr val="tx1">
                    <a:lumMod val="85000"/>
                    <a:lumOff val="15000"/>
                  </a:schemeClr>
                </a:solidFill>
                <a:cs typeface="Arial" panose="020B0604020202020204" pitchFamily="34" charset="0"/>
              </a:rPr>
              <a:t>20 Report </a:t>
            </a:r>
            <a:r>
              <a:rPr lang="it-IT" altLang="it-IT" sz="1600" dirty="0" err="1">
                <a:solidFill>
                  <a:schemeClr val="tx1">
                    <a:lumMod val="85000"/>
                    <a:lumOff val="15000"/>
                  </a:schemeClr>
                </a:solidFill>
                <a:cs typeface="Arial" panose="020B0604020202020204" pitchFamily="34" charset="0"/>
              </a:rPr>
              <a:t>BesT</a:t>
            </a:r>
            <a:r>
              <a:rPr lang="it-IT" altLang="it-IT" sz="1600" dirty="0">
                <a:solidFill>
                  <a:schemeClr val="tx1">
                    <a:lumMod val="85000"/>
                    <a:lumOff val="15000"/>
                  </a:schemeClr>
                </a:solidFill>
                <a:cs typeface="Arial" panose="020B0604020202020204" pitchFamily="34" charset="0"/>
              </a:rPr>
              <a:t> 2023</a:t>
            </a:r>
          </a:p>
          <a:p>
            <a:pPr marL="285750" indent="-285750">
              <a:buClr>
                <a:srgbClr val="CE2B2B"/>
              </a:buClr>
              <a:buFont typeface="Arial" panose="020B0604020202020204" pitchFamily="34" charset="0"/>
              <a:buChar char="•"/>
              <a:defRPr/>
            </a:pPr>
            <a:r>
              <a:rPr lang="it-IT" altLang="it-IT" sz="1600" dirty="0">
                <a:solidFill>
                  <a:schemeClr val="tx1">
                    <a:lumMod val="85000"/>
                    <a:lumOff val="15000"/>
                  </a:schemeClr>
                </a:solidFill>
                <a:cs typeface="Arial" panose="020B0604020202020204" pitchFamily="34" charset="0"/>
              </a:rPr>
              <a:t>20 Schede di sintesi: il </a:t>
            </a:r>
            <a:r>
              <a:rPr lang="it-IT" altLang="it-IT" sz="1600" dirty="0" err="1">
                <a:solidFill>
                  <a:schemeClr val="tx1">
                    <a:lumMod val="85000"/>
                    <a:lumOff val="15000"/>
                  </a:schemeClr>
                </a:solidFill>
                <a:cs typeface="Arial" panose="020B0604020202020204" pitchFamily="34" charset="0"/>
              </a:rPr>
              <a:t>BesT</a:t>
            </a:r>
            <a:r>
              <a:rPr lang="it-IT" altLang="it-IT" sz="1600" dirty="0">
                <a:solidFill>
                  <a:schemeClr val="tx1">
                    <a:lumMod val="85000"/>
                    <a:lumOff val="15000"/>
                  </a:schemeClr>
                </a:solidFill>
                <a:cs typeface="Arial" panose="020B0604020202020204" pitchFamily="34" charset="0"/>
              </a:rPr>
              <a:t> in breve 2023</a:t>
            </a:r>
          </a:p>
          <a:p>
            <a:pPr marL="285750" indent="-285750">
              <a:buClr>
                <a:srgbClr val="CE2B2B"/>
              </a:buClr>
              <a:buFont typeface="Arial" panose="020B0604020202020204" pitchFamily="34" charset="0"/>
              <a:buChar char="•"/>
              <a:defRPr/>
            </a:pPr>
            <a:r>
              <a:rPr lang="it-IT" altLang="it-IT" sz="1600" dirty="0">
                <a:solidFill>
                  <a:schemeClr val="tx1">
                    <a:lumMod val="85000"/>
                    <a:lumOff val="15000"/>
                  </a:schemeClr>
                </a:solidFill>
                <a:cs typeface="Arial" panose="020B0604020202020204" pitchFamily="34" charset="0"/>
              </a:rPr>
              <a:t>Appendice statistica</a:t>
            </a:r>
          </a:p>
          <a:p>
            <a:pPr marL="285750" indent="-285750">
              <a:buClr>
                <a:srgbClr val="CE2B2B"/>
              </a:buClr>
              <a:buFont typeface="Arial" panose="020B0604020202020204" pitchFamily="34" charset="0"/>
              <a:buChar char="•"/>
              <a:defRPr/>
            </a:pPr>
            <a:r>
              <a:rPr lang="it-IT" altLang="it-IT" sz="1600" dirty="0">
                <a:solidFill>
                  <a:schemeClr val="tx1">
                    <a:lumMod val="85000"/>
                    <a:lumOff val="15000"/>
                  </a:schemeClr>
                </a:solidFill>
                <a:cs typeface="Arial" panose="020B0604020202020204" pitchFamily="34" charset="0"/>
              </a:rPr>
              <a:t>Grafici interattivi</a:t>
            </a:r>
          </a:p>
        </p:txBody>
      </p:sp>
      <p:sp>
        <p:nvSpPr>
          <p:cNvPr id="9" name="Rettangolo 8">
            <a:extLst>
              <a:ext uri="{FF2B5EF4-FFF2-40B4-BE49-F238E27FC236}">
                <a16:creationId xmlns:a16="http://schemas.microsoft.com/office/drawing/2014/main" id="{9B1266A0-7B3F-624A-8E05-7060967EA279}"/>
              </a:ext>
            </a:extLst>
          </p:cNvPr>
          <p:cNvSpPr/>
          <p:nvPr/>
        </p:nvSpPr>
        <p:spPr>
          <a:xfrm>
            <a:off x="385199" y="5511393"/>
            <a:ext cx="8280000" cy="584775"/>
          </a:xfrm>
          <a:prstGeom prst="rect">
            <a:avLst/>
          </a:prstGeom>
        </p:spPr>
        <p:txBody>
          <a:bodyPr wrap="square">
            <a:spAutoFit/>
          </a:bodyPr>
          <a:lstStyle/>
          <a:p>
            <a:pPr>
              <a:buClr>
                <a:srgbClr val="CE2B2B"/>
              </a:buClr>
              <a:defRPr/>
            </a:pPr>
            <a:r>
              <a:rPr lang="it-IT" altLang="it-IT" sz="1600" b="1" dirty="0">
                <a:solidFill>
                  <a:srgbClr val="0070C0"/>
                </a:solidFill>
                <a:cs typeface="Arial" panose="020B0604020202020204" pitchFamily="34" charset="0"/>
              </a:rPr>
              <a:t>Banche dati</a:t>
            </a:r>
            <a:endParaRPr lang="it-IT" altLang="it-IT" sz="1600" dirty="0">
              <a:solidFill>
                <a:srgbClr val="CE2B2B"/>
              </a:solidFill>
              <a:cs typeface="Arial" panose="020B0604020202020204" pitchFamily="34" charset="0"/>
            </a:endParaRPr>
          </a:p>
          <a:p>
            <a:pPr>
              <a:buClr>
                <a:srgbClr val="CE2B2B"/>
              </a:buClr>
              <a:defRPr/>
            </a:pPr>
            <a:r>
              <a:rPr lang="it-IT" altLang="it-IT" sz="1600" dirty="0" err="1">
                <a:solidFill>
                  <a:schemeClr val="tx1">
                    <a:lumMod val="85000"/>
                    <a:lumOff val="15000"/>
                  </a:schemeClr>
                </a:solidFill>
                <a:cs typeface="Arial" panose="020B0604020202020204" pitchFamily="34" charset="0"/>
              </a:rPr>
              <a:t>IstatData</a:t>
            </a:r>
            <a:r>
              <a:rPr lang="it-IT" altLang="it-IT" sz="1600" dirty="0">
                <a:solidFill>
                  <a:schemeClr val="tx1">
                    <a:lumMod val="85000"/>
                    <a:lumOff val="15000"/>
                  </a:schemeClr>
                </a:solidFill>
                <a:cs typeface="Arial" panose="020B0604020202020204" pitchFamily="34" charset="0"/>
              </a:rPr>
              <a:t> – nuovo data </a:t>
            </a:r>
            <a:r>
              <a:rPr lang="it-IT" altLang="it-IT" sz="1600" dirty="0" err="1">
                <a:solidFill>
                  <a:schemeClr val="tx1">
                    <a:lumMod val="85000"/>
                    <a:lumOff val="15000"/>
                  </a:schemeClr>
                </a:solidFill>
                <a:cs typeface="Arial" panose="020B0604020202020204" pitchFamily="34" charset="0"/>
              </a:rPr>
              <a:t>warehouse</a:t>
            </a:r>
            <a:r>
              <a:rPr lang="it-IT" altLang="it-IT" sz="1600" dirty="0">
                <a:solidFill>
                  <a:schemeClr val="tx1">
                    <a:lumMod val="85000"/>
                    <a:lumOff val="15000"/>
                  </a:schemeClr>
                </a:solidFill>
                <a:cs typeface="Arial" panose="020B0604020202020204" pitchFamily="34" charset="0"/>
              </a:rPr>
              <a:t> Istat di diffusione</a:t>
            </a:r>
            <a:endParaRPr lang="it-IT" altLang="it-IT" sz="1600" i="1" dirty="0">
              <a:solidFill>
                <a:schemeClr val="tx1">
                  <a:lumMod val="85000"/>
                  <a:lumOff val="15000"/>
                </a:schemeClr>
              </a:solidFill>
              <a:cs typeface="Arial" panose="020B0604020202020204" pitchFamily="34" charset="0"/>
            </a:endParaRPr>
          </a:p>
        </p:txBody>
      </p:sp>
      <p:sp>
        <p:nvSpPr>
          <p:cNvPr id="10" name="Rettangolo 9">
            <a:extLst>
              <a:ext uri="{FF2B5EF4-FFF2-40B4-BE49-F238E27FC236}">
                <a16:creationId xmlns:a16="http://schemas.microsoft.com/office/drawing/2014/main" id="{9B1266A0-7B3F-624A-8E05-7060967EA279}"/>
              </a:ext>
            </a:extLst>
          </p:cNvPr>
          <p:cNvSpPr/>
          <p:nvPr/>
        </p:nvSpPr>
        <p:spPr>
          <a:xfrm>
            <a:off x="385199" y="1069231"/>
            <a:ext cx="8280000" cy="523220"/>
          </a:xfrm>
          <a:prstGeom prst="rect">
            <a:avLst/>
          </a:prstGeom>
        </p:spPr>
        <p:txBody>
          <a:bodyPr wrap="square">
            <a:spAutoFit/>
          </a:bodyPr>
          <a:lstStyle/>
          <a:p>
            <a:pPr>
              <a:buClr>
                <a:srgbClr val="CE2B2B"/>
              </a:buClr>
              <a:defRPr/>
            </a:pPr>
            <a:r>
              <a:rPr lang="it-IT" altLang="it-IT" sz="1400" dirty="0">
                <a:solidFill>
                  <a:schemeClr val="tx1">
                    <a:lumMod val="65000"/>
                    <a:lumOff val="35000"/>
                  </a:schemeClr>
                </a:solidFill>
                <a:latin typeface="Arial" panose="020B0604020202020204" pitchFamily="34" charset="0"/>
                <a:cs typeface="Arial" panose="020B0604020202020204" pitchFamily="34" charset="0"/>
                <a:hlinkClick r:id="rId3"/>
              </a:rPr>
              <a:t>https://www.istat.it/it/benessere-e-sostenibilità/la-misurazione-del-benessere-(bes)/il-bes-dei-territori </a:t>
            </a:r>
            <a:endParaRPr lang="it-IT" altLang="it-IT" sz="1400" dirty="0">
              <a:solidFill>
                <a:schemeClr val="tx1">
                  <a:lumMod val="65000"/>
                  <a:lumOff val="35000"/>
                </a:schemeClr>
              </a:solidFill>
              <a:latin typeface="Arial" panose="020B0604020202020204" pitchFamily="34" charset="0"/>
              <a:cs typeface="Arial" panose="020B0604020202020204" pitchFamily="34" charset="0"/>
            </a:endParaRPr>
          </a:p>
          <a:p>
            <a:pPr>
              <a:buClr>
                <a:srgbClr val="CE2B2B"/>
              </a:buClr>
              <a:defRPr/>
            </a:pPr>
            <a:r>
              <a:rPr lang="it-IT" altLang="it-IT" sz="1400" dirty="0">
                <a:solidFill>
                  <a:schemeClr val="tx1">
                    <a:lumMod val="65000"/>
                    <a:lumOff val="35000"/>
                  </a:schemeClr>
                </a:solidFill>
                <a:latin typeface="Arial" panose="020B0604020202020204" pitchFamily="34" charset="0"/>
                <a:cs typeface="Arial" panose="020B0604020202020204" pitchFamily="34" charset="0"/>
              </a:rPr>
              <a:t> </a:t>
            </a:r>
          </a:p>
        </p:txBody>
      </p:sp>
      <p:pic>
        <p:nvPicPr>
          <p:cNvPr id="3" name="Immagine 2"/>
          <p:cNvPicPr>
            <a:picLocks noChangeAspect="1"/>
          </p:cNvPicPr>
          <p:nvPr/>
        </p:nvPicPr>
        <p:blipFill>
          <a:blip r:embed="rId4"/>
          <a:stretch>
            <a:fillRect/>
          </a:stretch>
        </p:blipFill>
        <p:spPr>
          <a:xfrm>
            <a:off x="5021604" y="1361937"/>
            <a:ext cx="3762396" cy="1686019"/>
          </a:xfrm>
          <a:prstGeom prst="rect">
            <a:avLst/>
          </a:prstGeom>
        </p:spPr>
      </p:pic>
    </p:spTree>
    <p:extLst>
      <p:ext uri="{BB962C8B-B14F-4D97-AF65-F5344CB8AC3E}">
        <p14:creationId xmlns:p14="http://schemas.microsoft.com/office/powerpoint/2010/main" val="307039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77EC0B87-AC0F-4995-8370-658A224A9959}"/>
              </a:ext>
            </a:extLst>
          </p:cNvPr>
          <p:cNvSpPr>
            <a:spLocks noGrp="1"/>
          </p:cNvSpPr>
          <p:nvPr>
            <p:ph type="ctrTitle"/>
          </p:nvPr>
        </p:nvSpPr>
        <p:spPr>
          <a:xfrm>
            <a:off x="837488" y="1680460"/>
            <a:ext cx="7545936" cy="2093682"/>
          </a:xfrm>
        </p:spPr>
        <p:txBody>
          <a:bodyPr anchor="ctr" anchorCtr="0"/>
          <a:lstStyle/>
          <a:p>
            <a:br>
              <a:rPr lang="it-IT" dirty="0"/>
            </a:br>
            <a:r>
              <a:rPr lang="it-IT" dirty="0"/>
              <a:t>Grazie</a:t>
            </a:r>
          </a:p>
        </p:txBody>
      </p:sp>
      <p:sp>
        <p:nvSpPr>
          <p:cNvPr id="6" name="Sottotitolo 5">
            <a:extLst>
              <a:ext uri="{FF2B5EF4-FFF2-40B4-BE49-F238E27FC236}">
                <a16:creationId xmlns:a16="http://schemas.microsoft.com/office/drawing/2014/main" id="{0299F818-B8F0-4E25-9B0D-DA3D727C5414}"/>
              </a:ext>
            </a:extLst>
          </p:cNvPr>
          <p:cNvSpPr>
            <a:spLocks noGrp="1"/>
          </p:cNvSpPr>
          <p:nvPr>
            <p:ph type="subTitle" idx="1"/>
          </p:nvPr>
        </p:nvSpPr>
        <p:spPr>
          <a:xfrm>
            <a:off x="820664" y="4034118"/>
            <a:ext cx="7694685" cy="1730596"/>
          </a:xfrm>
        </p:spPr>
        <p:txBody>
          <a:bodyPr>
            <a:normAutofit/>
          </a:bodyPr>
          <a:lstStyle/>
          <a:p>
            <a:pPr algn="l">
              <a:spcBef>
                <a:spcPts val="0"/>
              </a:spcBef>
            </a:pPr>
            <a:r>
              <a:rPr lang="it-IT" sz="2000" dirty="0">
                <a:solidFill>
                  <a:schemeClr val="bg2">
                    <a:lumMod val="25000"/>
                  </a:schemeClr>
                </a:solidFill>
                <a:cs typeface="Arial" panose="020B0604020202020204" pitchFamily="34" charset="0"/>
              </a:rPr>
              <a:t>ELENA MARCHESICH</a:t>
            </a:r>
          </a:p>
          <a:p>
            <a:pPr algn="l">
              <a:lnSpc>
                <a:spcPct val="120000"/>
              </a:lnSpc>
              <a:spcBef>
                <a:spcPts val="0"/>
              </a:spcBef>
            </a:pPr>
            <a:r>
              <a:rPr lang="it-IT" sz="2000" dirty="0">
                <a:solidFill>
                  <a:schemeClr val="bg2">
                    <a:lumMod val="25000"/>
                  </a:schemeClr>
                </a:solidFill>
                <a:cs typeface="Arial" panose="020B0604020202020204" pitchFamily="34" charset="0"/>
                <a:hlinkClick r:id="rId3"/>
              </a:rPr>
              <a:t>elena.marchesich@istat.it</a:t>
            </a:r>
            <a:endParaRPr lang="it-IT" sz="2000" dirty="0">
              <a:solidFill>
                <a:schemeClr val="bg2">
                  <a:lumMod val="25000"/>
                </a:schemeClr>
              </a:solidFill>
              <a:cs typeface="Arial" panose="020B0604020202020204" pitchFamily="34" charset="0"/>
            </a:endParaRPr>
          </a:p>
          <a:p>
            <a:pPr algn="l">
              <a:lnSpc>
                <a:spcPct val="120000"/>
              </a:lnSpc>
              <a:spcBef>
                <a:spcPts val="0"/>
              </a:spcBef>
            </a:pPr>
            <a:endParaRPr lang="it-IT" sz="2000" dirty="0">
              <a:solidFill>
                <a:schemeClr val="bg2">
                  <a:lumMod val="25000"/>
                </a:schemeClr>
              </a:solidFill>
              <a:cs typeface="Arial" panose="020B0604020202020204" pitchFamily="34" charset="0"/>
            </a:endParaRPr>
          </a:p>
          <a:p>
            <a:pPr algn="l">
              <a:lnSpc>
                <a:spcPct val="100000"/>
              </a:lnSpc>
              <a:spcBef>
                <a:spcPts val="0"/>
              </a:spcBef>
            </a:pPr>
            <a:r>
              <a:rPr lang="it-IT" sz="2000" dirty="0">
                <a:solidFill>
                  <a:schemeClr val="bg2">
                    <a:lumMod val="25000"/>
                  </a:schemeClr>
                </a:solidFill>
                <a:cs typeface="Arial" panose="020B0604020202020204" pitchFamily="34" charset="0"/>
              </a:rPr>
              <a:t>CHIARIMENTI TECNICI E METODOLOGICI SUL RAPPORTO</a:t>
            </a:r>
          </a:p>
          <a:p>
            <a:pPr algn="l">
              <a:lnSpc>
                <a:spcPct val="100000"/>
              </a:lnSpc>
              <a:spcBef>
                <a:spcPts val="0"/>
              </a:spcBef>
            </a:pPr>
            <a:r>
              <a:rPr lang="it-IT" sz="2000" dirty="0">
                <a:solidFill>
                  <a:schemeClr val="bg2">
                    <a:lumMod val="25000"/>
                  </a:schemeClr>
                </a:solidFill>
                <a:cs typeface="Arial" panose="020B0604020202020204" pitchFamily="34" charset="0"/>
                <a:hlinkClick r:id="rId4"/>
              </a:rPr>
              <a:t>Best@istat.it</a:t>
            </a:r>
            <a:endParaRPr lang="it-IT" sz="2000" dirty="0">
              <a:solidFill>
                <a:schemeClr val="bg2">
                  <a:lumMod val="25000"/>
                </a:schemeClr>
              </a:solidFill>
              <a:cs typeface="Arial" panose="020B0604020202020204" pitchFamily="34" charset="0"/>
            </a:endParaRPr>
          </a:p>
          <a:p>
            <a:pPr algn="l"/>
            <a:endParaRPr lang="it-IT" sz="2000" dirty="0">
              <a:solidFill>
                <a:schemeClr val="bg2">
                  <a:lumMod val="25000"/>
                </a:schemeClr>
              </a:solidFill>
              <a:cs typeface="Arial" panose="020B0604020202020204" pitchFamily="34" charset="0"/>
            </a:endParaRPr>
          </a:p>
          <a:p>
            <a:pPr algn="l"/>
            <a:endParaRPr lang="it-IT" sz="2000" dirty="0">
              <a:solidFill>
                <a:schemeClr val="bg2">
                  <a:lumMod val="25000"/>
                </a:schemeClr>
              </a:solidFill>
              <a:cs typeface="Arial" panose="020B0604020202020204" pitchFamily="34" charset="0"/>
            </a:endParaRPr>
          </a:p>
        </p:txBody>
      </p:sp>
      <p:sp>
        <p:nvSpPr>
          <p:cNvPr id="4" name="Segnaposto numero diapositiva 3">
            <a:extLst>
              <a:ext uri="{FF2B5EF4-FFF2-40B4-BE49-F238E27FC236}">
                <a16:creationId xmlns:a16="http://schemas.microsoft.com/office/drawing/2014/main" id="{AFD27ECD-0911-4CB5-893A-947A23030624}"/>
              </a:ext>
            </a:extLst>
          </p:cNvPr>
          <p:cNvSpPr>
            <a:spLocks noGrp="1"/>
          </p:cNvSpPr>
          <p:nvPr>
            <p:ph type="sldNum" sz="quarter" idx="12"/>
          </p:nvPr>
        </p:nvSpPr>
        <p:spPr/>
        <p:txBody>
          <a:bodyPr/>
          <a:lstStyle/>
          <a:p>
            <a:fld id="{AD98B4D1-54DE-4516-9A2B-FFB59822C569}" type="slidenum">
              <a:rPr lang="it-IT" smtClean="0"/>
              <a:t>18</a:t>
            </a:fld>
            <a:endParaRPr lang="it-IT"/>
          </a:p>
        </p:txBody>
      </p:sp>
    </p:spTree>
    <p:extLst>
      <p:ext uri="{BB962C8B-B14F-4D97-AF65-F5344CB8AC3E}">
        <p14:creationId xmlns:p14="http://schemas.microsoft.com/office/powerpoint/2010/main" val="2164870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77EC0B87-AC0F-4995-8370-658A224A9959}"/>
              </a:ext>
            </a:extLst>
          </p:cNvPr>
          <p:cNvSpPr>
            <a:spLocks noGrp="1"/>
          </p:cNvSpPr>
          <p:nvPr>
            <p:ph type="ctrTitle"/>
          </p:nvPr>
        </p:nvSpPr>
        <p:spPr/>
        <p:txBody>
          <a:bodyPr anchor="ctr" anchorCtr="0"/>
          <a:lstStyle/>
          <a:p>
            <a:br>
              <a:rPr lang="it-IT" dirty="0"/>
            </a:br>
            <a:r>
              <a:rPr lang="it-IT" dirty="0"/>
              <a:t>Il progetto </a:t>
            </a:r>
            <a:r>
              <a:rPr lang="it-IT" dirty="0" err="1"/>
              <a:t>Bes</a:t>
            </a:r>
            <a:r>
              <a:rPr lang="it-IT" dirty="0"/>
              <a:t> dei territori:</a:t>
            </a:r>
            <a:br>
              <a:rPr lang="it-IT" dirty="0"/>
            </a:br>
            <a:r>
              <a:rPr lang="it-IT" dirty="0" err="1"/>
              <a:t>BesT</a:t>
            </a:r>
            <a:r>
              <a:rPr lang="it-IT" dirty="0"/>
              <a:t> Friuli Venezia Giulia </a:t>
            </a:r>
          </a:p>
        </p:txBody>
      </p:sp>
      <p:sp>
        <p:nvSpPr>
          <p:cNvPr id="6" name="Sottotitolo 5">
            <a:extLst>
              <a:ext uri="{FF2B5EF4-FFF2-40B4-BE49-F238E27FC236}">
                <a16:creationId xmlns:a16="http://schemas.microsoft.com/office/drawing/2014/main" id="{0299F818-B8F0-4E25-9B0D-DA3D727C5414}"/>
              </a:ext>
            </a:extLst>
          </p:cNvPr>
          <p:cNvSpPr>
            <a:spLocks noGrp="1"/>
          </p:cNvSpPr>
          <p:nvPr>
            <p:ph type="subTitle" idx="1"/>
          </p:nvPr>
        </p:nvSpPr>
        <p:spPr/>
        <p:txBody>
          <a:bodyPr>
            <a:normAutofit/>
          </a:bodyPr>
          <a:lstStyle/>
          <a:p>
            <a:pPr algn="l"/>
            <a:r>
              <a:rPr lang="it-IT" sz="2000" dirty="0">
                <a:cs typeface="Arial" panose="020B0604020202020204" pitchFamily="34" charset="0"/>
              </a:rPr>
              <a:t>ELENA MARCHESICH I RICERCATRICE</a:t>
            </a:r>
          </a:p>
          <a:p>
            <a:pPr algn="l"/>
            <a:r>
              <a:rPr lang="it-IT" sz="2000" dirty="0">
                <a:cs typeface="Arial" panose="020B0604020202020204" pitchFamily="34" charset="0"/>
              </a:rPr>
              <a:t>Istat - Ufficio Territoriale Nord Est | Sede del Friuli Venezia Giulia         </a:t>
            </a:r>
          </a:p>
          <a:p>
            <a:endParaRPr lang="it-IT" sz="2000" dirty="0"/>
          </a:p>
        </p:txBody>
      </p:sp>
      <p:sp>
        <p:nvSpPr>
          <p:cNvPr id="4" name="Segnaposto numero diapositiva 3">
            <a:extLst>
              <a:ext uri="{FF2B5EF4-FFF2-40B4-BE49-F238E27FC236}">
                <a16:creationId xmlns:a16="http://schemas.microsoft.com/office/drawing/2014/main" id="{AFD27ECD-0911-4CB5-893A-947A23030624}"/>
              </a:ext>
            </a:extLst>
          </p:cNvPr>
          <p:cNvSpPr>
            <a:spLocks noGrp="1"/>
          </p:cNvSpPr>
          <p:nvPr>
            <p:ph type="sldNum" sz="quarter" idx="12"/>
          </p:nvPr>
        </p:nvSpPr>
        <p:spPr/>
        <p:txBody>
          <a:bodyPr/>
          <a:lstStyle/>
          <a:p>
            <a:fld id="{AD98B4D1-54DE-4516-9A2B-FFB59822C569}" type="slidenum">
              <a:rPr lang="it-IT" smtClean="0"/>
              <a:t>2</a:t>
            </a:fld>
            <a:endParaRPr lang="it-IT"/>
          </a:p>
        </p:txBody>
      </p:sp>
    </p:spTree>
    <p:extLst>
      <p:ext uri="{BB962C8B-B14F-4D97-AF65-F5344CB8AC3E}">
        <p14:creationId xmlns:p14="http://schemas.microsoft.com/office/powerpoint/2010/main" val="2947781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BFCDE5-6FDC-4E5E-B3C6-A858867421CD}"/>
              </a:ext>
            </a:extLst>
          </p:cNvPr>
          <p:cNvSpPr>
            <a:spLocks noGrp="1"/>
          </p:cNvSpPr>
          <p:nvPr>
            <p:ph type="title"/>
          </p:nvPr>
        </p:nvSpPr>
        <p:spPr>
          <a:xfrm>
            <a:off x="385200" y="38688"/>
            <a:ext cx="8398800" cy="796682"/>
          </a:xfrm>
        </p:spPr>
        <p:txBody>
          <a:bodyPr/>
          <a:lstStyle/>
          <a:p>
            <a:r>
              <a:rPr lang="it-IT" dirty="0"/>
              <a:t>Il </a:t>
            </a:r>
            <a:r>
              <a:rPr lang="it-IT" dirty="0" err="1"/>
              <a:t>Bes</a:t>
            </a:r>
            <a:r>
              <a:rPr lang="it-IT" dirty="0"/>
              <a:t> e il </a:t>
            </a:r>
            <a:r>
              <a:rPr lang="it-IT" dirty="0" err="1"/>
              <a:t>Bes</a:t>
            </a:r>
            <a:r>
              <a:rPr lang="it-IT" dirty="0"/>
              <a:t> dei territori</a:t>
            </a:r>
          </a:p>
        </p:txBody>
      </p:sp>
      <p:graphicFrame>
        <p:nvGraphicFramePr>
          <p:cNvPr id="14" name="Diagramma 13"/>
          <p:cNvGraphicFramePr/>
          <p:nvPr>
            <p:extLst>
              <p:ext uri="{D42A27DB-BD31-4B8C-83A1-F6EECF244321}">
                <p14:modId xmlns:p14="http://schemas.microsoft.com/office/powerpoint/2010/main" val="1771058513"/>
              </p:ext>
            </p:extLst>
          </p:nvPr>
        </p:nvGraphicFramePr>
        <p:xfrm>
          <a:off x="385200" y="1123199"/>
          <a:ext cx="8506552" cy="4497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7" descr="home page"/>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6329843" y="1160082"/>
            <a:ext cx="2238375" cy="51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magine 15"/>
          <p:cNvPicPr>
            <a:picLocks noChangeAspect="1"/>
          </p:cNvPicPr>
          <p:nvPr/>
        </p:nvPicPr>
        <p:blipFill>
          <a:blip r:embed="rId9"/>
          <a:stretch>
            <a:fillRect/>
          </a:stretch>
        </p:blipFill>
        <p:spPr>
          <a:xfrm>
            <a:off x="6291581" y="3784677"/>
            <a:ext cx="2314898" cy="628738"/>
          </a:xfrm>
          <a:prstGeom prst="rect">
            <a:avLst/>
          </a:prstGeom>
        </p:spPr>
      </p:pic>
    </p:spTree>
    <p:extLst>
      <p:ext uri="{BB962C8B-B14F-4D97-AF65-F5344CB8AC3E}">
        <p14:creationId xmlns:p14="http://schemas.microsoft.com/office/powerpoint/2010/main" val="2121875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BFCDE5-6FDC-4E5E-B3C6-A858867421CD}"/>
              </a:ext>
            </a:extLst>
          </p:cNvPr>
          <p:cNvSpPr>
            <a:spLocks noGrp="1"/>
          </p:cNvSpPr>
          <p:nvPr>
            <p:ph type="title"/>
          </p:nvPr>
        </p:nvSpPr>
        <p:spPr>
          <a:xfrm>
            <a:off x="385200" y="38688"/>
            <a:ext cx="8398800" cy="796682"/>
          </a:xfrm>
        </p:spPr>
        <p:txBody>
          <a:bodyPr/>
          <a:lstStyle/>
          <a:p>
            <a:r>
              <a:rPr lang="it-IT" dirty="0"/>
              <a:t>Il sistema di indicatori </a:t>
            </a:r>
            <a:r>
              <a:rPr lang="it-IT" dirty="0" err="1"/>
              <a:t>BesT</a:t>
            </a:r>
            <a:endParaRPr lang="it-IT" dirty="0"/>
          </a:p>
        </p:txBody>
      </p:sp>
      <p:pic>
        <p:nvPicPr>
          <p:cNvPr id="3" name="Immagine 2"/>
          <p:cNvPicPr>
            <a:picLocks noChangeAspect="1"/>
          </p:cNvPicPr>
          <p:nvPr/>
        </p:nvPicPr>
        <p:blipFill>
          <a:blip r:embed="rId3"/>
          <a:stretch>
            <a:fillRect/>
          </a:stretch>
        </p:blipFill>
        <p:spPr>
          <a:xfrm>
            <a:off x="385206" y="1123201"/>
            <a:ext cx="5539179" cy="4111945"/>
          </a:xfrm>
          <a:prstGeom prst="rect">
            <a:avLst/>
          </a:prstGeom>
        </p:spPr>
      </p:pic>
      <p:sp>
        <p:nvSpPr>
          <p:cNvPr id="11" name="Rettangolo 10"/>
          <p:cNvSpPr/>
          <p:nvPr/>
        </p:nvSpPr>
        <p:spPr>
          <a:xfrm>
            <a:off x="5924385" y="1319089"/>
            <a:ext cx="2918008" cy="3862596"/>
          </a:xfrm>
          <a:prstGeom prst="rect">
            <a:avLst/>
          </a:prstGeom>
        </p:spPr>
        <p:txBody>
          <a:bodyPr wrap="square">
            <a:spAutoFit/>
          </a:bodyPr>
          <a:lstStyle/>
          <a:p>
            <a:pPr algn="just">
              <a:spcAft>
                <a:spcPts val="600"/>
              </a:spcAft>
            </a:pPr>
            <a:r>
              <a:rPr lang="it-IT" sz="1600" dirty="0">
                <a:solidFill>
                  <a:schemeClr val="tx1">
                    <a:lumMod val="85000"/>
                    <a:lumOff val="15000"/>
                  </a:schemeClr>
                </a:solidFill>
                <a:cs typeface="Arial" panose="020B0604020202020204" pitchFamily="34" charset="0"/>
              </a:rPr>
              <a:t>Il sistema di indicatori </a:t>
            </a:r>
            <a:r>
              <a:rPr lang="it-IT" sz="1600" dirty="0" err="1">
                <a:solidFill>
                  <a:schemeClr val="tx1">
                    <a:lumMod val="85000"/>
                    <a:lumOff val="15000"/>
                  </a:schemeClr>
                </a:solidFill>
                <a:cs typeface="Arial" panose="020B0604020202020204" pitchFamily="34" charset="0"/>
              </a:rPr>
              <a:t>BesT</a:t>
            </a:r>
            <a:r>
              <a:rPr lang="it-IT" sz="1600" dirty="0">
                <a:solidFill>
                  <a:schemeClr val="tx1">
                    <a:lumMod val="85000"/>
                    <a:lumOff val="15000"/>
                  </a:schemeClr>
                </a:solidFill>
                <a:cs typeface="Arial" panose="020B0604020202020204" pitchFamily="34" charset="0"/>
              </a:rPr>
              <a:t> estende a livello sub-regionale (province e città metropolitane) un ampio set delle misure del </a:t>
            </a:r>
            <a:r>
              <a:rPr lang="it-IT" sz="1600" dirty="0" err="1">
                <a:solidFill>
                  <a:schemeClr val="tx1">
                    <a:lumMod val="85000"/>
                    <a:lumOff val="15000"/>
                  </a:schemeClr>
                </a:solidFill>
                <a:cs typeface="Arial" panose="020B0604020202020204" pitchFamily="34" charset="0"/>
              </a:rPr>
              <a:t>Bes</a:t>
            </a:r>
            <a:r>
              <a:rPr lang="it-IT" sz="1600" dirty="0">
                <a:solidFill>
                  <a:schemeClr val="tx1">
                    <a:lumMod val="85000"/>
                    <a:lumOff val="15000"/>
                  </a:schemeClr>
                </a:solidFill>
                <a:cs typeface="Arial" panose="020B0604020202020204" pitchFamily="34" charset="0"/>
              </a:rPr>
              <a:t> e le integra con ulteriori indicatori rilevanti a livello locale.</a:t>
            </a:r>
          </a:p>
          <a:p>
            <a:pPr algn="just">
              <a:spcAft>
                <a:spcPts val="600"/>
              </a:spcAft>
            </a:pPr>
            <a:r>
              <a:rPr lang="it-IT" sz="1600" dirty="0">
                <a:solidFill>
                  <a:schemeClr val="tx1">
                    <a:lumMod val="85000"/>
                    <a:lumOff val="15000"/>
                  </a:schemeClr>
                </a:solidFill>
                <a:cs typeface="Arial" panose="020B0604020202020204" pitchFamily="34" charset="0"/>
              </a:rPr>
              <a:t>Gli indicatori </a:t>
            </a:r>
            <a:r>
              <a:rPr lang="it-IT" sz="1600" dirty="0" err="1">
                <a:solidFill>
                  <a:schemeClr val="tx1">
                    <a:lumMod val="85000"/>
                    <a:lumOff val="15000"/>
                  </a:schemeClr>
                </a:solidFill>
                <a:cs typeface="Arial" panose="020B0604020202020204" pitchFamily="34" charset="0"/>
              </a:rPr>
              <a:t>BesT</a:t>
            </a:r>
            <a:r>
              <a:rPr lang="it-IT" sz="1600" dirty="0">
                <a:solidFill>
                  <a:schemeClr val="tx1">
                    <a:lumMod val="85000"/>
                    <a:lumOff val="15000"/>
                  </a:schemeClr>
                </a:solidFill>
                <a:cs typeface="Arial" panose="020B0604020202020204" pitchFamily="34" charset="0"/>
              </a:rPr>
              <a:t> consentono di approfondire le conoscenze sulla distribuzione del benessere nelle diverse aree del Paese, di valutare più accuratamente le disuguaglianze territoriali, e di delineare i profili di benessere dei singoli territori.</a:t>
            </a:r>
          </a:p>
        </p:txBody>
      </p:sp>
    </p:spTree>
    <p:extLst>
      <p:ext uri="{BB962C8B-B14F-4D97-AF65-F5344CB8AC3E}">
        <p14:creationId xmlns:p14="http://schemas.microsoft.com/office/powerpoint/2010/main" val="1758225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ttangolo 28"/>
          <p:cNvSpPr/>
          <p:nvPr/>
        </p:nvSpPr>
        <p:spPr>
          <a:xfrm>
            <a:off x="4384484" y="1292194"/>
            <a:ext cx="4457909" cy="3862596"/>
          </a:xfrm>
          <a:prstGeom prst="rect">
            <a:avLst/>
          </a:prstGeom>
        </p:spPr>
        <p:txBody>
          <a:bodyPr wrap="square">
            <a:spAutoFit/>
          </a:bodyPr>
          <a:lstStyle/>
          <a:p>
            <a:pPr algn="just">
              <a:spcAft>
                <a:spcPts val="600"/>
              </a:spcAft>
            </a:pPr>
            <a:r>
              <a:rPr lang="it-IT" sz="2000" dirty="0">
                <a:solidFill>
                  <a:schemeClr val="tx1">
                    <a:lumMod val="85000"/>
                    <a:lumOff val="15000"/>
                  </a:schemeClr>
                </a:solidFill>
                <a:cs typeface="Arial" panose="020B0604020202020204" pitchFamily="34" charset="0"/>
              </a:rPr>
              <a:t>2023: prima pubblicazione di 20 report regionali. Ogni rapporto presenta il profilo di benessere della regione e delle sue province sotto vari aspetti: </a:t>
            </a:r>
          </a:p>
          <a:p>
            <a:pPr marL="207977" indent="-207977">
              <a:spcAft>
                <a:spcPts val="600"/>
              </a:spcAft>
              <a:buClr>
                <a:srgbClr val="C00000"/>
              </a:buClr>
              <a:buFont typeface="Courier New" panose="02070309020205020404" pitchFamily="49" charset="0"/>
              <a:buChar char="o"/>
            </a:pPr>
            <a:r>
              <a:rPr lang="it-IT" sz="2000" dirty="0">
                <a:solidFill>
                  <a:schemeClr val="tx1">
                    <a:lumMod val="85000"/>
                    <a:lumOff val="15000"/>
                  </a:schemeClr>
                </a:solidFill>
                <a:cs typeface="Arial" panose="020B0604020202020204" pitchFamily="34" charset="0"/>
              </a:rPr>
              <a:t>la posizione nel contesto nazionale ed europeo, </a:t>
            </a:r>
          </a:p>
          <a:p>
            <a:pPr marL="207977" indent="-207977">
              <a:spcAft>
                <a:spcPts val="600"/>
              </a:spcAft>
              <a:buClr>
                <a:srgbClr val="C00000"/>
              </a:buClr>
              <a:buFont typeface="Courier New" panose="02070309020205020404" pitchFamily="49" charset="0"/>
              <a:buChar char="o"/>
            </a:pPr>
            <a:r>
              <a:rPr lang="it-IT" sz="2000" dirty="0">
                <a:solidFill>
                  <a:schemeClr val="tx1">
                    <a:lumMod val="85000"/>
                    <a:lumOff val="15000"/>
                  </a:schemeClr>
                </a:solidFill>
                <a:cs typeface="Arial" panose="020B0604020202020204" pitchFamily="34" charset="0"/>
              </a:rPr>
              <a:t>i punti di forza e di debolezza, </a:t>
            </a:r>
          </a:p>
          <a:p>
            <a:pPr marL="207977" indent="-207977">
              <a:spcAft>
                <a:spcPts val="600"/>
              </a:spcAft>
              <a:buClr>
                <a:srgbClr val="C00000"/>
              </a:buClr>
              <a:buFont typeface="Courier New" panose="02070309020205020404" pitchFamily="49" charset="0"/>
              <a:buChar char="o"/>
            </a:pPr>
            <a:r>
              <a:rPr lang="it-IT" sz="2000" dirty="0">
                <a:solidFill>
                  <a:schemeClr val="tx1">
                    <a:lumMod val="85000"/>
                    <a:lumOff val="15000"/>
                  </a:schemeClr>
                </a:solidFill>
                <a:cs typeface="Arial" panose="020B0604020202020204" pitchFamily="34" charset="0"/>
              </a:rPr>
              <a:t>le disparità territoriali, </a:t>
            </a:r>
          </a:p>
          <a:p>
            <a:pPr marL="207977" indent="-207977">
              <a:spcAft>
                <a:spcPts val="600"/>
              </a:spcAft>
              <a:buClr>
                <a:srgbClr val="C00000"/>
              </a:buClr>
              <a:buFont typeface="Courier New" panose="02070309020205020404" pitchFamily="49" charset="0"/>
              <a:buChar char="o"/>
            </a:pPr>
            <a:r>
              <a:rPr lang="it-IT" sz="2000" dirty="0">
                <a:solidFill>
                  <a:schemeClr val="tx1">
                    <a:lumMod val="85000"/>
                    <a:lumOff val="15000"/>
                  </a:schemeClr>
                </a:solidFill>
                <a:cs typeface="Arial" panose="020B0604020202020204" pitchFamily="34" charset="0"/>
              </a:rPr>
              <a:t>le evoluzioni recenti,</a:t>
            </a:r>
          </a:p>
          <a:p>
            <a:pPr marL="207977" indent="-207977">
              <a:spcAft>
                <a:spcPts val="600"/>
              </a:spcAft>
              <a:buClr>
                <a:srgbClr val="C00000"/>
              </a:buClr>
              <a:buFont typeface="Courier New" panose="02070309020205020404" pitchFamily="49" charset="0"/>
              <a:buChar char="o"/>
            </a:pPr>
            <a:r>
              <a:rPr lang="it-IT" sz="2000" dirty="0">
                <a:solidFill>
                  <a:schemeClr val="tx1">
                    <a:lumMod val="85000"/>
                    <a:lumOff val="15000"/>
                  </a:schemeClr>
                </a:solidFill>
                <a:cs typeface="Arial" panose="020B0604020202020204" pitchFamily="34" charset="0"/>
              </a:rPr>
              <a:t>il contesto territoriale, demografico ed economico.</a:t>
            </a:r>
          </a:p>
        </p:txBody>
      </p:sp>
      <p:pic>
        <p:nvPicPr>
          <p:cNvPr id="30" name="Immagine 29"/>
          <p:cNvPicPr>
            <a:picLocks noChangeAspect="1"/>
          </p:cNvPicPr>
          <p:nvPr/>
        </p:nvPicPr>
        <p:blipFill>
          <a:blip r:embed="rId3"/>
          <a:stretch>
            <a:fillRect/>
          </a:stretch>
        </p:blipFill>
        <p:spPr>
          <a:xfrm>
            <a:off x="1371534" y="1292194"/>
            <a:ext cx="2573734" cy="3635291"/>
          </a:xfrm>
          <a:prstGeom prst="rect">
            <a:avLst/>
          </a:prstGeom>
        </p:spPr>
      </p:pic>
      <p:grpSp>
        <p:nvGrpSpPr>
          <p:cNvPr id="31" name="Gruppo 30"/>
          <p:cNvGrpSpPr>
            <a:grpSpLocks noChangeAspect="1"/>
          </p:cNvGrpSpPr>
          <p:nvPr/>
        </p:nvGrpSpPr>
        <p:grpSpPr>
          <a:xfrm>
            <a:off x="4085252" y="4853452"/>
            <a:ext cx="1199520" cy="1256934"/>
            <a:chOff x="788562" y="1012919"/>
            <a:chExt cx="4136793" cy="4140653"/>
          </a:xfrm>
        </p:grpSpPr>
        <p:pic>
          <p:nvPicPr>
            <p:cNvPr id="32" name="Immagine 31"/>
            <p:cNvPicPr>
              <a:picLocks noChangeAspect="1"/>
            </p:cNvPicPr>
            <p:nvPr/>
          </p:nvPicPr>
          <p:blipFill>
            <a:blip r:embed="rId4"/>
            <a:stretch>
              <a:fillRect/>
            </a:stretch>
          </p:blipFill>
          <p:spPr>
            <a:xfrm>
              <a:off x="788562" y="1012919"/>
              <a:ext cx="1260101" cy="1781586"/>
            </a:xfrm>
            <a:prstGeom prst="rect">
              <a:avLst/>
            </a:prstGeom>
          </p:spPr>
        </p:pic>
        <p:pic>
          <p:nvPicPr>
            <p:cNvPr id="33" name="Picture 6" descr="\\nas-repo1.pc.istat.it\SHARE\Progetto BesT\GA - CONDIVISIONE E PROMOZIONE (3)\Copertine_BesT_Regioni_jpeg\01_Cop_BesT_RegioniPiemonte.png"/>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975497" y="1163802"/>
              <a:ext cx="1262940" cy="17856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nas-repo1.pc.istat.it\SHARE\Progetto BesT\GA - CONDIVISIONE E PROMOZIONE (3)\Copertine_BesT_Regioni_jpeg\03_Cop_BesT_RegioniLombardia.png"/>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186830" y="1324406"/>
              <a:ext cx="1263600" cy="1786533"/>
            </a:xfrm>
            <a:prstGeom prst="rect">
              <a:avLst/>
            </a:prstGeom>
            <a:noFill/>
            <a:extLst>
              <a:ext uri="{909E8E84-426E-40DD-AFC4-6F175D3DCCD1}">
                <a14:hiddenFill xmlns:a14="http://schemas.microsoft.com/office/drawing/2010/main">
                  <a:solidFill>
                    <a:srgbClr val="FFFFFF"/>
                  </a:solidFill>
                </a14:hiddenFill>
              </a:ext>
            </a:extLst>
          </p:spPr>
        </p:pic>
        <p:pic>
          <p:nvPicPr>
            <p:cNvPr id="35" name="Immagine 34"/>
            <p:cNvPicPr>
              <a:picLocks noChangeAspect="1"/>
            </p:cNvPicPr>
            <p:nvPr/>
          </p:nvPicPr>
          <p:blipFill>
            <a:blip r:embed="rId7"/>
            <a:stretch>
              <a:fillRect/>
            </a:stretch>
          </p:blipFill>
          <p:spPr>
            <a:xfrm>
              <a:off x="1398823" y="1485260"/>
              <a:ext cx="1261981" cy="1786283"/>
            </a:xfrm>
            <a:prstGeom prst="rect">
              <a:avLst/>
            </a:prstGeom>
          </p:spPr>
        </p:pic>
        <p:pic>
          <p:nvPicPr>
            <p:cNvPr id="36" name="Picture 4" descr="\\nas-repo1.pc.istat.it\SHARE\Progetto BesT\GA - CONDIVISIONE E PROMOZIONE (3)\Copertine_BesT_Regioni_jpeg\04_Cop_BesT_RegioniTrentino.png"/>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609195" y="1646797"/>
              <a:ext cx="1262940" cy="1785600"/>
            </a:xfrm>
            <a:prstGeom prst="rect">
              <a:avLst/>
            </a:prstGeom>
            <a:noFill/>
            <a:extLst>
              <a:ext uri="{909E8E84-426E-40DD-AFC4-6F175D3DCCD1}">
                <a14:hiddenFill xmlns:a14="http://schemas.microsoft.com/office/drawing/2010/main">
                  <a:solidFill>
                    <a:srgbClr val="FFFFFF"/>
                  </a:solidFill>
                </a14:hiddenFill>
              </a:ext>
            </a:extLst>
          </p:spPr>
        </p:pic>
        <p:pic>
          <p:nvPicPr>
            <p:cNvPr id="37" name="Immagine 36"/>
            <p:cNvPicPr>
              <a:picLocks noChangeAspect="1"/>
            </p:cNvPicPr>
            <p:nvPr/>
          </p:nvPicPr>
          <p:blipFill>
            <a:blip r:embed="rId7"/>
            <a:stretch>
              <a:fillRect/>
            </a:stretch>
          </p:blipFill>
          <p:spPr>
            <a:xfrm>
              <a:off x="1820526" y="1807651"/>
              <a:ext cx="1261981" cy="1786283"/>
            </a:xfrm>
            <a:prstGeom prst="rect">
              <a:avLst/>
            </a:prstGeom>
          </p:spPr>
        </p:pic>
        <p:pic>
          <p:nvPicPr>
            <p:cNvPr id="38" name="Immagine 37"/>
            <p:cNvPicPr>
              <a:picLocks noChangeAspect="1"/>
            </p:cNvPicPr>
            <p:nvPr/>
          </p:nvPicPr>
          <p:blipFill>
            <a:blip r:embed="rId9"/>
            <a:stretch>
              <a:fillRect/>
            </a:stretch>
          </p:blipFill>
          <p:spPr>
            <a:xfrm>
              <a:off x="2027104" y="1991061"/>
              <a:ext cx="1262940" cy="1785600"/>
            </a:xfrm>
            <a:prstGeom prst="rect">
              <a:avLst/>
            </a:prstGeom>
          </p:spPr>
        </p:pic>
        <p:pic>
          <p:nvPicPr>
            <p:cNvPr id="39" name="Picture 10" descr="\\nas-repo1.pc.istat.it\SHARE\Progetto BesT\GA - CONDIVISIONE E PROMOZIONE (3)\Copertine_BesT_Regioni_jpeg\07_Cop_BesT_RegioniLiguria.png"/>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2219917" y="2154122"/>
              <a:ext cx="1262940" cy="17856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2" descr="\\nas-repo1.pc.istat.it\SHARE\Progetto BesT\GA - CONDIVISIONE E PROMOZIONE (3)\Copertine_BesT_Regioni_jpeg\08_Cop_BesT_RegioniEmilaR.png"/>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2434717" y="2303797"/>
              <a:ext cx="1262940" cy="17856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4" descr="\\nas-repo1.pc.istat.it\SHARE\Progetto BesT\GA - CONDIVISIONE E PROMOZIONE (3)\Copertine_BesT_Regioni_jpeg\09_Cop_BesT_RegioniToscana.png"/>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2632218" y="2475471"/>
              <a:ext cx="1262940" cy="17856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6" descr="\\nas-repo1.pc.istat.it\SHARE\Progetto BesT\GA - CONDIVISIONE E PROMOZIONE (3)\Copertine_BesT_Regioni_jpeg\10_Cop_BesT_RegioniUmbria.png"/>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2840362" y="2638506"/>
              <a:ext cx="1262940" cy="17856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8" descr="\\nas-repo1.pc.istat.it\SHARE\Progetto BesT\GA - CONDIVISIONE E PROMOZIONE (3)\Copertine_BesT_Regioni_jpeg\11_Cop_BesT_RegioniMarche.png"/>
            <p:cNvPicPr>
              <a:picLocks noChangeAspect="1" noChangeArrowheads="1"/>
            </p:cNvPicPr>
            <p:nvPr/>
          </p:nvPicPr>
          <p:blipFill>
            <a:blip r:embed="rId14" cstate="hqprint">
              <a:extLst>
                <a:ext uri="{28A0092B-C50C-407E-A947-70E740481C1C}">
                  <a14:useLocalDpi xmlns:a14="http://schemas.microsoft.com/office/drawing/2010/main" val="0"/>
                </a:ext>
              </a:extLst>
            </a:blip>
            <a:srcRect/>
            <a:stretch>
              <a:fillRect/>
            </a:stretch>
          </p:blipFill>
          <p:spPr bwMode="auto">
            <a:xfrm>
              <a:off x="3044200" y="2815118"/>
              <a:ext cx="1262940" cy="17856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0" descr="\\nas-repo1.pc.istat.it\SHARE\Progetto BesT\GA - CONDIVISIONE E PROMOZIONE (3)\Copertine_BesT_Regioni_jpeg\12_Cop_BesT_RegioniLazio.png"/>
            <p:cNvPicPr>
              <a:picLocks noChangeAspect="1" noChangeArrowheads="1"/>
            </p:cNvPicPr>
            <p:nvPr/>
          </p:nvPicPr>
          <p:blipFill>
            <a:blip r:embed="rId15" cstate="hqprint">
              <a:extLst>
                <a:ext uri="{28A0092B-C50C-407E-A947-70E740481C1C}">
                  <a14:useLocalDpi xmlns:a14="http://schemas.microsoft.com/office/drawing/2010/main" val="0"/>
                </a:ext>
              </a:extLst>
            </a:blip>
            <a:srcRect/>
            <a:stretch>
              <a:fillRect/>
            </a:stretch>
          </p:blipFill>
          <p:spPr bwMode="auto">
            <a:xfrm>
              <a:off x="3240651" y="2991730"/>
              <a:ext cx="1262940" cy="17856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2" descr="\\nas-repo1.pc.istat.it\SHARE\Progetto BesT\GA - CONDIVISIONE E PROMOZIONE (3)\Copertine_BesT_Regioni_jpeg\13_Cop_BesT_RegioniAbruzzo.png"/>
            <p:cNvPicPr>
              <a:picLocks noChangeAspect="1" noChangeArrowheads="1"/>
            </p:cNvPicPr>
            <p:nvPr/>
          </p:nvPicPr>
          <p:blipFill>
            <a:blip r:embed="rId16" cstate="hqprint">
              <a:extLst>
                <a:ext uri="{28A0092B-C50C-407E-A947-70E740481C1C}">
                  <a14:useLocalDpi xmlns:a14="http://schemas.microsoft.com/office/drawing/2010/main" val="0"/>
                </a:ext>
              </a:extLst>
            </a:blip>
            <a:srcRect/>
            <a:stretch>
              <a:fillRect/>
            </a:stretch>
          </p:blipFill>
          <p:spPr bwMode="auto">
            <a:xfrm>
              <a:off x="3437102" y="3196597"/>
              <a:ext cx="1262940" cy="17856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4" descr="\\nas-repo1.pc.istat.it\SHARE\Progetto BesT\GA - CONDIVISIONE E PROMOZIONE (3)\Copertine_BesT_Regioni_jpeg\14_Cop_BesT_RegioniMolise.png"/>
            <p:cNvPicPr>
              <a:picLocks noChangeAspect="1" noChangeArrowheads="1"/>
            </p:cNvPicPr>
            <p:nvPr/>
          </p:nvPicPr>
          <p:blipFill>
            <a:blip r:embed="rId17" cstate="hqprint">
              <a:extLst>
                <a:ext uri="{28A0092B-C50C-407E-A947-70E740481C1C}">
                  <a14:useLocalDpi xmlns:a14="http://schemas.microsoft.com/office/drawing/2010/main" val="0"/>
                </a:ext>
              </a:extLst>
            </a:blip>
            <a:srcRect/>
            <a:stretch>
              <a:fillRect/>
            </a:stretch>
          </p:blipFill>
          <p:spPr bwMode="auto">
            <a:xfrm>
              <a:off x="3662415" y="3367972"/>
              <a:ext cx="1262940" cy="1785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 name="Gruppo 46"/>
          <p:cNvGrpSpPr>
            <a:grpSpLocks noChangeAspect="1"/>
          </p:cNvGrpSpPr>
          <p:nvPr/>
        </p:nvGrpSpPr>
        <p:grpSpPr>
          <a:xfrm>
            <a:off x="334531" y="1395768"/>
            <a:ext cx="863964" cy="767418"/>
            <a:chOff x="8102032" y="1937655"/>
            <a:chExt cx="3424852" cy="2512872"/>
          </a:xfrm>
        </p:grpSpPr>
        <p:pic>
          <p:nvPicPr>
            <p:cNvPr id="48" name="Picture 26" descr="\\nas-repo1.pc.istat.it\SHARE\Progetto BesT\GA - CONDIVISIONE E PROMOZIONE (3)\Copertine_BesT_Regioni_jpeg\15_Cop_BesT_RegioniCampania.png"/>
            <p:cNvPicPr>
              <a:picLocks noChangeAspect="1" noChangeArrowheads="1"/>
            </p:cNvPicPr>
            <p:nvPr/>
          </p:nvPicPr>
          <p:blipFill>
            <a:blip r:embed="rId18" cstate="hqprint">
              <a:extLst>
                <a:ext uri="{28A0092B-C50C-407E-A947-70E740481C1C}">
                  <a14:useLocalDpi xmlns:a14="http://schemas.microsoft.com/office/drawing/2010/main" val="0"/>
                </a:ext>
              </a:extLst>
            </a:blip>
            <a:srcRect/>
            <a:stretch>
              <a:fillRect/>
            </a:stretch>
          </p:blipFill>
          <p:spPr bwMode="auto">
            <a:xfrm>
              <a:off x="8102032" y="2664927"/>
              <a:ext cx="1262940" cy="17856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30" descr="\\nas-repo1.pc.istat.it\SHARE\Progetto BesT\GA - CONDIVISIONE E PROMOZIONE (3)\Copertine_BesT_Regioni_jpeg\16_Cop_BesT_RegioniPuglia.png"/>
            <p:cNvPicPr>
              <a:picLocks noChangeAspect="1" noChangeArrowheads="1"/>
            </p:cNvPicPr>
            <p:nvPr/>
          </p:nvPicPr>
          <p:blipFill>
            <a:blip r:embed="rId19" cstate="hqprint">
              <a:extLst>
                <a:ext uri="{28A0092B-C50C-407E-A947-70E740481C1C}">
                  <a14:useLocalDpi xmlns:a14="http://schemas.microsoft.com/office/drawing/2010/main" val="0"/>
                </a:ext>
              </a:extLst>
            </a:blip>
            <a:srcRect/>
            <a:stretch>
              <a:fillRect/>
            </a:stretch>
          </p:blipFill>
          <p:spPr bwMode="auto">
            <a:xfrm>
              <a:off x="8571484" y="2487169"/>
              <a:ext cx="1262940" cy="17856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32" descr="\\nas-repo1.pc.istat.it\SHARE\Progetto BesT\GA - CONDIVISIONE E PROMOZIONE (3)\Copertine_BesT_Regioni_jpeg\17_Cop_BesT_RegioniBasilicata.png"/>
            <p:cNvPicPr>
              <a:picLocks noChangeAspect="1" noChangeArrowheads="1"/>
            </p:cNvPicPr>
            <p:nvPr/>
          </p:nvPicPr>
          <p:blipFill>
            <a:blip r:embed="rId20" cstate="hqprint">
              <a:extLst>
                <a:ext uri="{28A0092B-C50C-407E-A947-70E740481C1C}">
                  <a14:useLocalDpi xmlns:a14="http://schemas.microsoft.com/office/drawing/2010/main" val="0"/>
                </a:ext>
              </a:extLst>
            </a:blip>
            <a:srcRect/>
            <a:stretch>
              <a:fillRect/>
            </a:stretch>
          </p:blipFill>
          <p:spPr bwMode="auto">
            <a:xfrm>
              <a:off x="8952649" y="2322101"/>
              <a:ext cx="1262940" cy="178560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34" descr="\\nas-repo1.pc.istat.it\SHARE\Progetto BesT\GA - CONDIVISIONE E PROMOZIONE (3)\Copertine_BesT_Regioni_jpeg\18_Cop_BesT_RegioniCalabria.png"/>
            <p:cNvPicPr>
              <a:picLocks noChangeAspect="1" noChangeArrowheads="1"/>
            </p:cNvPicPr>
            <p:nvPr/>
          </p:nvPicPr>
          <p:blipFill>
            <a:blip r:embed="rId21" cstate="hqprint">
              <a:extLst>
                <a:ext uri="{28A0092B-C50C-407E-A947-70E740481C1C}">
                  <a14:useLocalDpi xmlns:a14="http://schemas.microsoft.com/office/drawing/2010/main" val="0"/>
                </a:ext>
              </a:extLst>
            </a:blip>
            <a:srcRect/>
            <a:stretch>
              <a:fillRect/>
            </a:stretch>
          </p:blipFill>
          <p:spPr bwMode="auto">
            <a:xfrm>
              <a:off x="9413327" y="2175549"/>
              <a:ext cx="1262940" cy="178560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8" descr="\\nas-repo1.pc.istat.it\SHARE\Progetto BesT\GA - CONDIVISIONE E PROMOZIONE (3)\Copertine_BesT_Regioni_jpeg\19_Cop_BesT_RegioniSicilia.png"/>
            <p:cNvPicPr>
              <a:picLocks noChangeAspect="1" noChangeArrowheads="1"/>
            </p:cNvPicPr>
            <p:nvPr/>
          </p:nvPicPr>
          <p:blipFill>
            <a:blip r:embed="rId22" cstate="hqprint">
              <a:extLst>
                <a:ext uri="{28A0092B-C50C-407E-A947-70E740481C1C}">
                  <a14:useLocalDpi xmlns:a14="http://schemas.microsoft.com/office/drawing/2010/main" val="0"/>
                </a:ext>
              </a:extLst>
            </a:blip>
            <a:srcRect/>
            <a:stretch>
              <a:fillRect/>
            </a:stretch>
          </p:blipFill>
          <p:spPr bwMode="auto">
            <a:xfrm>
              <a:off x="9887532" y="2056602"/>
              <a:ext cx="1262940" cy="17856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0" descr="\\nas-repo1.pc.istat.it\SHARE\Progetto BesT\GA - CONDIVISIONE E PROMOZIONE (3)\Copertine_BesT_Regioni_jpeg\20_Cop_BesT_RegioniPSardegna.png"/>
            <p:cNvPicPr>
              <a:picLocks noChangeAspect="1" noChangeArrowheads="1"/>
            </p:cNvPicPr>
            <p:nvPr/>
          </p:nvPicPr>
          <p:blipFill>
            <a:blip r:embed="rId23" cstate="hqprint">
              <a:extLst>
                <a:ext uri="{28A0092B-C50C-407E-A947-70E740481C1C}">
                  <a14:useLocalDpi xmlns:a14="http://schemas.microsoft.com/office/drawing/2010/main" val="0"/>
                </a:ext>
              </a:extLst>
            </a:blip>
            <a:srcRect/>
            <a:stretch>
              <a:fillRect/>
            </a:stretch>
          </p:blipFill>
          <p:spPr bwMode="auto">
            <a:xfrm>
              <a:off x="10263944" y="1937655"/>
              <a:ext cx="1262940" cy="1785600"/>
            </a:xfrm>
            <a:prstGeom prst="rect">
              <a:avLst/>
            </a:prstGeom>
            <a:noFill/>
            <a:extLst>
              <a:ext uri="{909E8E84-426E-40DD-AFC4-6F175D3DCCD1}">
                <a14:hiddenFill xmlns:a14="http://schemas.microsoft.com/office/drawing/2010/main">
                  <a:solidFill>
                    <a:srgbClr val="FFFFFF"/>
                  </a:solidFill>
                </a14:hiddenFill>
              </a:ext>
            </a:extLst>
          </p:spPr>
        </p:pic>
      </p:grpSp>
      <p:sp>
        <p:nvSpPr>
          <p:cNvPr id="54" name="Titolo 1">
            <a:extLst>
              <a:ext uri="{FF2B5EF4-FFF2-40B4-BE49-F238E27FC236}">
                <a16:creationId xmlns:a16="http://schemas.microsoft.com/office/drawing/2014/main" id="{D9BFCDE5-6FDC-4E5E-B3C6-A858867421CD}"/>
              </a:ext>
            </a:extLst>
          </p:cNvPr>
          <p:cNvSpPr>
            <a:spLocks noGrp="1"/>
          </p:cNvSpPr>
          <p:nvPr>
            <p:ph type="title"/>
          </p:nvPr>
        </p:nvSpPr>
        <p:spPr>
          <a:xfrm>
            <a:off x="385200" y="38688"/>
            <a:ext cx="8398800" cy="796682"/>
          </a:xfrm>
        </p:spPr>
        <p:txBody>
          <a:bodyPr/>
          <a:lstStyle/>
          <a:p>
            <a:r>
              <a:rPr lang="it-IT" dirty="0" err="1"/>
              <a:t>Bes</a:t>
            </a:r>
            <a:r>
              <a:rPr lang="it-IT" dirty="0"/>
              <a:t> dei territori: i report regionali</a:t>
            </a:r>
          </a:p>
        </p:txBody>
      </p:sp>
    </p:spTree>
    <p:extLst>
      <p:ext uri="{BB962C8B-B14F-4D97-AF65-F5344CB8AC3E}">
        <p14:creationId xmlns:p14="http://schemas.microsoft.com/office/powerpoint/2010/main" val="11656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BFBEB-D0EA-44B8-BB3C-F2ABB4B762FB}"/>
              </a:ext>
            </a:extLst>
          </p:cNvPr>
          <p:cNvSpPr>
            <a:spLocks noGrp="1"/>
          </p:cNvSpPr>
          <p:nvPr>
            <p:ph type="title"/>
          </p:nvPr>
        </p:nvSpPr>
        <p:spPr>
          <a:xfrm>
            <a:off x="385200" y="38688"/>
            <a:ext cx="8398800" cy="796682"/>
          </a:xfrm>
        </p:spPr>
        <p:txBody>
          <a:bodyPr/>
          <a:lstStyle/>
          <a:p>
            <a:r>
              <a:rPr lang="it-IT" sz="3000" dirty="0"/>
              <a:t>La geografia del benessere e il posizionamento del FVG</a:t>
            </a:r>
          </a:p>
        </p:txBody>
      </p:sp>
      <p:pic>
        <p:nvPicPr>
          <p:cNvPr id="4" name="Immagine 3"/>
          <p:cNvPicPr>
            <a:picLocks noChangeAspect="1"/>
          </p:cNvPicPr>
          <p:nvPr/>
        </p:nvPicPr>
        <p:blipFill rotWithShape="1">
          <a:blip r:embed="rId3"/>
          <a:srcRect b="7069"/>
          <a:stretch/>
        </p:blipFill>
        <p:spPr>
          <a:xfrm>
            <a:off x="458382" y="1792236"/>
            <a:ext cx="6401782" cy="4328877"/>
          </a:xfrm>
          <a:prstGeom prst="rect">
            <a:avLst/>
          </a:prstGeom>
          <a:solidFill>
            <a:schemeClr val="bg1"/>
          </a:solidFill>
        </p:spPr>
      </p:pic>
      <p:sp>
        <p:nvSpPr>
          <p:cNvPr id="5" name="Ovale 4"/>
          <p:cNvSpPr>
            <a:spLocks noChangeAspect="1"/>
          </p:cNvSpPr>
          <p:nvPr/>
        </p:nvSpPr>
        <p:spPr>
          <a:xfrm>
            <a:off x="1105175" y="2217100"/>
            <a:ext cx="312925" cy="190603"/>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92"/>
          </a:p>
        </p:txBody>
      </p:sp>
      <p:sp>
        <p:nvSpPr>
          <p:cNvPr id="6" name="Ovale 5"/>
          <p:cNvSpPr>
            <a:spLocks noChangeAspect="1"/>
          </p:cNvSpPr>
          <p:nvPr/>
        </p:nvSpPr>
        <p:spPr>
          <a:xfrm>
            <a:off x="1843726" y="4382824"/>
            <a:ext cx="312925" cy="190603"/>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92"/>
          </a:p>
        </p:txBody>
      </p:sp>
      <p:sp>
        <p:nvSpPr>
          <p:cNvPr id="7" name="Ovale 6"/>
          <p:cNvSpPr>
            <a:spLocks noChangeAspect="1"/>
          </p:cNvSpPr>
          <p:nvPr/>
        </p:nvSpPr>
        <p:spPr>
          <a:xfrm>
            <a:off x="3237559" y="2217100"/>
            <a:ext cx="312925" cy="190603"/>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92"/>
          </a:p>
        </p:txBody>
      </p:sp>
      <p:sp>
        <p:nvSpPr>
          <p:cNvPr id="8" name="Rettangolo 7"/>
          <p:cNvSpPr/>
          <p:nvPr/>
        </p:nvSpPr>
        <p:spPr>
          <a:xfrm flipH="1">
            <a:off x="6928147" y="2537512"/>
            <a:ext cx="2068138" cy="2446824"/>
          </a:xfrm>
          <a:prstGeom prst="rect">
            <a:avLst/>
          </a:prstGeom>
        </p:spPr>
        <p:txBody>
          <a:bodyPr wrap="square">
            <a:spAutoFit/>
          </a:bodyPr>
          <a:lstStyle/>
          <a:p>
            <a:r>
              <a:rPr lang="it-IT" sz="1700" dirty="0">
                <a:solidFill>
                  <a:schemeClr val="tx1">
                    <a:lumMod val="85000"/>
                    <a:lumOff val="15000"/>
                  </a:schemeClr>
                </a:solidFill>
              </a:rPr>
              <a:t>Un primo quadro di sintesi si ha facendo una classificazione del benessere in 5 classi e guardando come ciascun territorio si posiziona rispetto a questa classificazione. </a:t>
            </a:r>
          </a:p>
        </p:txBody>
      </p:sp>
      <p:sp>
        <p:nvSpPr>
          <p:cNvPr id="9" name="Rettangolo 8"/>
          <p:cNvSpPr/>
          <p:nvPr/>
        </p:nvSpPr>
        <p:spPr>
          <a:xfrm>
            <a:off x="390399" y="1084350"/>
            <a:ext cx="7362546" cy="707886"/>
          </a:xfrm>
          <a:prstGeom prst="rect">
            <a:avLst/>
          </a:prstGeom>
          <a:noFill/>
        </p:spPr>
        <p:txBody>
          <a:bodyPr wrap="square">
            <a:spAutoFit/>
          </a:bodyPr>
          <a:lstStyle/>
          <a:p>
            <a:r>
              <a:rPr lang="it-IT" sz="2000" b="1" dirty="0">
                <a:solidFill>
                  <a:schemeClr val="tx1">
                    <a:lumMod val="65000"/>
                    <a:lumOff val="35000"/>
                  </a:schemeClr>
                </a:solidFill>
                <a:latin typeface="Arial Narrow" panose="020B0606020202030204" pitchFamily="34" charset="0"/>
              </a:rPr>
              <a:t>Distribuzione degli indicatori per classe di benessere e provincia. </a:t>
            </a:r>
          </a:p>
          <a:p>
            <a:r>
              <a:rPr lang="it-IT" sz="2000" b="1" dirty="0">
                <a:solidFill>
                  <a:schemeClr val="tx1">
                    <a:lumMod val="65000"/>
                    <a:lumOff val="35000"/>
                  </a:schemeClr>
                </a:solidFill>
                <a:latin typeface="Arial Narrow" panose="020B0606020202030204" pitchFamily="34" charset="0"/>
              </a:rPr>
              <a:t>Anni 2020, 2021, 2022 (ultimo disponibile). </a:t>
            </a:r>
            <a:r>
              <a:rPr lang="it-IT" sz="2000" b="1" i="1" dirty="0">
                <a:solidFill>
                  <a:schemeClr val="tx1">
                    <a:lumMod val="65000"/>
                    <a:lumOff val="35000"/>
                  </a:schemeClr>
                </a:solidFill>
                <a:latin typeface="Arial Narrow" panose="020B0606020202030204" pitchFamily="34" charset="0"/>
              </a:rPr>
              <a:t>Valori percentuali (a)</a:t>
            </a:r>
            <a:endParaRPr lang="it-IT" sz="2000" b="1" i="1" dirty="0">
              <a:solidFill>
                <a:schemeClr val="tx1">
                  <a:lumMod val="65000"/>
                  <a:lumOff val="35000"/>
                </a:schemeClr>
              </a:solidFill>
            </a:endParaRPr>
          </a:p>
        </p:txBody>
      </p:sp>
      <p:sp>
        <p:nvSpPr>
          <p:cNvPr id="10" name="Ovale 9"/>
          <p:cNvSpPr>
            <a:spLocks noChangeAspect="1"/>
          </p:cNvSpPr>
          <p:nvPr/>
        </p:nvSpPr>
        <p:spPr>
          <a:xfrm>
            <a:off x="5341035" y="2217100"/>
            <a:ext cx="312925" cy="190603"/>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92"/>
          </a:p>
        </p:txBody>
      </p:sp>
      <p:sp>
        <p:nvSpPr>
          <p:cNvPr id="11" name="Rettangolo 10"/>
          <p:cNvSpPr/>
          <p:nvPr/>
        </p:nvSpPr>
        <p:spPr>
          <a:xfrm>
            <a:off x="458382" y="5811529"/>
            <a:ext cx="6883712" cy="428451"/>
          </a:xfrm>
          <a:prstGeom prst="rect">
            <a:avLst/>
          </a:prstGeom>
          <a:solidFill>
            <a:schemeClr val="bg1"/>
          </a:solidFill>
        </p:spPr>
        <p:txBody>
          <a:bodyPr wrap="square">
            <a:spAutoFit/>
          </a:bodyPr>
          <a:lstStyle/>
          <a:p>
            <a:pPr marL="228600" indent="-228600">
              <a:buAutoNum type="alphaLcParenBoth"/>
            </a:pPr>
            <a:r>
              <a:rPr lang="it-IT" sz="1092" dirty="0"/>
              <a:t>Per ciascuna provincia, le percentuali si riferiscono alla quota di indicatori che, in base al valore assunto nell’ultimo anno disponibile, ricadono in una delle cinque classi di benessere relativo rappresentate nei cartogrammi.</a:t>
            </a:r>
          </a:p>
        </p:txBody>
      </p:sp>
      <p:sp>
        <p:nvSpPr>
          <p:cNvPr id="12" name="Ovale 11"/>
          <p:cNvSpPr>
            <a:spLocks noChangeAspect="1"/>
          </p:cNvSpPr>
          <p:nvPr/>
        </p:nvSpPr>
        <p:spPr>
          <a:xfrm>
            <a:off x="5028110" y="4382823"/>
            <a:ext cx="312925" cy="190603"/>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92"/>
          </a:p>
        </p:txBody>
      </p:sp>
      <p:sp>
        <p:nvSpPr>
          <p:cNvPr id="15" name="Rettangolo 14"/>
          <p:cNvSpPr/>
          <p:nvPr/>
        </p:nvSpPr>
        <p:spPr>
          <a:xfrm>
            <a:off x="512210" y="2068104"/>
            <a:ext cx="1519145" cy="1589498"/>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92"/>
          </a:p>
        </p:txBody>
      </p:sp>
      <p:sp>
        <p:nvSpPr>
          <p:cNvPr id="16" name="Rettangolo 15"/>
          <p:cNvSpPr/>
          <p:nvPr/>
        </p:nvSpPr>
        <p:spPr>
          <a:xfrm>
            <a:off x="4492473" y="4220723"/>
            <a:ext cx="1519200" cy="1591200"/>
          </a:xfrm>
          <a:prstGeom prst="rect">
            <a:avLst/>
          </a:prstGeom>
          <a:noFill/>
          <a:ln w="44450">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92"/>
          </a:p>
        </p:txBody>
      </p:sp>
    </p:spTree>
    <p:extLst>
      <p:ext uri="{BB962C8B-B14F-4D97-AF65-F5344CB8AC3E}">
        <p14:creationId xmlns:p14="http://schemas.microsoft.com/office/powerpoint/2010/main" val="54454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BFBEB-D0EA-44B8-BB3C-F2ABB4B762FB}"/>
              </a:ext>
            </a:extLst>
          </p:cNvPr>
          <p:cNvSpPr>
            <a:spLocks noGrp="1"/>
          </p:cNvSpPr>
          <p:nvPr>
            <p:ph type="title"/>
          </p:nvPr>
        </p:nvSpPr>
        <p:spPr>
          <a:xfrm>
            <a:off x="385200" y="38688"/>
            <a:ext cx="8398800" cy="796682"/>
          </a:xfrm>
        </p:spPr>
        <p:txBody>
          <a:bodyPr/>
          <a:lstStyle/>
          <a:p>
            <a:r>
              <a:rPr lang="it-IT" sz="2800" dirty="0"/>
              <a:t>Il posizionamento delle province per classe di benessere</a:t>
            </a:r>
          </a:p>
        </p:txBody>
      </p:sp>
      <p:graphicFrame>
        <p:nvGraphicFramePr>
          <p:cNvPr id="4" name="Oggetto 3"/>
          <p:cNvGraphicFramePr>
            <a:graphicFrameLocks noChangeAspect="1"/>
          </p:cNvGraphicFramePr>
          <p:nvPr>
            <p:extLst>
              <p:ext uri="{D42A27DB-BD31-4B8C-83A1-F6EECF244321}">
                <p14:modId xmlns:p14="http://schemas.microsoft.com/office/powerpoint/2010/main" val="1347365927"/>
              </p:ext>
            </p:extLst>
          </p:nvPr>
        </p:nvGraphicFramePr>
        <p:xfrm>
          <a:off x="474961" y="2073693"/>
          <a:ext cx="7999264" cy="2668685"/>
        </p:xfrm>
        <a:graphic>
          <a:graphicData uri="http://schemas.openxmlformats.org/presentationml/2006/ole">
            <mc:AlternateContent xmlns:mc="http://schemas.openxmlformats.org/markup-compatibility/2006">
              <mc:Choice xmlns:v="urn:schemas-microsoft-com:vml" Requires="v">
                <p:oleObj spid="_x0000_s3137" name="Foglio di lavoro" r:id="rId4" imgW="11220474" imgH="3743240" progId="Excel.Sheet.12">
                  <p:embed/>
                </p:oleObj>
              </mc:Choice>
              <mc:Fallback>
                <p:oleObj name="Foglio di lavoro" r:id="rId4" imgW="11220474" imgH="3743240" progId="Excel.Sheet.12">
                  <p:embed/>
                  <p:pic>
                    <p:nvPicPr>
                      <p:cNvPr id="5" name="Oggetto 4"/>
                      <p:cNvPicPr/>
                      <p:nvPr/>
                    </p:nvPicPr>
                    <p:blipFill>
                      <a:blip r:embed="rId5"/>
                      <a:stretch>
                        <a:fillRect/>
                      </a:stretch>
                    </p:blipFill>
                    <p:spPr>
                      <a:xfrm>
                        <a:off x="474961" y="2073693"/>
                        <a:ext cx="7999264" cy="2668685"/>
                      </a:xfrm>
                      <a:prstGeom prst="rect">
                        <a:avLst/>
                      </a:prstGeom>
                    </p:spPr>
                  </p:pic>
                </p:oleObj>
              </mc:Fallback>
            </mc:AlternateContent>
          </a:graphicData>
        </a:graphic>
      </p:graphicFrame>
      <p:sp>
        <p:nvSpPr>
          <p:cNvPr id="5" name="Rettangolo 4"/>
          <p:cNvSpPr/>
          <p:nvPr/>
        </p:nvSpPr>
        <p:spPr>
          <a:xfrm>
            <a:off x="385199" y="1123200"/>
            <a:ext cx="8089023" cy="707886"/>
          </a:xfrm>
          <a:prstGeom prst="rect">
            <a:avLst/>
          </a:prstGeom>
          <a:noFill/>
        </p:spPr>
        <p:txBody>
          <a:bodyPr wrap="square">
            <a:spAutoFit/>
          </a:bodyPr>
          <a:lstStyle/>
          <a:p>
            <a:r>
              <a:rPr lang="it-IT" sz="2000" b="1" dirty="0">
                <a:solidFill>
                  <a:schemeClr val="tx1">
                    <a:lumMod val="65000"/>
                    <a:lumOff val="35000"/>
                  </a:schemeClr>
                </a:solidFill>
                <a:latin typeface="Arial Narrow" panose="020B0606020202030204" pitchFamily="34" charset="0"/>
              </a:rPr>
              <a:t>Distribuzione degli indicatori per classe di benessere e provincia. </a:t>
            </a:r>
          </a:p>
          <a:p>
            <a:r>
              <a:rPr lang="it-IT" sz="2000" b="1" dirty="0">
                <a:solidFill>
                  <a:schemeClr val="tx1">
                    <a:lumMod val="65000"/>
                    <a:lumOff val="35000"/>
                  </a:schemeClr>
                </a:solidFill>
                <a:latin typeface="Arial Narrow" panose="020B0606020202030204" pitchFamily="34" charset="0"/>
              </a:rPr>
              <a:t>Anni 2020, 2021, 2022 (ultimo disponibile). </a:t>
            </a:r>
            <a:r>
              <a:rPr lang="it-IT" sz="2000" b="1" i="1" dirty="0">
                <a:solidFill>
                  <a:schemeClr val="tx1">
                    <a:lumMod val="65000"/>
                    <a:lumOff val="35000"/>
                  </a:schemeClr>
                </a:solidFill>
                <a:latin typeface="Arial Narrow" panose="020B0606020202030204" pitchFamily="34" charset="0"/>
              </a:rPr>
              <a:t>Valori percentuali</a:t>
            </a:r>
            <a:endParaRPr lang="it-IT" sz="2000" b="1" i="1" dirty="0">
              <a:solidFill>
                <a:schemeClr val="tx1">
                  <a:lumMod val="65000"/>
                  <a:lumOff val="35000"/>
                </a:schemeClr>
              </a:solidFill>
            </a:endParaRPr>
          </a:p>
        </p:txBody>
      </p:sp>
      <p:sp>
        <p:nvSpPr>
          <p:cNvPr id="6" name="Rettangolo 5"/>
          <p:cNvSpPr/>
          <p:nvPr/>
        </p:nvSpPr>
        <p:spPr>
          <a:xfrm>
            <a:off x="413011" y="3482666"/>
            <a:ext cx="8061213" cy="229236"/>
          </a:xfrm>
          <a:prstGeom prst="rect">
            <a:avLst/>
          </a:prstGeom>
          <a:noFill/>
          <a:ln w="44450">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92"/>
          </a:p>
        </p:txBody>
      </p:sp>
      <p:sp>
        <p:nvSpPr>
          <p:cNvPr id="7" name="Rettangolo 6"/>
          <p:cNvSpPr/>
          <p:nvPr/>
        </p:nvSpPr>
        <p:spPr>
          <a:xfrm>
            <a:off x="413011" y="3230822"/>
            <a:ext cx="8061213" cy="229236"/>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92"/>
          </a:p>
        </p:txBody>
      </p:sp>
      <p:sp>
        <p:nvSpPr>
          <p:cNvPr id="8" name="Rettangolo 7"/>
          <p:cNvSpPr/>
          <p:nvPr/>
        </p:nvSpPr>
        <p:spPr>
          <a:xfrm>
            <a:off x="5788891" y="3945273"/>
            <a:ext cx="2685332" cy="753203"/>
          </a:xfrm>
          <a:prstGeom prst="rect">
            <a:avLst/>
          </a:prstGeom>
          <a:noFill/>
          <a:ln w="44450">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92"/>
          </a:p>
        </p:txBody>
      </p:sp>
      <p:sp>
        <p:nvSpPr>
          <p:cNvPr id="9" name="Rettangolo 8"/>
          <p:cNvSpPr/>
          <p:nvPr/>
        </p:nvSpPr>
        <p:spPr>
          <a:xfrm>
            <a:off x="1660708" y="3945273"/>
            <a:ext cx="2356760" cy="753203"/>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92"/>
          </a:p>
        </p:txBody>
      </p:sp>
    </p:spTree>
    <p:extLst>
      <p:ext uri="{BB962C8B-B14F-4D97-AF65-F5344CB8AC3E}">
        <p14:creationId xmlns:p14="http://schemas.microsoft.com/office/powerpoint/2010/main" val="425304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BFCDE5-6FDC-4E5E-B3C6-A858867421CD}"/>
              </a:ext>
            </a:extLst>
          </p:cNvPr>
          <p:cNvSpPr>
            <a:spLocks noGrp="1"/>
          </p:cNvSpPr>
          <p:nvPr>
            <p:ph type="title"/>
          </p:nvPr>
        </p:nvSpPr>
        <p:spPr>
          <a:xfrm>
            <a:off x="385200" y="38688"/>
            <a:ext cx="8398800" cy="796682"/>
          </a:xfrm>
        </p:spPr>
        <p:txBody>
          <a:bodyPr/>
          <a:lstStyle/>
          <a:p>
            <a:r>
              <a:rPr lang="it-IT" dirty="0"/>
              <a:t>Il posizionamento del FVG rispetto ai singoli domini</a:t>
            </a:r>
          </a:p>
        </p:txBody>
      </p:sp>
      <p:sp>
        <p:nvSpPr>
          <p:cNvPr id="4" name="Rettangolo 3"/>
          <p:cNvSpPr/>
          <p:nvPr/>
        </p:nvSpPr>
        <p:spPr>
          <a:xfrm>
            <a:off x="385200" y="1123200"/>
            <a:ext cx="7924968" cy="707886"/>
          </a:xfrm>
          <a:prstGeom prst="rect">
            <a:avLst/>
          </a:prstGeom>
          <a:noFill/>
        </p:spPr>
        <p:txBody>
          <a:bodyPr wrap="square">
            <a:spAutoFit/>
          </a:bodyPr>
          <a:lstStyle/>
          <a:p>
            <a:r>
              <a:rPr lang="it-IT" sz="2000" b="1" dirty="0">
                <a:solidFill>
                  <a:schemeClr val="tx1">
                    <a:lumMod val="65000"/>
                    <a:lumOff val="35000"/>
                  </a:schemeClr>
                </a:solidFill>
                <a:latin typeface="Arial Narrow" panose="020B0606020202030204" pitchFamily="34" charset="0"/>
              </a:rPr>
              <a:t>Distribuzione degli indicatori per classe di benessere e dominio. </a:t>
            </a:r>
          </a:p>
          <a:p>
            <a:r>
              <a:rPr lang="it-IT" sz="2000" b="1" dirty="0">
                <a:solidFill>
                  <a:schemeClr val="tx1">
                    <a:lumMod val="65000"/>
                    <a:lumOff val="35000"/>
                  </a:schemeClr>
                </a:solidFill>
                <a:latin typeface="Arial Narrow" panose="020B0606020202030204" pitchFamily="34" charset="0"/>
              </a:rPr>
              <a:t>Anni 2020, 2021, 2022 (ultimo disponibile). </a:t>
            </a:r>
            <a:r>
              <a:rPr lang="it-IT" sz="2000" b="1" i="1" dirty="0">
                <a:solidFill>
                  <a:schemeClr val="tx1">
                    <a:lumMod val="65000"/>
                    <a:lumOff val="35000"/>
                  </a:schemeClr>
                </a:solidFill>
                <a:latin typeface="Arial Narrow" panose="020B0606020202030204" pitchFamily="34" charset="0"/>
              </a:rPr>
              <a:t>Valori percentuali (a)</a:t>
            </a:r>
            <a:endParaRPr lang="it-IT" sz="2000" b="1" i="1" dirty="0">
              <a:solidFill>
                <a:schemeClr val="tx1">
                  <a:lumMod val="65000"/>
                  <a:lumOff val="35000"/>
                </a:schemeClr>
              </a:solidFill>
            </a:endParaRPr>
          </a:p>
        </p:txBody>
      </p:sp>
      <p:graphicFrame>
        <p:nvGraphicFramePr>
          <p:cNvPr id="5" name="Grafico 4"/>
          <p:cNvGraphicFramePr>
            <a:graphicFrameLocks noChangeAspect="1"/>
          </p:cNvGraphicFramePr>
          <p:nvPr>
            <p:extLst>
              <p:ext uri="{D42A27DB-BD31-4B8C-83A1-F6EECF244321}">
                <p14:modId xmlns:p14="http://schemas.microsoft.com/office/powerpoint/2010/main" val="548535727"/>
              </p:ext>
            </p:extLst>
          </p:nvPr>
        </p:nvGraphicFramePr>
        <p:xfrm>
          <a:off x="483811" y="1944794"/>
          <a:ext cx="7826357" cy="3829236"/>
        </p:xfrm>
        <a:graphic>
          <a:graphicData uri="http://schemas.openxmlformats.org/drawingml/2006/chart">
            <c:chart xmlns:c="http://schemas.openxmlformats.org/drawingml/2006/chart" xmlns:r="http://schemas.openxmlformats.org/officeDocument/2006/relationships" r:id="rId3"/>
          </a:graphicData>
        </a:graphic>
      </p:graphicFrame>
      <p:sp>
        <p:nvSpPr>
          <p:cNvPr id="6" name="Rettangolo 5"/>
          <p:cNvSpPr/>
          <p:nvPr/>
        </p:nvSpPr>
        <p:spPr>
          <a:xfrm>
            <a:off x="483811" y="5818855"/>
            <a:ext cx="7826357" cy="461665"/>
          </a:xfrm>
          <a:prstGeom prst="rect">
            <a:avLst/>
          </a:prstGeom>
        </p:spPr>
        <p:txBody>
          <a:bodyPr wrap="square">
            <a:spAutoFit/>
          </a:bodyPr>
          <a:lstStyle/>
          <a:p>
            <a:r>
              <a:rPr lang="it-IT" sz="1200" dirty="0"/>
              <a:t>(a) Per ciascun dominio è indicato in parentesi il numero di indicatori disponibili; le percentuali rappresentate nelle barre si riferiscono al complesso dei posizionamenti delle province per tutti gli indicatori di ciascun dominio.</a:t>
            </a:r>
          </a:p>
        </p:txBody>
      </p:sp>
    </p:spTree>
    <p:extLst>
      <p:ext uri="{BB962C8B-B14F-4D97-AF65-F5344CB8AC3E}">
        <p14:creationId xmlns:p14="http://schemas.microsoft.com/office/powerpoint/2010/main" val="3937904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BFBEB-D0EA-44B8-BB3C-F2ABB4B762FB}"/>
              </a:ext>
            </a:extLst>
          </p:cNvPr>
          <p:cNvSpPr>
            <a:spLocks noGrp="1"/>
          </p:cNvSpPr>
          <p:nvPr>
            <p:ph type="title"/>
          </p:nvPr>
        </p:nvSpPr>
        <p:spPr>
          <a:xfrm>
            <a:off x="385200" y="38688"/>
            <a:ext cx="8398800" cy="796682"/>
          </a:xfrm>
        </p:spPr>
        <p:txBody>
          <a:bodyPr/>
          <a:lstStyle/>
          <a:p>
            <a:r>
              <a:rPr lang="it-IT" dirty="0"/>
              <a:t>Il dominio Ambiente</a:t>
            </a:r>
          </a:p>
        </p:txBody>
      </p:sp>
      <p:sp>
        <p:nvSpPr>
          <p:cNvPr id="5" name="CasellaDiTesto 4"/>
          <p:cNvSpPr txBox="1"/>
          <p:nvPr/>
        </p:nvSpPr>
        <p:spPr>
          <a:xfrm>
            <a:off x="385200" y="1123200"/>
            <a:ext cx="8398800" cy="707886"/>
          </a:xfrm>
          <a:prstGeom prst="rect">
            <a:avLst/>
          </a:prstGeom>
          <a:noFill/>
        </p:spPr>
        <p:txBody>
          <a:bodyPr wrap="square" rtlCol="0">
            <a:spAutoFit/>
          </a:bodyPr>
          <a:lstStyle/>
          <a:p>
            <a:pPr algn="ctr"/>
            <a:r>
              <a:rPr lang="it-IT" sz="2000" dirty="0">
                <a:solidFill>
                  <a:schemeClr val="tx1">
                    <a:lumMod val="85000"/>
                    <a:lumOff val="15000"/>
                  </a:schemeClr>
                </a:solidFill>
                <a:cs typeface="Arial" panose="020B0604020202020204" pitchFamily="34" charset="0"/>
              </a:rPr>
              <a:t>Il dominio </a:t>
            </a:r>
            <a:r>
              <a:rPr lang="it-IT" sz="2000" b="1" dirty="0">
                <a:solidFill>
                  <a:srgbClr val="00B050"/>
                </a:solidFill>
                <a:cs typeface="Arial" panose="020B0604020202020204" pitchFamily="34" charset="0"/>
              </a:rPr>
              <a:t>Ambiente </a:t>
            </a:r>
            <a:r>
              <a:rPr lang="it-IT" sz="2000" dirty="0">
                <a:solidFill>
                  <a:schemeClr val="tx1">
                    <a:lumMod val="85000"/>
                    <a:lumOff val="15000"/>
                  </a:schemeClr>
                </a:solidFill>
                <a:cs typeface="Arial" panose="020B0604020202020204" pitchFamily="34" charset="0"/>
              </a:rPr>
              <a:t>è il più ricco di indicatori. Il Friuli Venezia Giulia si colloca tra le regioni meno svantaggiate, non mancando tuttavia elementi di debolezza.</a:t>
            </a:r>
          </a:p>
        </p:txBody>
      </p:sp>
      <p:graphicFrame>
        <p:nvGraphicFramePr>
          <p:cNvPr id="7" name="Grafico 6"/>
          <p:cNvGraphicFramePr>
            <a:graphicFrameLocks noChangeAspect="1"/>
          </p:cNvGraphicFramePr>
          <p:nvPr>
            <p:extLst>
              <p:ext uri="{D42A27DB-BD31-4B8C-83A1-F6EECF244321}">
                <p14:modId xmlns:p14="http://schemas.microsoft.com/office/powerpoint/2010/main" val="2708577588"/>
              </p:ext>
            </p:extLst>
          </p:nvPr>
        </p:nvGraphicFramePr>
        <p:xfrm>
          <a:off x="636147" y="1961458"/>
          <a:ext cx="7896905" cy="1492024"/>
        </p:xfrm>
        <a:graphic>
          <a:graphicData uri="http://schemas.openxmlformats.org/drawingml/2006/chart">
            <c:chart xmlns:c="http://schemas.openxmlformats.org/drawingml/2006/chart" xmlns:r="http://schemas.openxmlformats.org/officeDocument/2006/relationships" r:id="rId3"/>
          </a:graphicData>
        </a:graphic>
      </p:graphicFrame>
      <p:pic>
        <p:nvPicPr>
          <p:cNvPr id="8" name="Immagine 7"/>
          <p:cNvPicPr>
            <a:picLocks noChangeAspect="1"/>
          </p:cNvPicPr>
          <p:nvPr/>
        </p:nvPicPr>
        <p:blipFill>
          <a:blip r:embed="rId4"/>
          <a:stretch>
            <a:fillRect/>
          </a:stretch>
        </p:blipFill>
        <p:spPr>
          <a:xfrm>
            <a:off x="5163670" y="3523201"/>
            <a:ext cx="3699995" cy="2631686"/>
          </a:xfrm>
          <a:prstGeom prst="rect">
            <a:avLst/>
          </a:prstGeom>
        </p:spPr>
      </p:pic>
    </p:spTree>
    <p:extLst>
      <p:ext uri="{BB962C8B-B14F-4D97-AF65-F5344CB8AC3E}">
        <p14:creationId xmlns:p14="http://schemas.microsoft.com/office/powerpoint/2010/main" val="144156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1165</TotalTime>
  <Words>1287</Words>
  <Application>Microsoft Office PowerPoint</Application>
  <PresentationFormat>Presentazione su schermo (4:3)</PresentationFormat>
  <Paragraphs>165</Paragraphs>
  <Slides>18</Slides>
  <Notes>18</Notes>
  <HiddenSlides>0</HiddenSlides>
  <MMClips>0</MMClips>
  <ScaleCrop>false</ScaleCrop>
  <HeadingPairs>
    <vt:vector size="8" baseType="variant">
      <vt:variant>
        <vt:lpstr>Caratteri utilizzati</vt:lpstr>
      </vt:variant>
      <vt:variant>
        <vt:i4>8</vt:i4>
      </vt:variant>
      <vt:variant>
        <vt:lpstr>Tema</vt:lpstr>
      </vt:variant>
      <vt:variant>
        <vt:i4>1</vt:i4>
      </vt:variant>
      <vt:variant>
        <vt:lpstr>Server OLE incorporati</vt:lpstr>
      </vt:variant>
      <vt:variant>
        <vt:i4>1</vt:i4>
      </vt:variant>
      <vt:variant>
        <vt:lpstr>Titoli diapositive</vt:lpstr>
      </vt:variant>
      <vt:variant>
        <vt:i4>18</vt:i4>
      </vt:variant>
    </vt:vector>
  </HeadingPairs>
  <TitlesOfParts>
    <vt:vector size="28" baseType="lpstr">
      <vt:lpstr>Arial</vt:lpstr>
      <vt:lpstr>Arial Narrow</vt:lpstr>
      <vt:lpstr>Calibri</vt:lpstr>
      <vt:lpstr>Calibri Light</vt:lpstr>
      <vt:lpstr>Courier New</vt:lpstr>
      <vt:lpstr>Inter</vt:lpstr>
      <vt:lpstr>Tahoma</vt:lpstr>
      <vt:lpstr>Times New Roman</vt:lpstr>
      <vt:lpstr>Tema di Office</vt:lpstr>
      <vt:lpstr>Foglio di lavoro</vt:lpstr>
      <vt:lpstr>Presentazione standard di PowerPoint</vt:lpstr>
      <vt:lpstr> Il progetto Bes dei territori: BesT Friuli Venezia Giulia </vt:lpstr>
      <vt:lpstr>Il Bes e il Bes dei territori</vt:lpstr>
      <vt:lpstr>Il sistema di indicatori BesT</vt:lpstr>
      <vt:lpstr>Bes dei territori: i report regionali</vt:lpstr>
      <vt:lpstr>La geografia del benessere e il posizionamento del FVG</vt:lpstr>
      <vt:lpstr>Il posizionamento delle province per classe di benessere</vt:lpstr>
      <vt:lpstr>Il posizionamento del FVG rispetto ai singoli domini</vt:lpstr>
      <vt:lpstr>Il dominio Ambiente</vt:lpstr>
      <vt:lpstr>Il dominio Ambiente: il confronto territoriale</vt:lpstr>
      <vt:lpstr>Il dominio Ambiente: il confronto territoriale</vt:lpstr>
      <vt:lpstr>Il dominio Ambiente: il confronto con il 2019</vt:lpstr>
      <vt:lpstr>Il dominio Ambiente: il confronto con il 2019</vt:lpstr>
      <vt:lpstr>Il confronto con l’Europa</vt:lpstr>
      <vt:lpstr>Analisi di contesto</vt:lpstr>
      <vt:lpstr>Bes dei territori: strumenti disponibili</vt:lpstr>
      <vt:lpstr>Bes dei territori: strumenti disponibili</vt:lpstr>
      <vt:lpstr> Grazie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Girolamo D'Anneo</dc:creator>
  <cp:lastModifiedBy>Girolamo D'Anneo</cp:lastModifiedBy>
  <cp:revision>124</cp:revision>
  <cp:lastPrinted>2024-04-02T15:00:02Z</cp:lastPrinted>
  <dcterms:created xsi:type="dcterms:W3CDTF">2022-04-03T16:23:48Z</dcterms:created>
  <dcterms:modified xsi:type="dcterms:W3CDTF">2024-04-19T13:17:18Z</dcterms:modified>
</cp:coreProperties>
</file>