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83" r:id="rId3"/>
    <p:sldId id="257" r:id="rId4"/>
    <p:sldId id="278" r:id="rId5"/>
    <p:sldId id="279" r:id="rId6"/>
    <p:sldId id="277" r:id="rId7"/>
    <p:sldId id="287" r:id="rId8"/>
    <p:sldId id="280" r:id="rId9"/>
    <p:sldId id="285" r:id="rId10"/>
    <p:sldId id="289" r:id="rId11"/>
    <p:sldId id="288" r:id="rId12"/>
    <p:sldId id="286" r:id="rId13"/>
    <p:sldId id="293" r:id="rId14"/>
    <p:sldId id="294" r:id="rId15"/>
    <p:sldId id="295" r:id="rId16"/>
    <p:sldId id="296" r:id="rId17"/>
    <p:sldId id="298" r:id="rId18"/>
    <p:sldId id="299" r:id="rId19"/>
    <p:sldId id="304" r:id="rId20"/>
    <p:sldId id="300" r:id="rId21"/>
    <p:sldId id="301" r:id="rId22"/>
    <p:sldId id="302" r:id="rId23"/>
    <p:sldId id="30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2" autoAdjust="0"/>
    <p:restoredTop sz="94660"/>
  </p:normalViewPr>
  <p:slideViewPr>
    <p:cSldViewPr snapToGrid="0" snapToObjects="1">
      <p:cViewPr varScale="1">
        <p:scale>
          <a:sx n="153" d="100"/>
          <a:sy n="153" d="100"/>
        </p:scale>
        <p:origin x="484" y="10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D51A8-2730-4DC3-8BB0-EE488A1F2A34}" type="datetimeFigureOut">
              <a:rPr lang="it-IT" smtClean="0"/>
              <a:t>19/04/2024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5CB7B-B53B-42B4-8924-6E7179E5FA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8414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879d7c9783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879d7c9783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8288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681" y="48373"/>
            <a:ext cx="824192" cy="824192"/>
          </a:xfrm>
          <a:prstGeom prst="rect">
            <a:avLst/>
          </a:prstGeom>
        </p:spPr>
      </p:pic>
      <p:sp>
        <p:nvSpPr>
          <p:cNvPr id="8" name="CasellaDiTesto 7"/>
          <p:cNvSpPr txBox="1"/>
          <p:nvPr userDrawn="1"/>
        </p:nvSpPr>
        <p:spPr>
          <a:xfrm>
            <a:off x="9744916" y="0"/>
            <a:ext cx="1583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furio.camillo@unibo.it</a:t>
            </a:r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7.png"/><Relationship Id="rId7" Type="http://schemas.openxmlformats.org/officeDocument/2006/relationships/image" Target="../media/image6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8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gi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9432" y="560672"/>
            <a:ext cx="10363200" cy="1470025"/>
          </a:xfrm>
        </p:spPr>
        <p:txBody>
          <a:bodyPr>
            <a:noAutofit/>
          </a:bodyPr>
          <a:lstStyle/>
          <a:p>
            <a:br>
              <a:rPr lang="it-IT" sz="3200" dirty="0"/>
            </a:br>
            <a:r>
              <a:rPr lang="it-IT" sz="3200" dirty="0"/>
              <a:t> Integrazione di </a:t>
            </a:r>
            <a:r>
              <a:rPr lang="it-IT" sz="3200" dirty="0" err="1"/>
              <a:t>Sentiment</a:t>
            </a:r>
            <a:r>
              <a:rPr lang="it-IT" sz="3200" dirty="0"/>
              <a:t> Analysis e </a:t>
            </a:r>
            <a:r>
              <a:rPr lang="it-IT" sz="3200" dirty="0" err="1"/>
              <a:t>Survey</a:t>
            </a:r>
            <a:r>
              <a:rPr lang="it-IT" sz="3200" dirty="0"/>
              <a:t> Psicografiche per il Monitoraggio del Mood dei Cittadini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4650" y="2154635"/>
            <a:ext cx="8534400" cy="17526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Opportunità, sfide e casi applicati </a:t>
            </a:r>
          </a:p>
          <a:p>
            <a:r>
              <a:rPr sz="1800" dirty="0">
                <a:solidFill>
                  <a:srgbClr val="FF0000"/>
                </a:solidFill>
              </a:rPr>
              <a:t>Furio Camillo – </a:t>
            </a:r>
            <a:r>
              <a:rPr lang="it-IT" sz="1800" dirty="0">
                <a:solidFill>
                  <a:srgbClr val="FF0000"/>
                </a:solidFill>
              </a:rPr>
              <a:t>Dipartimento di Scienze Statistiche</a:t>
            </a:r>
          </a:p>
          <a:p>
            <a:r>
              <a:rPr sz="1800" dirty="0" err="1">
                <a:solidFill>
                  <a:srgbClr val="FF0000"/>
                </a:solidFill>
              </a:rPr>
              <a:t>Universit</a:t>
            </a:r>
            <a:r>
              <a:rPr lang="it-IT" sz="1800" dirty="0">
                <a:solidFill>
                  <a:srgbClr val="FF0000"/>
                </a:solidFill>
              </a:rPr>
              <a:t>à</a:t>
            </a:r>
            <a:r>
              <a:rPr sz="1800" dirty="0">
                <a:solidFill>
                  <a:srgbClr val="FF0000"/>
                </a:solidFill>
              </a:rPr>
              <a:t> </a:t>
            </a:r>
            <a:r>
              <a:rPr lang="it-IT" sz="1800" dirty="0">
                <a:solidFill>
                  <a:srgbClr val="FF0000"/>
                </a:solidFill>
              </a:rPr>
              <a:t>di</a:t>
            </a:r>
            <a:r>
              <a:rPr sz="1800" dirty="0">
                <a:solidFill>
                  <a:srgbClr val="FF0000"/>
                </a:solidFill>
              </a:rPr>
              <a:t> Bologna</a:t>
            </a:r>
          </a:p>
          <a:p>
            <a:r>
              <a:rPr sz="1800" dirty="0">
                <a:solidFill>
                  <a:srgbClr val="FF0000"/>
                </a:solidFill>
              </a:rPr>
              <a:t>furio.camillo@unibo.it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52" y="3716638"/>
            <a:ext cx="5159609" cy="159247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t="12754" r="63203"/>
          <a:stretch/>
        </p:blipFill>
        <p:spPr>
          <a:xfrm>
            <a:off x="4883173" y="5209457"/>
            <a:ext cx="1806949" cy="151028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60310" t="12754"/>
          <a:stretch/>
        </p:blipFill>
        <p:spPr>
          <a:xfrm>
            <a:off x="6631674" y="5169011"/>
            <a:ext cx="2001186" cy="155072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689" y="3464560"/>
            <a:ext cx="3940389" cy="1582241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5496" y="147222"/>
            <a:ext cx="5138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Le misure del valore pubblico e la valutazione delle politiche locali: gli strumenti </a:t>
            </a:r>
            <a:r>
              <a:rPr lang="it-IT" sz="1400" dirty="0">
                <a:solidFill>
                  <a:srgbClr val="FF0000"/>
                </a:solidFill>
                <a:latin typeface="Calibri" panose="020F0502020204030204" pitchFamily="34" charset="0"/>
              </a:rPr>
              <a:t>	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/>
          <p:cNvGrpSpPr/>
          <p:nvPr/>
        </p:nvGrpSpPr>
        <p:grpSpPr>
          <a:xfrm>
            <a:off x="606136" y="1102350"/>
            <a:ext cx="8132334" cy="5315769"/>
            <a:chOff x="1752600" y="1185477"/>
            <a:chExt cx="8132334" cy="5315769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2600" y="1185477"/>
              <a:ext cx="8132334" cy="5315769"/>
            </a:xfrm>
            <a:prstGeom prst="rect">
              <a:avLst/>
            </a:prstGeom>
          </p:spPr>
        </p:pic>
        <p:sp>
          <p:nvSpPr>
            <p:cNvPr id="7" name="CasellaDiTesto 6"/>
            <p:cNvSpPr txBox="1"/>
            <p:nvPr/>
          </p:nvSpPr>
          <p:spPr>
            <a:xfrm>
              <a:off x="6026726" y="6167871"/>
              <a:ext cx="92479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000" b="1" dirty="0">
                  <a:solidFill>
                    <a:srgbClr val="FF0000"/>
                  </a:solidFill>
                </a:rPr>
                <a:t>campione</a:t>
              </a: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5356371" y="6167870"/>
              <a:ext cx="56644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000" b="1" dirty="0">
                  <a:solidFill>
                    <a:srgbClr val="FF0000"/>
                  </a:solidFill>
                </a:rPr>
                <a:t>gruppo</a:t>
              </a:r>
            </a:p>
          </p:txBody>
        </p:sp>
      </p:grp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112" y="1102350"/>
            <a:ext cx="3290726" cy="124241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692" y="2550467"/>
            <a:ext cx="3249565" cy="135754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CasellaDiTesto 11"/>
          <p:cNvSpPr txBox="1"/>
          <p:nvPr/>
        </p:nvSpPr>
        <p:spPr>
          <a:xfrm>
            <a:off x="512679" y="520544"/>
            <a:ext cx="8319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Frasi che descrivono il carattere dell’intervistato (relativamente alla noia)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8880692" y="4439672"/>
            <a:ext cx="2819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solidFill>
                  <a:srgbClr val="FF0000"/>
                </a:solidFill>
              </a:rPr>
              <a:t>Link: vulnerabilità </a:t>
            </a:r>
            <a:r>
              <a:rPr lang="it-IT" b="1" i="1" dirty="0" err="1">
                <a:solidFill>
                  <a:srgbClr val="FF0000"/>
                </a:solidFill>
              </a:rPr>
              <a:t>psico</a:t>
            </a:r>
            <a:r>
              <a:rPr lang="it-IT" b="1" i="1" dirty="0">
                <a:solidFill>
                  <a:srgbClr val="FF0000"/>
                </a:solidFill>
              </a:rPr>
              <a:t>-sociale, solitudine, noia, condizioni materiali</a:t>
            </a:r>
          </a:p>
          <a:p>
            <a:endParaRPr lang="it-IT" b="1" i="1" dirty="0">
              <a:solidFill>
                <a:srgbClr val="FF0000"/>
              </a:solidFill>
            </a:endParaRPr>
          </a:p>
          <a:p>
            <a:r>
              <a:rPr lang="it-IT" b="1" i="1" dirty="0">
                <a:solidFill>
                  <a:srgbClr val="FF0000"/>
                </a:solidFill>
              </a:rPr>
              <a:t>In letteratura: problemi di definizione degli schemi di causalità</a:t>
            </a:r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31D09-88E1-44C1-B087-CFE60DB0BDDA}" type="slidenum">
              <a:rPr lang="it-IT" smtClean="0"/>
              <a:t>10</a:t>
            </a:fld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3837" y="250129"/>
            <a:ext cx="1096963" cy="64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77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152" y="274638"/>
            <a:ext cx="6567131" cy="629303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6445" y="5034691"/>
            <a:ext cx="1974780" cy="115417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926B9FE-120D-88A3-0707-6B3B95FF7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011" y="2483465"/>
            <a:ext cx="1952536" cy="15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17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31D09-88E1-44C1-B087-CFE60DB0BDDA}" type="slidenum">
              <a:rPr lang="it-IT" smtClean="0"/>
              <a:t>12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240" y="1247244"/>
            <a:ext cx="6393761" cy="529166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3672" y="3204382"/>
            <a:ext cx="3006080" cy="179938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41" y="1117002"/>
            <a:ext cx="2940070" cy="191062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3672" y="1117002"/>
            <a:ext cx="3006080" cy="160660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41" y="3735294"/>
            <a:ext cx="2230071" cy="272078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287058" y="637490"/>
            <a:ext cx="953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Concludendo… le 5 PERSONAS di Verona3</a:t>
            </a:r>
            <a:endParaRPr lang="it-IT" sz="2800" b="1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8022" y="5202173"/>
            <a:ext cx="1974780" cy="115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40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8322"/>
            <a:ext cx="10972800" cy="1143000"/>
          </a:xfrm>
        </p:spPr>
        <p:txBody>
          <a:bodyPr>
            <a:noAutofit/>
          </a:bodyPr>
          <a:lstStyle/>
          <a:p>
            <a:pPr algn="l"/>
            <a:r>
              <a:rPr sz="2000" b="1" dirty="0" err="1">
                <a:solidFill>
                  <a:srgbClr val="FF0000"/>
                </a:solidFill>
              </a:rPr>
              <a:t>Esistono</a:t>
            </a:r>
            <a:r>
              <a:rPr sz="2000" b="1" dirty="0">
                <a:solidFill>
                  <a:srgbClr val="FF0000"/>
                </a:solidFill>
              </a:rPr>
              <a:t> </a:t>
            </a:r>
            <a:r>
              <a:rPr sz="2000" b="1" dirty="0" err="1">
                <a:solidFill>
                  <a:srgbClr val="FF0000"/>
                </a:solidFill>
              </a:rPr>
              <a:t>modelli</a:t>
            </a:r>
            <a:r>
              <a:rPr sz="2000" b="1" dirty="0">
                <a:solidFill>
                  <a:srgbClr val="FF0000"/>
                </a:solidFill>
              </a:rPr>
              <a:t> </a:t>
            </a:r>
            <a:r>
              <a:rPr sz="2000" b="1" dirty="0" err="1">
                <a:solidFill>
                  <a:srgbClr val="FF0000"/>
                </a:solidFill>
              </a:rPr>
              <a:t>statistico-psicografici</a:t>
            </a:r>
            <a:r>
              <a:rPr sz="2000" b="1" dirty="0">
                <a:solidFill>
                  <a:srgbClr val="FF0000"/>
                </a:solidFill>
              </a:rPr>
              <a:t> </a:t>
            </a:r>
            <a:r>
              <a:rPr sz="2000" b="1" dirty="0" err="1">
                <a:solidFill>
                  <a:srgbClr val="FF0000"/>
                </a:solidFill>
              </a:rPr>
              <a:t>che</a:t>
            </a:r>
            <a:r>
              <a:rPr sz="2000" b="1" dirty="0">
                <a:solidFill>
                  <a:srgbClr val="FF0000"/>
                </a:solidFill>
              </a:rPr>
              <a:t> </a:t>
            </a:r>
            <a:r>
              <a:rPr sz="2000" b="1" dirty="0" err="1">
                <a:solidFill>
                  <a:srgbClr val="FF0000"/>
                </a:solidFill>
              </a:rPr>
              <a:t>possono</a:t>
            </a:r>
            <a:r>
              <a:rPr sz="2000" b="1" dirty="0">
                <a:solidFill>
                  <a:srgbClr val="FF0000"/>
                </a:solidFill>
              </a:rPr>
              <a:t> </a:t>
            </a:r>
            <a:r>
              <a:rPr sz="2000" b="1" dirty="0" err="1">
                <a:solidFill>
                  <a:srgbClr val="FF0000"/>
                </a:solidFill>
              </a:rPr>
              <a:t>essere</a:t>
            </a:r>
            <a:r>
              <a:rPr sz="2000" b="1" dirty="0">
                <a:solidFill>
                  <a:srgbClr val="FF0000"/>
                </a:solidFill>
              </a:rPr>
              <a:t> </a:t>
            </a:r>
            <a:r>
              <a:rPr sz="2000" b="1" dirty="0" err="1">
                <a:solidFill>
                  <a:srgbClr val="FF0000"/>
                </a:solidFill>
              </a:rPr>
              <a:t>utilizzati</a:t>
            </a:r>
            <a:r>
              <a:rPr sz="2000" b="1" dirty="0">
                <a:solidFill>
                  <a:srgbClr val="FF0000"/>
                </a:solidFill>
              </a:rPr>
              <a:t> per </a:t>
            </a:r>
            <a:r>
              <a:rPr sz="2000" b="1" dirty="0" err="1">
                <a:solidFill>
                  <a:srgbClr val="FF0000"/>
                </a:solidFill>
              </a:rPr>
              <a:t>stimare</a:t>
            </a:r>
            <a:r>
              <a:rPr sz="2000" b="1" dirty="0">
                <a:solidFill>
                  <a:srgbClr val="FF0000"/>
                </a:solidFill>
              </a:rPr>
              <a:t> la </a:t>
            </a:r>
            <a:r>
              <a:rPr sz="2000" b="1" dirty="0" err="1">
                <a:solidFill>
                  <a:srgbClr val="FF0000"/>
                </a:solidFill>
              </a:rPr>
              <a:t>cosiddetta</a:t>
            </a:r>
            <a:r>
              <a:rPr sz="2000" b="1" dirty="0">
                <a:solidFill>
                  <a:srgbClr val="FF0000"/>
                </a:solidFill>
              </a:rPr>
              <a:t> </a:t>
            </a:r>
            <a:r>
              <a:rPr sz="2000" b="1" dirty="0" err="1">
                <a:solidFill>
                  <a:srgbClr val="FF0000"/>
                </a:solidFill>
              </a:rPr>
              <a:t>affinità</a:t>
            </a:r>
            <a:r>
              <a:rPr sz="2000" b="1" dirty="0">
                <a:solidFill>
                  <a:srgbClr val="FF0000"/>
                </a:solidFill>
              </a:rPr>
              <a:t> </a:t>
            </a:r>
            <a:r>
              <a:rPr sz="2000" b="1" dirty="0" err="1">
                <a:solidFill>
                  <a:srgbClr val="FF0000"/>
                </a:solidFill>
              </a:rPr>
              <a:t>semantica</a:t>
            </a:r>
            <a:r>
              <a:rPr sz="2000" b="1" dirty="0">
                <a:solidFill>
                  <a:srgbClr val="FF0000"/>
                </a:solidFill>
              </a:rPr>
              <a:t> e </a:t>
            </a:r>
            <a:r>
              <a:rPr sz="2000" b="1" dirty="0" err="1">
                <a:solidFill>
                  <a:srgbClr val="FF0000"/>
                </a:solidFill>
              </a:rPr>
              <a:t>valoriale</a:t>
            </a:r>
            <a:r>
              <a:rPr sz="2000" b="1" dirty="0">
                <a:solidFill>
                  <a:srgbClr val="FF0000"/>
                </a:solidFill>
              </a:rPr>
              <a:t> </a:t>
            </a:r>
            <a:r>
              <a:rPr sz="2000" b="1" dirty="0" err="1">
                <a:solidFill>
                  <a:srgbClr val="FF0000"/>
                </a:solidFill>
              </a:rPr>
              <a:t>tra</a:t>
            </a:r>
            <a:r>
              <a:rPr sz="2000" b="1" dirty="0">
                <a:solidFill>
                  <a:srgbClr val="FF0000"/>
                </a:solidFill>
              </a:rPr>
              <a:t> </a:t>
            </a:r>
            <a:r>
              <a:rPr sz="2000" b="1" dirty="0" err="1">
                <a:solidFill>
                  <a:srgbClr val="FF0000"/>
                </a:solidFill>
              </a:rPr>
              <a:t>i</a:t>
            </a:r>
            <a:r>
              <a:rPr sz="2000" b="1" dirty="0">
                <a:solidFill>
                  <a:srgbClr val="FF0000"/>
                </a:solidFill>
              </a:rPr>
              <a:t> </a:t>
            </a:r>
            <a:r>
              <a:rPr sz="2000" b="1" dirty="0" err="1">
                <a:solidFill>
                  <a:srgbClr val="FF0000"/>
                </a:solidFill>
              </a:rPr>
              <a:t>consumatori</a:t>
            </a:r>
            <a:r>
              <a:rPr lang="it-IT" sz="2000" b="1" dirty="0">
                <a:solidFill>
                  <a:srgbClr val="FF0000"/>
                </a:solidFill>
              </a:rPr>
              <a:t>/cittadini</a:t>
            </a:r>
            <a:r>
              <a:rPr sz="2000" b="1" dirty="0">
                <a:solidFill>
                  <a:srgbClr val="FF0000"/>
                </a:solidFill>
              </a:rPr>
              <a:t> (</a:t>
            </a:r>
            <a:r>
              <a:rPr sz="2000" b="1" dirty="0" err="1">
                <a:solidFill>
                  <a:srgbClr val="FF0000"/>
                </a:solidFill>
              </a:rPr>
              <a:t>intesi</a:t>
            </a:r>
            <a:r>
              <a:rPr sz="2000" b="1" dirty="0">
                <a:solidFill>
                  <a:srgbClr val="FF0000"/>
                </a:solidFill>
              </a:rPr>
              <a:t> come target) e </a:t>
            </a:r>
            <a:r>
              <a:rPr sz="2000" b="1" dirty="0" err="1">
                <a:solidFill>
                  <a:srgbClr val="FF0000"/>
                </a:solidFill>
              </a:rPr>
              <a:t>l'offerta</a:t>
            </a:r>
            <a:r>
              <a:rPr sz="2000" b="1" dirty="0">
                <a:solidFill>
                  <a:srgbClr val="FF0000"/>
                </a:solidFill>
              </a:rPr>
              <a:t> di un </a:t>
            </a:r>
            <a:r>
              <a:rPr sz="2000" b="1" dirty="0" err="1">
                <a:solidFill>
                  <a:srgbClr val="FF0000"/>
                </a:solidFill>
              </a:rPr>
              <a:t>servizio</a:t>
            </a:r>
            <a:r>
              <a:rPr sz="2000" b="1" dirty="0">
                <a:solidFill>
                  <a:srgbClr val="FF0000"/>
                </a:solidFill>
              </a:rPr>
              <a:t> o </a:t>
            </a:r>
            <a:r>
              <a:rPr sz="2000" b="1" dirty="0" err="1">
                <a:solidFill>
                  <a:srgbClr val="FF0000"/>
                </a:solidFill>
              </a:rPr>
              <a:t>prodotto</a:t>
            </a:r>
            <a:r>
              <a:rPr lang="it-IT" sz="2000" b="1" dirty="0">
                <a:solidFill>
                  <a:srgbClr val="FF0000"/>
                </a:solidFill>
              </a:rPr>
              <a:t>, una policy, una campagna di comunicazione </a:t>
            </a:r>
            <a:r>
              <a:rPr sz="2000" b="1" dirty="0" err="1">
                <a:solidFill>
                  <a:srgbClr val="FF0000"/>
                </a:solidFill>
              </a:rPr>
              <a:t>affiancata</a:t>
            </a:r>
            <a:r>
              <a:rPr sz="2000" b="1" dirty="0">
                <a:solidFill>
                  <a:srgbClr val="FF0000"/>
                </a:solidFill>
              </a:rPr>
              <a:t> al concept </a:t>
            </a:r>
            <a:r>
              <a:rPr sz="2000" b="1" dirty="0" err="1">
                <a:solidFill>
                  <a:srgbClr val="FF0000"/>
                </a:solidFill>
              </a:rPr>
              <a:t>che</a:t>
            </a:r>
            <a:r>
              <a:rPr sz="2000" b="1" dirty="0">
                <a:solidFill>
                  <a:srgbClr val="FF0000"/>
                </a:solidFill>
              </a:rPr>
              <a:t> </a:t>
            </a:r>
            <a:r>
              <a:rPr sz="2000" b="1" dirty="0" err="1">
                <a:solidFill>
                  <a:srgbClr val="FF0000"/>
                </a:solidFill>
              </a:rPr>
              <a:t>rappresenta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593" y="1624202"/>
            <a:ext cx="10908505" cy="1265446"/>
          </a:xfrm>
        </p:spPr>
        <p:txBody>
          <a:bodyPr>
            <a:noAutofit/>
          </a:bodyPr>
          <a:lstStyle/>
          <a:p>
            <a:r>
              <a:rPr sz="1600" dirty="0"/>
              <a:t>In </a:t>
            </a:r>
            <a:r>
              <a:rPr sz="1600" dirty="0" err="1"/>
              <a:t>generale</a:t>
            </a:r>
            <a:r>
              <a:rPr sz="1600" dirty="0"/>
              <a:t>, </a:t>
            </a:r>
            <a:r>
              <a:rPr sz="1600" dirty="0" err="1"/>
              <a:t>l'affinità</a:t>
            </a:r>
            <a:r>
              <a:rPr sz="1600" dirty="0"/>
              <a:t> </a:t>
            </a:r>
            <a:r>
              <a:rPr sz="1600" dirty="0" err="1"/>
              <a:t>semantica</a:t>
            </a:r>
            <a:r>
              <a:rPr sz="1600" dirty="0"/>
              <a:t> </a:t>
            </a:r>
            <a:r>
              <a:rPr sz="1600" dirty="0" err="1"/>
              <a:t>si</a:t>
            </a:r>
            <a:r>
              <a:rPr sz="1600" dirty="0"/>
              <a:t> </a:t>
            </a:r>
            <a:r>
              <a:rPr sz="1600" dirty="0" err="1"/>
              <a:t>riferisce</a:t>
            </a:r>
            <a:r>
              <a:rPr sz="1600" dirty="0"/>
              <a:t> </a:t>
            </a:r>
            <a:r>
              <a:rPr sz="1600" dirty="0" err="1"/>
              <a:t>alla</a:t>
            </a:r>
            <a:r>
              <a:rPr sz="1600" dirty="0"/>
              <a:t> </a:t>
            </a:r>
            <a:r>
              <a:rPr sz="1600" dirty="0" err="1"/>
              <a:t>relazione</a:t>
            </a:r>
            <a:r>
              <a:rPr sz="1600" dirty="0"/>
              <a:t> di </a:t>
            </a:r>
            <a:r>
              <a:rPr sz="1600" dirty="0" err="1"/>
              <a:t>significato</a:t>
            </a:r>
            <a:r>
              <a:rPr sz="1600" dirty="0"/>
              <a:t> </a:t>
            </a:r>
            <a:r>
              <a:rPr sz="1600" dirty="0" err="1"/>
              <a:t>tra</a:t>
            </a:r>
            <a:r>
              <a:rPr sz="1600" dirty="0"/>
              <a:t> due o </a:t>
            </a:r>
            <a:r>
              <a:rPr sz="1600" dirty="0" err="1"/>
              <a:t>più</a:t>
            </a:r>
            <a:r>
              <a:rPr sz="1600" dirty="0"/>
              <a:t> </a:t>
            </a:r>
            <a:r>
              <a:rPr sz="1600" dirty="0" err="1"/>
              <a:t>elementi</a:t>
            </a:r>
            <a:r>
              <a:rPr sz="1600" dirty="0"/>
              <a:t>, come parole, </a:t>
            </a:r>
            <a:r>
              <a:rPr sz="1600" dirty="0" err="1"/>
              <a:t>concetti</a:t>
            </a:r>
            <a:r>
              <a:rPr sz="1600" dirty="0"/>
              <a:t> o </a:t>
            </a:r>
            <a:r>
              <a:rPr sz="1600" dirty="0" err="1"/>
              <a:t>temi</a:t>
            </a:r>
            <a:r>
              <a:rPr sz="1600" dirty="0"/>
              <a:t>. </a:t>
            </a:r>
            <a:endParaRPr lang="it-IT" sz="1600" dirty="0"/>
          </a:p>
          <a:p>
            <a:r>
              <a:rPr sz="1600" dirty="0"/>
              <a:t>In </a:t>
            </a:r>
            <a:r>
              <a:rPr sz="1600" dirty="0" err="1"/>
              <a:t>altre</a:t>
            </a:r>
            <a:r>
              <a:rPr sz="1600" dirty="0"/>
              <a:t> parole, </a:t>
            </a:r>
            <a:r>
              <a:rPr sz="1600" dirty="0" err="1"/>
              <a:t>indica</a:t>
            </a:r>
            <a:r>
              <a:rPr sz="1600" dirty="0"/>
              <a:t> </a:t>
            </a:r>
            <a:r>
              <a:rPr sz="1600" dirty="0" err="1"/>
              <a:t>quanto</a:t>
            </a:r>
            <a:r>
              <a:rPr sz="1600" dirty="0"/>
              <a:t> due </a:t>
            </a:r>
            <a:r>
              <a:rPr sz="1600" dirty="0" err="1"/>
              <a:t>elementi</a:t>
            </a:r>
            <a:r>
              <a:rPr sz="1600" dirty="0"/>
              <a:t> </a:t>
            </a:r>
            <a:r>
              <a:rPr sz="1600" dirty="0" err="1"/>
              <a:t>siano</a:t>
            </a:r>
            <a:r>
              <a:rPr sz="1600" dirty="0"/>
              <a:t> </a:t>
            </a:r>
            <a:r>
              <a:rPr sz="1600" dirty="0" err="1"/>
              <a:t>simili</a:t>
            </a:r>
            <a:r>
              <a:rPr sz="1600" dirty="0"/>
              <a:t> o </a:t>
            </a:r>
            <a:r>
              <a:rPr sz="1600" dirty="0" err="1"/>
              <a:t>correlati</a:t>
            </a:r>
            <a:r>
              <a:rPr sz="1600" dirty="0"/>
              <a:t> </a:t>
            </a:r>
            <a:r>
              <a:rPr sz="1600" dirty="0" err="1"/>
              <a:t>nel</a:t>
            </a:r>
            <a:r>
              <a:rPr sz="1600" dirty="0"/>
              <a:t> </a:t>
            </a:r>
            <a:r>
              <a:rPr sz="1600" dirty="0" err="1"/>
              <a:t>loro</a:t>
            </a:r>
            <a:r>
              <a:rPr sz="1600" dirty="0"/>
              <a:t> </a:t>
            </a:r>
            <a:r>
              <a:rPr sz="1600" dirty="0" err="1"/>
              <a:t>significato</a:t>
            </a:r>
            <a:r>
              <a:rPr sz="1600" dirty="0"/>
              <a:t> o </a:t>
            </a:r>
            <a:r>
              <a:rPr sz="1600" dirty="0" err="1"/>
              <a:t>nell'associazione</a:t>
            </a:r>
            <a:r>
              <a:rPr sz="1600" dirty="0"/>
              <a:t> </a:t>
            </a:r>
            <a:r>
              <a:rPr sz="1600" dirty="0" err="1"/>
              <a:t>concettuale</a:t>
            </a:r>
            <a:r>
              <a:rPr sz="1600" dirty="0"/>
              <a:t>. Ad </a:t>
            </a:r>
            <a:r>
              <a:rPr sz="1600" dirty="0" err="1"/>
              <a:t>esempio</a:t>
            </a:r>
            <a:r>
              <a:rPr sz="1600" dirty="0"/>
              <a:t>, due parole </a:t>
            </a:r>
            <a:r>
              <a:rPr sz="1600" dirty="0" err="1"/>
              <a:t>possono</a:t>
            </a:r>
            <a:r>
              <a:rPr sz="1600" dirty="0"/>
              <a:t> </a:t>
            </a:r>
            <a:r>
              <a:rPr sz="1600" dirty="0" err="1"/>
              <a:t>essere</a:t>
            </a:r>
            <a:r>
              <a:rPr sz="1600" dirty="0"/>
              <a:t> considerate </a:t>
            </a:r>
            <a:r>
              <a:rPr sz="1600" dirty="0" err="1"/>
              <a:t>semanticamente</a:t>
            </a:r>
            <a:r>
              <a:rPr sz="1600" dirty="0"/>
              <a:t> </a:t>
            </a:r>
            <a:r>
              <a:rPr sz="1600" dirty="0" err="1"/>
              <a:t>affini</a:t>
            </a:r>
            <a:r>
              <a:rPr sz="1600" dirty="0"/>
              <a:t> se </a:t>
            </a:r>
            <a:r>
              <a:rPr sz="1600" dirty="0" err="1"/>
              <a:t>sono</a:t>
            </a:r>
            <a:r>
              <a:rPr sz="1600" dirty="0"/>
              <a:t> </a:t>
            </a:r>
            <a:r>
              <a:rPr sz="1600" dirty="0" err="1"/>
              <a:t>strettamente</a:t>
            </a:r>
            <a:r>
              <a:rPr sz="1600" dirty="0"/>
              <a:t> </a:t>
            </a:r>
            <a:r>
              <a:rPr sz="1600" dirty="0" err="1"/>
              <a:t>collegate</a:t>
            </a:r>
            <a:r>
              <a:rPr sz="1600" dirty="0"/>
              <a:t> </a:t>
            </a:r>
            <a:r>
              <a:rPr sz="1600" dirty="0" err="1"/>
              <a:t>nel</a:t>
            </a:r>
            <a:r>
              <a:rPr sz="1600" dirty="0"/>
              <a:t> </a:t>
            </a:r>
            <a:r>
              <a:rPr sz="1600" dirty="0" err="1"/>
              <a:t>loro</a:t>
            </a:r>
            <a:r>
              <a:rPr sz="1600" dirty="0"/>
              <a:t> </a:t>
            </a:r>
            <a:r>
              <a:rPr sz="1600" dirty="0" err="1"/>
              <a:t>significato</a:t>
            </a:r>
            <a:r>
              <a:rPr sz="1600" dirty="0"/>
              <a:t>, o se </a:t>
            </a:r>
            <a:r>
              <a:rPr sz="1600" dirty="0" err="1"/>
              <a:t>vengono</a:t>
            </a:r>
            <a:r>
              <a:rPr sz="1600" dirty="0"/>
              <a:t> </a:t>
            </a:r>
            <a:r>
              <a:rPr sz="1600" dirty="0" err="1"/>
              <a:t>comunemente</a:t>
            </a:r>
            <a:r>
              <a:rPr sz="1600" dirty="0"/>
              <a:t> </a:t>
            </a:r>
            <a:r>
              <a:rPr sz="1600" dirty="0" err="1"/>
              <a:t>utilizzate</a:t>
            </a:r>
            <a:r>
              <a:rPr sz="1600" dirty="0"/>
              <a:t> </a:t>
            </a:r>
            <a:r>
              <a:rPr sz="1600" dirty="0" err="1"/>
              <a:t>insieme</a:t>
            </a:r>
            <a:r>
              <a:rPr sz="1600" dirty="0"/>
              <a:t> in un </a:t>
            </a:r>
            <a:r>
              <a:rPr sz="1600" dirty="0" err="1"/>
              <a:t>contesto</a:t>
            </a:r>
            <a:r>
              <a:rPr sz="1600" dirty="0"/>
              <a:t> </a:t>
            </a:r>
            <a:r>
              <a:rPr sz="1600" dirty="0" err="1"/>
              <a:t>specifico</a:t>
            </a:r>
            <a:r>
              <a:rPr sz="1600" dirty="0"/>
              <a:t>.</a:t>
            </a:r>
          </a:p>
        </p:txBody>
      </p:sp>
      <p:sp>
        <p:nvSpPr>
          <p:cNvPr id="4" name="AutoShape 2" descr="A conceptual image representing the idea of semantic affinity. The image should include interconnected neural network-like structures, symbolizing the complex connections and relationships between concepts, words, or themes. These networks should visually demonstrate the idea of similarity and correlation in meaning, suggesting a network of interconnected ideas, with flowing lines and nodes that light up to represent active semantic links. The overall aesthetic should be sophisticated and abstract, conveying a sense of intricate connectivity and intellectual depth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32195" y="3536156"/>
            <a:ext cx="2324687" cy="232468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801924" y="3414830"/>
            <a:ext cx="35381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i="1" dirty="0"/>
              <a:t>«</a:t>
            </a:r>
            <a:r>
              <a:rPr lang="it-IT" sz="1600" i="1" dirty="0">
                <a:solidFill>
                  <a:srgbClr val="FF0000"/>
                </a:solidFill>
              </a:rPr>
              <a:t>affinità semantica</a:t>
            </a:r>
            <a:r>
              <a:rPr lang="it-IT" sz="1600" i="1" dirty="0"/>
              <a:t>»: strutture simili a reti neurali interconnesse, simboleggianti le complesse connessioni e relazioni tra concetti, parole o temi. Queste reti dimostrano visivamente l'idea di somiglianza e correlazione nel significato, suggerendo una rete di idee interconnesse, con linee fluide e nodi che si illuminano per rappresentare collegamenti semantici attivi. 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6640116" y="3536156"/>
            <a:ext cx="5199458" cy="1999851"/>
            <a:chOff x="6350794" y="2935315"/>
            <a:chExt cx="5199458" cy="1999851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7192" y="2935315"/>
              <a:ext cx="2609051" cy="998613"/>
            </a:xfrm>
            <a:prstGeom prst="rect">
              <a:avLst/>
            </a:prstGeom>
          </p:spPr>
        </p:pic>
        <p:sp>
          <p:nvSpPr>
            <p:cNvPr id="10" name="Rettangolo 9"/>
            <p:cNvSpPr/>
            <p:nvPr/>
          </p:nvSpPr>
          <p:spPr>
            <a:xfrm>
              <a:off x="6422234" y="3827170"/>
              <a:ext cx="512801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i="1" dirty="0">
                  <a:solidFill>
                    <a:srgbClr val="0D0D0D"/>
                  </a:solidFill>
                  <a:latin typeface="Söhne"/>
                </a:rPr>
                <a:t>Una relazione concessiva è un tipo di relazione grammaticale o logica che si stabilisce tra due parti di una frase o tra frasi diverse, dove una parte esprime un'opposizione o una concessione rispetto all'altra, pur non negandone la validità. In altre parole, si riconosce una circostanza o un fatto che potrebbe contraddire o limitare l'azione o l'asserto principale, ma non ne impedisce la realizzazione o la veridicità</a:t>
              </a:r>
              <a:endParaRPr lang="it-IT" sz="1100" i="1" dirty="0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6350794" y="2978944"/>
              <a:ext cx="5199458" cy="195622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941633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998" y="917575"/>
            <a:ext cx="10972800" cy="1175543"/>
          </a:xfrm>
        </p:spPr>
        <p:txBody>
          <a:bodyPr>
            <a:noAutofit/>
          </a:bodyPr>
          <a:lstStyle/>
          <a:p>
            <a:pPr algn="just"/>
            <a:r>
              <a:rPr sz="2400" b="1" dirty="0" err="1">
                <a:solidFill>
                  <a:srgbClr val="FF0000"/>
                </a:solidFill>
              </a:rPr>
              <a:t>Nel</a:t>
            </a:r>
            <a:r>
              <a:rPr sz="2400" b="1" dirty="0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contesto</a:t>
            </a:r>
            <a:r>
              <a:rPr sz="2400" b="1" dirty="0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delle</a:t>
            </a:r>
            <a:r>
              <a:rPr sz="2400" b="1" dirty="0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strategie</a:t>
            </a:r>
            <a:r>
              <a:rPr sz="2400" b="1" dirty="0">
                <a:solidFill>
                  <a:srgbClr val="FF0000"/>
                </a:solidFill>
              </a:rPr>
              <a:t> di </a:t>
            </a:r>
            <a:r>
              <a:rPr lang="it-IT" sz="2400" b="1" dirty="0">
                <a:solidFill>
                  <a:srgbClr val="FF0000"/>
                </a:solidFill>
              </a:rPr>
              <a:t>comunicazione</a:t>
            </a:r>
            <a:r>
              <a:rPr sz="2400" b="1" dirty="0">
                <a:solidFill>
                  <a:srgbClr val="FF0000"/>
                </a:solidFill>
              </a:rPr>
              <a:t> e </a:t>
            </a:r>
            <a:r>
              <a:rPr sz="2400" b="1" dirty="0" err="1">
                <a:solidFill>
                  <a:srgbClr val="FF0000"/>
                </a:solidFill>
              </a:rPr>
              <a:t>dei</a:t>
            </a:r>
            <a:r>
              <a:rPr sz="2400" b="1" dirty="0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modelli</a:t>
            </a:r>
            <a:r>
              <a:rPr sz="2400" b="1" dirty="0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statistico-psicografici</a:t>
            </a:r>
            <a:r>
              <a:rPr sz="2400" b="1" dirty="0">
                <a:solidFill>
                  <a:srgbClr val="FF0000"/>
                </a:solidFill>
              </a:rPr>
              <a:t>, </a:t>
            </a:r>
            <a:r>
              <a:rPr sz="2400" b="1" dirty="0" err="1">
                <a:solidFill>
                  <a:srgbClr val="FF0000"/>
                </a:solidFill>
              </a:rPr>
              <a:t>l'affinità</a:t>
            </a:r>
            <a:r>
              <a:rPr sz="2400" b="1" dirty="0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semantica</a:t>
            </a:r>
            <a:r>
              <a:rPr sz="2400" b="1" dirty="0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può</a:t>
            </a:r>
            <a:r>
              <a:rPr sz="2400" b="1" dirty="0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essere</a:t>
            </a:r>
            <a:r>
              <a:rPr sz="2400" b="1" dirty="0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valutata</a:t>
            </a:r>
            <a:r>
              <a:rPr sz="2400" b="1" dirty="0">
                <a:solidFill>
                  <a:srgbClr val="FF0000"/>
                </a:solidFill>
              </a:rPr>
              <a:t> per </a:t>
            </a:r>
            <a:r>
              <a:rPr sz="2400" b="1" dirty="0" err="1">
                <a:solidFill>
                  <a:srgbClr val="FF0000"/>
                </a:solidFill>
              </a:rPr>
              <a:t>comprendere</a:t>
            </a:r>
            <a:r>
              <a:rPr sz="2400" b="1" dirty="0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meglio</a:t>
            </a:r>
            <a:r>
              <a:rPr sz="2400" b="1" dirty="0">
                <a:solidFill>
                  <a:srgbClr val="FF0000"/>
                </a:solidFill>
              </a:rPr>
              <a:t> come </a:t>
            </a:r>
            <a:r>
              <a:rPr sz="2400" b="1" dirty="0" err="1">
                <a:solidFill>
                  <a:srgbClr val="FF0000"/>
                </a:solidFill>
              </a:rPr>
              <a:t>i</a:t>
            </a:r>
            <a:r>
              <a:rPr sz="2400" b="1" dirty="0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consumatori</a:t>
            </a:r>
            <a:r>
              <a:rPr lang="it-IT" sz="2400" b="1" dirty="0">
                <a:solidFill>
                  <a:srgbClr val="FF0000"/>
                </a:solidFill>
              </a:rPr>
              <a:t>/cittadini</a:t>
            </a:r>
            <a:r>
              <a:rPr sz="2400" b="1" dirty="0">
                <a:solidFill>
                  <a:srgbClr val="FF0000"/>
                </a:solidFill>
              </a:rPr>
              <a:t>, </a:t>
            </a:r>
            <a:r>
              <a:rPr sz="2400" b="1" dirty="0" err="1">
                <a:solidFill>
                  <a:srgbClr val="FF0000"/>
                </a:solidFill>
              </a:rPr>
              <a:t>effettivi</a:t>
            </a:r>
            <a:r>
              <a:rPr sz="2400" b="1" dirty="0">
                <a:solidFill>
                  <a:srgbClr val="FF0000"/>
                </a:solidFill>
              </a:rPr>
              <a:t> o </a:t>
            </a:r>
            <a:r>
              <a:rPr sz="2400" b="1" dirty="0" err="1">
                <a:solidFill>
                  <a:srgbClr val="FF0000"/>
                </a:solidFill>
              </a:rPr>
              <a:t>potenziali</a:t>
            </a:r>
            <a:r>
              <a:rPr sz="2400" b="1" dirty="0">
                <a:solidFill>
                  <a:srgbClr val="FF0000"/>
                </a:solidFill>
              </a:rPr>
              <a:t>, </a:t>
            </a:r>
            <a:r>
              <a:rPr sz="2400" b="1" dirty="0" err="1">
                <a:solidFill>
                  <a:srgbClr val="FF0000"/>
                </a:solidFill>
              </a:rPr>
              <a:t>percepiscono</a:t>
            </a:r>
            <a:r>
              <a:rPr sz="2400" b="1" dirty="0">
                <a:solidFill>
                  <a:srgbClr val="FF0000"/>
                </a:solidFill>
              </a:rPr>
              <a:t> e </a:t>
            </a:r>
            <a:r>
              <a:rPr sz="2400" b="1" dirty="0" err="1">
                <a:solidFill>
                  <a:srgbClr val="FF0000"/>
                </a:solidFill>
              </a:rPr>
              <a:t>associano</a:t>
            </a:r>
            <a:r>
              <a:rPr sz="2400" b="1" dirty="0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i</a:t>
            </a:r>
            <a:r>
              <a:rPr sz="2400" b="1" dirty="0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concetti</a:t>
            </a:r>
            <a:r>
              <a:rPr sz="2400" b="1" dirty="0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relativi</a:t>
            </a:r>
            <a:r>
              <a:rPr sz="2400" b="1" dirty="0">
                <a:solidFill>
                  <a:srgbClr val="FF0000"/>
                </a:solidFill>
              </a:rPr>
              <a:t> a un </a:t>
            </a:r>
            <a:r>
              <a:rPr sz="2400" b="1" dirty="0" err="1">
                <a:solidFill>
                  <a:srgbClr val="FF0000"/>
                </a:solidFill>
              </a:rPr>
              <a:t>prodotto</a:t>
            </a:r>
            <a:r>
              <a:rPr sz="2400" b="1" dirty="0">
                <a:solidFill>
                  <a:srgbClr val="FF0000"/>
                </a:solidFill>
              </a:rPr>
              <a:t>, un </a:t>
            </a:r>
            <a:r>
              <a:rPr sz="2400" b="1" dirty="0" err="1">
                <a:solidFill>
                  <a:srgbClr val="FF0000"/>
                </a:solidFill>
              </a:rPr>
              <a:t>servizio</a:t>
            </a:r>
            <a:r>
              <a:rPr lang="it-IT" sz="2400" b="1" dirty="0">
                <a:solidFill>
                  <a:srgbClr val="FF0000"/>
                </a:solidFill>
              </a:rPr>
              <a:t>,</a:t>
            </a:r>
            <a:r>
              <a:rPr sz="2400" b="1" dirty="0">
                <a:solidFill>
                  <a:srgbClr val="FF0000"/>
                </a:solidFill>
              </a:rPr>
              <a:t> un concept di branding</a:t>
            </a:r>
            <a:r>
              <a:rPr lang="it-IT" sz="2400" b="1" dirty="0">
                <a:solidFill>
                  <a:srgbClr val="FF0000"/>
                </a:solidFill>
              </a:rPr>
              <a:t>, ma anche una policy o una campagna di comunicazione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9132" y="2787847"/>
            <a:ext cx="6611540" cy="689371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sz="2400" b="1" dirty="0"/>
              <a:t>Questa </a:t>
            </a:r>
            <a:r>
              <a:rPr sz="2400" b="1" dirty="0" err="1"/>
              <a:t>comprensione</a:t>
            </a:r>
            <a:r>
              <a:rPr sz="2400" b="1" dirty="0"/>
              <a:t> </a:t>
            </a:r>
            <a:r>
              <a:rPr sz="2400" b="1" dirty="0" err="1"/>
              <a:t>può</a:t>
            </a:r>
            <a:r>
              <a:rPr sz="2400" b="1" dirty="0"/>
              <a:t> </a:t>
            </a:r>
            <a:r>
              <a:rPr sz="2400" b="1" dirty="0" err="1"/>
              <a:t>essere</a:t>
            </a:r>
            <a:r>
              <a:rPr sz="2400" b="1" dirty="0"/>
              <a:t> utile per </a:t>
            </a:r>
            <a:r>
              <a:rPr sz="2400" b="1" dirty="0" err="1"/>
              <a:t>sviluppare</a:t>
            </a:r>
            <a:r>
              <a:rPr sz="2400" b="1" dirty="0"/>
              <a:t> </a:t>
            </a:r>
            <a:r>
              <a:rPr lang="it-IT" sz="2400" b="1" dirty="0"/>
              <a:t>politiche più «in target», generare comunicazione</a:t>
            </a:r>
            <a:r>
              <a:rPr sz="2400" b="1" dirty="0"/>
              <a:t> </a:t>
            </a:r>
            <a:r>
              <a:rPr sz="2400" b="1" dirty="0" err="1"/>
              <a:t>più</a:t>
            </a:r>
            <a:r>
              <a:rPr sz="2400" b="1" dirty="0"/>
              <a:t> </a:t>
            </a:r>
            <a:r>
              <a:rPr sz="2400" b="1" dirty="0" err="1"/>
              <a:t>efficac</a:t>
            </a:r>
            <a:r>
              <a:rPr lang="it-IT" sz="2400" b="1" dirty="0"/>
              <a:t>e</a:t>
            </a:r>
            <a:r>
              <a:rPr sz="2400" b="1" dirty="0"/>
              <a:t>, </a:t>
            </a:r>
            <a:r>
              <a:rPr sz="2400" b="1" dirty="0" err="1"/>
              <a:t>identificare</a:t>
            </a:r>
            <a:r>
              <a:rPr sz="2400" b="1" dirty="0"/>
              <a:t> </a:t>
            </a:r>
            <a:r>
              <a:rPr sz="2400" b="1" dirty="0" err="1"/>
              <a:t>opportunità</a:t>
            </a:r>
            <a:r>
              <a:rPr sz="2400" b="1" dirty="0"/>
              <a:t> di </a:t>
            </a:r>
            <a:r>
              <a:rPr sz="2400" b="1" dirty="0" err="1"/>
              <a:t>differenziazione</a:t>
            </a:r>
            <a:r>
              <a:rPr sz="2400" b="1" dirty="0"/>
              <a:t> </a:t>
            </a:r>
            <a:r>
              <a:rPr lang="it-IT" sz="2400" b="1" dirty="0"/>
              <a:t>narrativa, creando</a:t>
            </a:r>
            <a:r>
              <a:rPr sz="2400" b="1" dirty="0"/>
              <a:t> </a:t>
            </a:r>
            <a:r>
              <a:rPr sz="2400" b="1" dirty="0" err="1"/>
              <a:t>offerte</a:t>
            </a:r>
            <a:r>
              <a:rPr sz="2400" b="1" dirty="0"/>
              <a:t> </a:t>
            </a:r>
            <a:r>
              <a:rPr sz="2400" b="1" dirty="0" err="1"/>
              <a:t>che</a:t>
            </a:r>
            <a:r>
              <a:rPr sz="2400" b="1" dirty="0"/>
              <a:t> </a:t>
            </a:r>
            <a:r>
              <a:rPr sz="2400" b="1" dirty="0" err="1"/>
              <a:t>risuonino</a:t>
            </a:r>
            <a:r>
              <a:rPr sz="2400" b="1" dirty="0"/>
              <a:t> bene con le </a:t>
            </a:r>
            <a:r>
              <a:rPr sz="2400" b="1" dirty="0" err="1"/>
              <a:t>preferenze</a:t>
            </a:r>
            <a:r>
              <a:rPr sz="2400" b="1" dirty="0"/>
              <a:t> e le </a:t>
            </a:r>
            <a:r>
              <a:rPr sz="2400" b="1" dirty="0" err="1"/>
              <a:t>aspettative</a:t>
            </a:r>
            <a:r>
              <a:rPr sz="2400" b="1" dirty="0"/>
              <a:t> del </a:t>
            </a:r>
            <a:r>
              <a:rPr sz="2400" b="1" dirty="0" err="1"/>
              <a:t>pubblico</a:t>
            </a:r>
            <a:r>
              <a:rPr sz="2400" b="1" dirty="0"/>
              <a:t> target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46" y="2875359"/>
            <a:ext cx="3066653" cy="306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60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2400" b="1" dirty="0" err="1">
                <a:solidFill>
                  <a:srgbClr val="FF0000"/>
                </a:solidFill>
              </a:rPr>
              <a:t>Metodologie</a:t>
            </a:r>
            <a:r>
              <a:rPr sz="2400" b="1" dirty="0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Utilizzate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178" y="1321595"/>
            <a:ext cx="10972800" cy="4525963"/>
          </a:xfrm>
        </p:spPr>
        <p:txBody>
          <a:bodyPr>
            <a:normAutofit/>
          </a:bodyPr>
          <a:lstStyle/>
          <a:p>
            <a:r>
              <a:rPr sz="2400" dirty="0" err="1"/>
              <a:t>Comprende</a:t>
            </a:r>
            <a:r>
              <a:rPr sz="2400" dirty="0"/>
              <a:t> </a:t>
            </a:r>
            <a:r>
              <a:rPr sz="2400" dirty="0" err="1"/>
              <a:t>l'analisi</a:t>
            </a:r>
            <a:r>
              <a:rPr sz="2400" dirty="0"/>
              <a:t> di clustering, </a:t>
            </a:r>
            <a:r>
              <a:rPr sz="2400" dirty="0" err="1"/>
              <a:t>analisi</a:t>
            </a:r>
            <a:r>
              <a:rPr sz="2400" dirty="0"/>
              <a:t> </a:t>
            </a:r>
            <a:r>
              <a:rPr sz="2400" dirty="0" err="1"/>
              <a:t>delle</a:t>
            </a:r>
            <a:r>
              <a:rPr sz="2400" dirty="0"/>
              <a:t> </a:t>
            </a:r>
            <a:r>
              <a:rPr sz="2400" dirty="0" err="1"/>
              <a:t>preferenze</a:t>
            </a:r>
            <a:r>
              <a:rPr sz="2400" dirty="0"/>
              <a:t> </a:t>
            </a:r>
            <a:r>
              <a:rPr sz="2400" dirty="0" err="1"/>
              <a:t>dichiarate</a:t>
            </a:r>
            <a:r>
              <a:rPr sz="2400" dirty="0"/>
              <a:t> e </a:t>
            </a:r>
            <a:r>
              <a:rPr sz="2400" dirty="0" err="1"/>
              <a:t>tecniche</a:t>
            </a:r>
            <a:r>
              <a:rPr sz="2400" dirty="0"/>
              <a:t> di </a:t>
            </a:r>
            <a:r>
              <a:rPr sz="2400" dirty="0" err="1"/>
              <a:t>associazioni</a:t>
            </a:r>
            <a:r>
              <a:rPr sz="2400" dirty="0"/>
              <a:t> </a:t>
            </a:r>
            <a:r>
              <a:rPr sz="2400" dirty="0" err="1"/>
              <a:t>implicite</a:t>
            </a:r>
            <a:r>
              <a:rPr sz="2400" dirty="0"/>
              <a:t> per </a:t>
            </a:r>
            <a:r>
              <a:rPr sz="2400" dirty="0" err="1"/>
              <a:t>esaminare</a:t>
            </a:r>
            <a:r>
              <a:rPr sz="2400" dirty="0"/>
              <a:t> le </a:t>
            </a:r>
            <a:r>
              <a:rPr sz="2400" dirty="0" err="1"/>
              <a:t>relazioni</a:t>
            </a:r>
            <a:r>
              <a:rPr sz="2400" dirty="0"/>
              <a:t> </a:t>
            </a:r>
            <a:r>
              <a:rPr sz="2400" dirty="0" err="1"/>
              <a:t>significative</a:t>
            </a:r>
            <a:r>
              <a:rPr sz="2400" dirty="0"/>
              <a:t> e le </a:t>
            </a:r>
            <a:r>
              <a:rPr sz="2400" dirty="0" err="1"/>
              <a:t>percezioni</a:t>
            </a:r>
            <a:r>
              <a:rPr sz="2400" dirty="0"/>
              <a:t> </a:t>
            </a:r>
            <a:r>
              <a:rPr sz="2400" dirty="0" err="1"/>
              <a:t>dei</a:t>
            </a:r>
            <a:r>
              <a:rPr sz="2400" dirty="0"/>
              <a:t> </a:t>
            </a:r>
            <a:r>
              <a:rPr sz="2400" dirty="0" err="1"/>
              <a:t>consumatori</a:t>
            </a:r>
            <a:r>
              <a:rPr sz="2400" dirty="0"/>
              <a:t>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682" y="2521745"/>
            <a:ext cx="2238765" cy="184621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549" y="2609286"/>
            <a:ext cx="2521746" cy="2521746"/>
          </a:xfrm>
          <a:prstGeom prst="rect">
            <a:avLst/>
          </a:prstGeom>
        </p:spPr>
      </p:pic>
      <p:pic>
        <p:nvPicPr>
          <p:cNvPr id="6" name="Picture 2" descr="Risultati immagini per peop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7"/>
          <a:stretch/>
        </p:blipFill>
        <p:spPr bwMode="auto">
          <a:xfrm>
            <a:off x="671469" y="3796875"/>
            <a:ext cx="3514623" cy="144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isultati immagini per peop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47"/>
          <a:stretch/>
        </p:blipFill>
        <p:spPr bwMode="auto">
          <a:xfrm>
            <a:off x="836711" y="2609286"/>
            <a:ext cx="3285233" cy="135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40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129" y="603056"/>
            <a:ext cx="2701373" cy="249883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59" y="3713872"/>
            <a:ext cx="4802945" cy="223139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476" y="3377834"/>
            <a:ext cx="5201101" cy="290347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09066" y="1360852"/>
            <a:ext cx="57666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Gli algoritmi per misurare l'affinità semantica tra un concetto o un prodotto e le caratteristiche psicografiche dei clienti attingono da diverse discipline come il text </a:t>
            </a:r>
            <a:r>
              <a:rPr lang="it-IT" sz="1600" dirty="0" err="1"/>
              <a:t>mining</a:t>
            </a:r>
            <a:r>
              <a:rPr lang="it-IT" sz="1600" dirty="0"/>
              <a:t>, l'elaborazione del linguaggio naturale (NLP) e l'analisi del </a:t>
            </a:r>
            <a:r>
              <a:rPr lang="it-IT" sz="1600" dirty="0" err="1"/>
              <a:t>sentiment</a:t>
            </a:r>
            <a:r>
              <a:rPr lang="it-IT" sz="1600" dirty="0"/>
              <a:t>. Ecco alcuni degli algoritmi e delle tecniche che sono comunemente usati: Analisi del </a:t>
            </a:r>
            <a:r>
              <a:rPr lang="it-IT" sz="1600" dirty="0" err="1"/>
              <a:t>Sentiment</a:t>
            </a:r>
            <a:r>
              <a:rPr lang="it-IT" sz="1600" dirty="0"/>
              <a:t>, Word </a:t>
            </a:r>
            <a:r>
              <a:rPr lang="it-IT" sz="1600" dirty="0" err="1"/>
              <a:t>Embedding</a:t>
            </a:r>
            <a:r>
              <a:rPr lang="it-IT" sz="1600" dirty="0"/>
              <a:t> </a:t>
            </a:r>
            <a:r>
              <a:rPr lang="it-IT" sz="1600" dirty="0" err="1"/>
              <a:t>Models</a:t>
            </a:r>
            <a:r>
              <a:rPr lang="it-IT" sz="1600" dirty="0"/>
              <a:t>, </a:t>
            </a:r>
            <a:r>
              <a:rPr lang="it-IT" sz="1600" dirty="0" err="1"/>
              <a:t>Topic</a:t>
            </a:r>
            <a:r>
              <a:rPr lang="it-IT" sz="1600" dirty="0"/>
              <a:t> </a:t>
            </a:r>
            <a:r>
              <a:rPr lang="it-IT" sz="1600" dirty="0" err="1"/>
              <a:t>Modeling</a:t>
            </a:r>
            <a:r>
              <a:rPr lang="it-IT" sz="1600" dirty="0"/>
              <a:t>, Cosine </a:t>
            </a:r>
            <a:r>
              <a:rPr lang="it-IT" sz="1600" dirty="0" err="1"/>
              <a:t>Similarity</a:t>
            </a:r>
            <a:r>
              <a:rPr lang="it-IT" sz="1600" dirty="0"/>
              <a:t>, TF-IDF (</a:t>
            </a:r>
            <a:r>
              <a:rPr lang="it-IT" sz="1600" dirty="0" err="1"/>
              <a:t>Term</a:t>
            </a:r>
            <a:r>
              <a:rPr lang="it-IT" sz="1600" dirty="0"/>
              <a:t> </a:t>
            </a:r>
            <a:r>
              <a:rPr lang="it-IT" sz="1600" dirty="0" err="1"/>
              <a:t>Frequency</a:t>
            </a:r>
            <a:r>
              <a:rPr lang="it-IT" sz="1600" dirty="0"/>
              <a:t>-Inverse </a:t>
            </a:r>
            <a:r>
              <a:rPr lang="it-IT" sz="1600" dirty="0" err="1"/>
              <a:t>Document</a:t>
            </a:r>
            <a:r>
              <a:rPr lang="it-IT" sz="1600" dirty="0"/>
              <a:t> </a:t>
            </a:r>
            <a:r>
              <a:rPr lang="it-IT" sz="1600" dirty="0" err="1"/>
              <a:t>Frequency</a:t>
            </a:r>
            <a:r>
              <a:rPr lang="it-IT" sz="1600" dirty="0"/>
              <a:t>, </a:t>
            </a:r>
            <a:r>
              <a:rPr lang="it-IT" sz="1600" dirty="0" err="1"/>
              <a:t>Latent</a:t>
            </a:r>
            <a:r>
              <a:rPr lang="it-IT" sz="1600" dirty="0"/>
              <a:t> </a:t>
            </a:r>
            <a:r>
              <a:rPr lang="it-IT" sz="1600" dirty="0" err="1"/>
              <a:t>Semantic</a:t>
            </a:r>
            <a:r>
              <a:rPr lang="it-IT" sz="1600" dirty="0"/>
              <a:t> Analysis (LSA), </a:t>
            </a:r>
            <a:r>
              <a:rPr lang="it-IT" sz="1600" dirty="0" err="1"/>
              <a:t>Neural</a:t>
            </a:r>
            <a:r>
              <a:rPr lang="it-IT" sz="1600" dirty="0"/>
              <a:t> Networks and </a:t>
            </a:r>
            <a:r>
              <a:rPr lang="it-IT" sz="1600" dirty="0" err="1"/>
              <a:t>Deep</a:t>
            </a:r>
            <a:r>
              <a:rPr lang="it-IT" sz="1600" dirty="0"/>
              <a:t> Learning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03225"/>
            <a:ext cx="4976813" cy="1143000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Gli algoritmi per l’affinità semantica</a:t>
            </a:r>
            <a:endParaRPr sz="2400" b="1" dirty="0">
              <a:solidFill>
                <a:srgbClr val="FF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1127" y="1050132"/>
            <a:ext cx="1229851" cy="191993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133" y="5228740"/>
            <a:ext cx="1766491" cy="143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09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992" y="119740"/>
            <a:ext cx="6060872" cy="335351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94" y="3736691"/>
            <a:ext cx="7185889" cy="270453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033146" y="2943225"/>
            <a:ext cx="352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Rilevazione su panel nazionale + community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033146" y="2450307"/>
            <a:ext cx="356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ricerca «caso»: una settimana fa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422" y="3952750"/>
            <a:ext cx="1619476" cy="178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19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023" y="590807"/>
            <a:ext cx="5629836" cy="550472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127" y="257630"/>
            <a:ext cx="2505324" cy="250532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413" y="4225783"/>
            <a:ext cx="2505324" cy="250532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588" y="4698361"/>
            <a:ext cx="2032746" cy="203274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604" y="2480421"/>
            <a:ext cx="2247470" cy="224747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1627" y="341370"/>
            <a:ext cx="2078334" cy="207833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933882" y="221475"/>
            <a:ext cx="4388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I 5 profili psicografici «naturali» della </a:t>
            </a:r>
            <a:r>
              <a:rPr lang="it-IT" b="1" dirty="0" err="1">
                <a:solidFill>
                  <a:srgbClr val="FF0000"/>
                </a:solidFill>
              </a:rPr>
              <a:t>GenZ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9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88172" y="614632"/>
            <a:ext cx="788159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  <a:latin typeface="Söhne"/>
              </a:rPr>
              <a:t>I cinque gruppi di giovani italiani </a:t>
            </a:r>
            <a:r>
              <a:rPr lang="it-IT" sz="1400" dirty="0">
                <a:solidFill>
                  <a:srgbClr val="0D0D0D"/>
                </a:solidFill>
                <a:latin typeface="Söhne"/>
              </a:rPr>
              <a:t>presentano diverse visioni sulla mobilità e l'urbanistica, ma tutti con uno sguardo al futuro della vita urbana.</a:t>
            </a:r>
          </a:p>
          <a:p>
            <a:endParaRPr lang="it-IT" sz="1400" dirty="0">
              <a:solidFill>
                <a:srgbClr val="0D0D0D"/>
              </a:solidFill>
              <a:latin typeface="Söhn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D0D0D"/>
                </a:solidFill>
                <a:latin typeface="Söhne"/>
              </a:rPr>
              <a:t>I </a:t>
            </a:r>
            <a:r>
              <a:rPr lang="it-IT" sz="1400" b="1" dirty="0">
                <a:solidFill>
                  <a:srgbClr val="0D0D0D"/>
                </a:solidFill>
                <a:latin typeface="Söhne"/>
              </a:rPr>
              <a:t>Green </a:t>
            </a:r>
            <a:r>
              <a:rPr lang="it-IT" sz="1400" b="1" dirty="0" err="1">
                <a:solidFill>
                  <a:srgbClr val="0D0D0D"/>
                </a:solidFill>
                <a:latin typeface="Söhne"/>
              </a:rPr>
              <a:t>Pathfinders</a:t>
            </a:r>
            <a:r>
              <a:rPr lang="it-IT" sz="1400" dirty="0">
                <a:solidFill>
                  <a:srgbClr val="0D0D0D"/>
                </a:solidFill>
                <a:latin typeface="Söhne"/>
              </a:rPr>
              <a:t> si focalizzano sulla mobilità collettiva e sostenibile, con un forte interesse nell'accesso a opportunità educative e culturali, mostrando meno interesse per l'uso individuale di veicoli e per il consumismo.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D0D0D"/>
                </a:solidFill>
                <a:latin typeface="Söhne"/>
              </a:rPr>
              <a:t>I </a:t>
            </a:r>
            <a:r>
              <a:rPr lang="it-IT" sz="1400" b="1" dirty="0">
                <a:solidFill>
                  <a:srgbClr val="0D0D0D"/>
                </a:solidFill>
                <a:latin typeface="Söhne"/>
              </a:rPr>
              <a:t>Local Boosters</a:t>
            </a:r>
            <a:r>
              <a:rPr lang="it-IT" sz="1400" dirty="0">
                <a:solidFill>
                  <a:srgbClr val="0D0D0D"/>
                </a:solidFill>
                <a:latin typeface="Söhne"/>
              </a:rPr>
              <a:t> valorizzano l'economia locale e l'equità sociale, sostengono il trasporto pubblico gratuito come mezzo per abbattere le barriere finanziarie, pur esprimendo scetticismo verso l'educazione finanziaria nelle scuole e verso l'incoraggiamento di attività fisica tramite i trasporti pubblici.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D0D0D"/>
                </a:solidFill>
                <a:latin typeface="Söhne"/>
              </a:rPr>
              <a:t>Gli </a:t>
            </a:r>
            <a:r>
              <a:rPr lang="it-IT" sz="1400" b="1" dirty="0" err="1">
                <a:solidFill>
                  <a:srgbClr val="0D0D0D"/>
                </a:solidFill>
                <a:latin typeface="Söhne"/>
              </a:rPr>
              <a:t>Independent</a:t>
            </a:r>
            <a:r>
              <a:rPr lang="it-IT" sz="1400" b="1" dirty="0">
                <a:solidFill>
                  <a:srgbClr val="0D0D0D"/>
                </a:solidFill>
                <a:latin typeface="Söhne"/>
              </a:rPr>
              <a:t> </a:t>
            </a:r>
            <a:r>
              <a:rPr lang="it-IT" sz="1400" b="1" dirty="0" err="1">
                <a:solidFill>
                  <a:srgbClr val="0D0D0D"/>
                </a:solidFill>
                <a:latin typeface="Söhne"/>
              </a:rPr>
              <a:t>Navigators</a:t>
            </a:r>
            <a:r>
              <a:rPr lang="it-IT" sz="1400" dirty="0">
                <a:solidFill>
                  <a:srgbClr val="0D0D0D"/>
                </a:solidFill>
                <a:latin typeface="Söhne"/>
              </a:rPr>
              <a:t> privilegiano l'autonomia e la flessibilità, apprezzando la mobilità urbana che supporta l'indipendenza individuale e l'autoefficacia, con una certa critica verso le politiche che limitano la libertà personale.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D0D0D"/>
                </a:solidFill>
                <a:latin typeface="Söhne"/>
              </a:rPr>
              <a:t>I </a:t>
            </a:r>
            <a:r>
              <a:rPr lang="it-IT" sz="1400" b="1" dirty="0">
                <a:solidFill>
                  <a:srgbClr val="0D0D0D"/>
                </a:solidFill>
                <a:latin typeface="Söhne"/>
              </a:rPr>
              <a:t>Community </a:t>
            </a:r>
            <a:r>
              <a:rPr lang="it-IT" sz="1400" b="1" dirty="0" err="1">
                <a:solidFill>
                  <a:srgbClr val="0D0D0D"/>
                </a:solidFill>
                <a:latin typeface="Söhne"/>
              </a:rPr>
              <a:t>Curators</a:t>
            </a:r>
            <a:r>
              <a:rPr lang="it-IT" sz="1400" dirty="0">
                <a:solidFill>
                  <a:srgbClr val="0D0D0D"/>
                </a:solidFill>
                <a:latin typeface="Söhne"/>
              </a:rPr>
              <a:t> adottano un approccio olistico, promuovendo la mobilità condivisa e l'apprendimento finanziario, cercando un equilibrio tra responsabilità personale e miglioramento comunitario, pur essendo critici su alcune politiche di trasporto gratuito.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D0D0D"/>
                </a:solidFill>
                <a:latin typeface="Söhne"/>
              </a:rPr>
              <a:t>Infine, gli </a:t>
            </a:r>
            <a:r>
              <a:rPr lang="it-IT" sz="1400" b="1" dirty="0">
                <a:solidFill>
                  <a:srgbClr val="0D0D0D"/>
                </a:solidFill>
                <a:latin typeface="Söhne"/>
              </a:rPr>
              <a:t>Urban </a:t>
            </a:r>
            <a:r>
              <a:rPr lang="it-IT" sz="1400" b="1" dirty="0" err="1">
                <a:solidFill>
                  <a:srgbClr val="0D0D0D"/>
                </a:solidFill>
                <a:latin typeface="Söhne"/>
              </a:rPr>
              <a:t>Optimizers</a:t>
            </a:r>
            <a:r>
              <a:rPr lang="it-IT" sz="1400" dirty="0">
                <a:solidFill>
                  <a:srgbClr val="0D0D0D"/>
                </a:solidFill>
                <a:latin typeface="Söhne"/>
              </a:rPr>
              <a:t> incarnano un ottimismo senza riserve verso la vita urbana, promuovendo una mobilità che sia inclusiva e disponibile in tutti i momenti della giornata, con un forte sostegno per la sostenibilità e per le opzioni di trasporto che valorizzino la diversità e l'inclusione sociale.</a:t>
            </a:r>
          </a:p>
          <a:p>
            <a:endParaRPr lang="it-IT" sz="1400" dirty="0">
              <a:solidFill>
                <a:srgbClr val="0D0D0D"/>
              </a:solidFill>
              <a:latin typeface="Söhne"/>
            </a:endParaRPr>
          </a:p>
          <a:p>
            <a:r>
              <a:rPr lang="it-IT" sz="1400" dirty="0">
                <a:solidFill>
                  <a:srgbClr val="0D0D0D"/>
                </a:solidFill>
                <a:latin typeface="Söhne"/>
              </a:rPr>
              <a:t>Mentre i </a:t>
            </a:r>
            <a:r>
              <a:rPr lang="it-IT" sz="1400" b="1" dirty="0">
                <a:solidFill>
                  <a:srgbClr val="0D0D0D"/>
                </a:solidFill>
                <a:latin typeface="Söhne"/>
              </a:rPr>
              <a:t>Green </a:t>
            </a:r>
            <a:r>
              <a:rPr lang="it-IT" sz="1400" b="1" dirty="0" err="1">
                <a:solidFill>
                  <a:srgbClr val="0D0D0D"/>
                </a:solidFill>
                <a:latin typeface="Söhne"/>
              </a:rPr>
              <a:t>Pathfinders</a:t>
            </a:r>
            <a:r>
              <a:rPr lang="it-IT" sz="1400" dirty="0">
                <a:solidFill>
                  <a:srgbClr val="0D0D0D"/>
                </a:solidFill>
                <a:latin typeface="Söhne"/>
              </a:rPr>
              <a:t> e i </a:t>
            </a:r>
            <a:r>
              <a:rPr lang="it-IT" sz="1400" b="1" dirty="0">
                <a:solidFill>
                  <a:srgbClr val="0D0D0D"/>
                </a:solidFill>
                <a:latin typeface="Söhne"/>
              </a:rPr>
              <a:t>Community </a:t>
            </a:r>
            <a:r>
              <a:rPr lang="it-IT" sz="1400" b="1" dirty="0" err="1">
                <a:solidFill>
                  <a:srgbClr val="0D0D0D"/>
                </a:solidFill>
                <a:latin typeface="Söhne"/>
              </a:rPr>
              <a:t>Curators</a:t>
            </a:r>
            <a:r>
              <a:rPr lang="it-IT" sz="1400" b="1" dirty="0">
                <a:solidFill>
                  <a:srgbClr val="0D0D0D"/>
                </a:solidFill>
                <a:latin typeface="Söhne"/>
              </a:rPr>
              <a:t> </a:t>
            </a:r>
            <a:r>
              <a:rPr lang="it-IT" sz="1400" dirty="0">
                <a:solidFill>
                  <a:srgbClr val="0D0D0D"/>
                </a:solidFill>
                <a:latin typeface="Söhne"/>
              </a:rPr>
              <a:t>condividono una passione per la sostenibilità e l'accesso alla cultura, i </a:t>
            </a:r>
            <a:r>
              <a:rPr lang="it-IT" sz="1400" b="1" dirty="0">
                <a:solidFill>
                  <a:srgbClr val="0D0D0D"/>
                </a:solidFill>
                <a:latin typeface="Söhne"/>
              </a:rPr>
              <a:t>Local Boosters </a:t>
            </a:r>
            <a:r>
              <a:rPr lang="it-IT" sz="1400" dirty="0">
                <a:solidFill>
                  <a:srgbClr val="0D0D0D"/>
                </a:solidFill>
                <a:latin typeface="Söhne"/>
              </a:rPr>
              <a:t>e gli </a:t>
            </a:r>
            <a:r>
              <a:rPr lang="it-IT" sz="1400" b="1" dirty="0">
                <a:solidFill>
                  <a:srgbClr val="0D0D0D"/>
                </a:solidFill>
                <a:latin typeface="Söhne"/>
              </a:rPr>
              <a:t>Urban </a:t>
            </a:r>
            <a:r>
              <a:rPr lang="it-IT" sz="1400" b="1" dirty="0" err="1">
                <a:solidFill>
                  <a:srgbClr val="0D0D0D"/>
                </a:solidFill>
                <a:latin typeface="Söhne"/>
              </a:rPr>
              <a:t>Optimizers</a:t>
            </a:r>
            <a:r>
              <a:rPr lang="it-IT" sz="1400" b="1" dirty="0">
                <a:solidFill>
                  <a:srgbClr val="0D0D0D"/>
                </a:solidFill>
                <a:latin typeface="Söhne"/>
              </a:rPr>
              <a:t> </a:t>
            </a:r>
            <a:r>
              <a:rPr lang="it-IT" sz="1400" dirty="0">
                <a:solidFill>
                  <a:srgbClr val="0D0D0D"/>
                </a:solidFill>
                <a:latin typeface="Söhne"/>
              </a:rPr>
              <a:t>pongono maggiore enfasi sull'accessibilità economica e sociale. Gli </a:t>
            </a:r>
            <a:r>
              <a:rPr lang="it-IT" sz="1400" b="1" dirty="0" err="1">
                <a:solidFill>
                  <a:srgbClr val="0D0D0D"/>
                </a:solidFill>
                <a:latin typeface="Söhne"/>
              </a:rPr>
              <a:t>Independent</a:t>
            </a:r>
            <a:r>
              <a:rPr lang="it-IT" sz="1400" b="1" dirty="0">
                <a:solidFill>
                  <a:srgbClr val="0D0D0D"/>
                </a:solidFill>
                <a:latin typeface="Söhne"/>
              </a:rPr>
              <a:t> </a:t>
            </a:r>
            <a:r>
              <a:rPr lang="it-IT" sz="1400" b="1" dirty="0" err="1">
                <a:solidFill>
                  <a:srgbClr val="0D0D0D"/>
                </a:solidFill>
                <a:latin typeface="Söhne"/>
              </a:rPr>
              <a:t>Navigators</a:t>
            </a:r>
            <a:r>
              <a:rPr lang="it-IT" sz="1400" b="1" dirty="0">
                <a:solidFill>
                  <a:srgbClr val="0D0D0D"/>
                </a:solidFill>
                <a:latin typeface="Söhne"/>
              </a:rPr>
              <a:t> </a:t>
            </a:r>
            <a:r>
              <a:rPr lang="it-IT" sz="1400" dirty="0">
                <a:solidFill>
                  <a:srgbClr val="0D0D0D"/>
                </a:solidFill>
                <a:latin typeface="Söhne"/>
              </a:rPr>
              <a:t>si distinguono per il loro approccio che favorisce l'indipendenza e la convenienza economica, pur accettando alcuni aspetti dei servizi pubblici. Tutti i gruppi mostrano un interesse nell'arricchimento della vita urbana, ma differiscono nel grado di autonomia e nel tipo di sostegno comunitario che considerano ideale.</a:t>
            </a:r>
            <a:endParaRPr lang="it-IT" sz="1400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52" y="283864"/>
            <a:ext cx="1611924" cy="161192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382" y="1323030"/>
            <a:ext cx="1609731" cy="160973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77" y="1952729"/>
            <a:ext cx="1691473" cy="169147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898" y="2989702"/>
            <a:ext cx="1670925" cy="167092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77" y="3851750"/>
            <a:ext cx="1617753" cy="161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04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641" y="274638"/>
            <a:ext cx="10972800" cy="1143000"/>
          </a:xfrm>
        </p:spPr>
        <p:txBody>
          <a:bodyPr/>
          <a:lstStyle/>
          <a:p>
            <a:r>
              <a:rPr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50" y="1295401"/>
            <a:ext cx="11075591" cy="636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400" b="1" dirty="0">
                <a:solidFill>
                  <a:srgbClr val="FF0000"/>
                </a:solidFill>
              </a:rPr>
              <a:t>Brief introduction to psychographic analysis and its importance</a:t>
            </a:r>
            <a:r>
              <a:rPr sz="2400" dirty="0"/>
              <a:t>.</a:t>
            </a:r>
            <a:endParaRPr lang="it-IT" sz="2400" dirty="0"/>
          </a:p>
        </p:txBody>
      </p:sp>
      <p:sp>
        <p:nvSpPr>
          <p:cNvPr id="4" name="Rettangolo 3"/>
          <p:cNvSpPr/>
          <p:nvPr/>
        </p:nvSpPr>
        <p:spPr>
          <a:xfrm>
            <a:off x="495300" y="1932384"/>
            <a:ext cx="10864850" cy="3416320"/>
          </a:xfrm>
          <a:prstGeom prst="rect">
            <a:avLst/>
          </a:prstGeom>
          <a:ln>
            <a:solidFill>
              <a:srgbClr val="FF3399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Market segmentation</a:t>
            </a:r>
            <a:r>
              <a:rPr lang="en-US" dirty="0"/>
              <a:t>: Psychographic surveys are used to segment the market based on consumer personality traits, values, interests, and lifestyles.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Product development</a:t>
            </a:r>
            <a:r>
              <a:rPr lang="en-US" dirty="0"/>
              <a:t>: Psychographic surveys help companies develop new products or improve existing ones based on consumer preferences, values, and behaviors.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Communication and branding planning</a:t>
            </a:r>
            <a:r>
              <a:rPr lang="en-US" dirty="0"/>
              <a:t>: Psychographic surveys guide communication and branding planning by providing insights into consumer values, interests, and lifestyles.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Public opinion research</a:t>
            </a:r>
            <a:r>
              <a:rPr lang="en-US" dirty="0"/>
              <a:t>: Psychographic surveys are employed to conduct public opinion research on social, political, or cultural issues.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Social program evaluation</a:t>
            </a:r>
            <a:r>
              <a:rPr lang="en-US" dirty="0"/>
              <a:t>: Psychographic surveys are used to evaluate the effectiveness of existing social and public programs.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Community awareness and engagement</a:t>
            </a:r>
            <a:r>
              <a:rPr lang="en-US" dirty="0">
                <a:solidFill>
                  <a:srgbClr val="002060"/>
                </a:solidFill>
              </a:rPr>
              <a:t>:</a:t>
            </a:r>
            <a:r>
              <a:rPr lang="en-US" dirty="0"/>
              <a:t> Psychographic surveys aid in understanding community needs, preferences, and perspectives on important social issues.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749" y="5619602"/>
            <a:ext cx="2114845" cy="69542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753" y="5619602"/>
            <a:ext cx="2532960" cy="90030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924" y="5578716"/>
            <a:ext cx="1556581" cy="100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7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187600"/>
            <a:ext cx="7850981" cy="378128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16" y="861118"/>
            <a:ext cx="7665073" cy="360678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71" y="1699179"/>
            <a:ext cx="7716418" cy="386856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3924" y="1738162"/>
            <a:ext cx="3372321" cy="382958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8690372" y="1299296"/>
            <a:ext cx="2936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</a:rPr>
              <a:t>Quale affinità semantica?</a:t>
            </a:r>
          </a:p>
        </p:txBody>
      </p:sp>
    </p:spTree>
    <p:extLst>
      <p:ext uri="{BB962C8B-B14F-4D97-AF65-F5344CB8AC3E}">
        <p14:creationId xmlns:p14="http://schemas.microsoft.com/office/powerpoint/2010/main" val="308724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78489" y="826677"/>
            <a:ext cx="1137138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Parole chiave che catturano l'essenza della campagna «Bologna Città 30»:</a:t>
            </a:r>
            <a:endParaRPr lang="it-IT" dirty="0"/>
          </a:p>
          <a:p>
            <a:endParaRPr lang="it-IT" dirty="0"/>
          </a:p>
          <a:p>
            <a:r>
              <a:rPr lang="it-IT" dirty="0"/>
              <a:t>1. **</a:t>
            </a:r>
            <a:r>
              <a:rPr lang="it-IT" dirty="0">
                <a:solidFill>
                  <a:srgbClr val="FF0000"/>
                </a:solidFill>
              </a:rPr>
              <a:t>Sicurezza</a:t>
            </a:r>
            <a:r>
              <a:rPr lang="it-IT" dirty="0"/>
              <a:t>**: Il fulcro della campagna è aumentare la sicurezza stradale riducendo il rischio di incidenti gravi. 2. **</a:t>
            </a:r>
            <a:r>
              <a:rPr lang="it-IT" dirty="0">
                <a:solidFill>
                  <a:srgbClr val="FF0000"/>
                </a:solidFill>
              </a:rPr>
              <a:t>Sostenibilità</a:t>
            </a:r>
            <a:r>
              <a:rPr lang="it-IT" dirty="0"/>
              <a:t>**: Promuovere modi di spostamento più sostenibili, riducendo l'inquinamento e migliorando la qualità dell'aria. 3. **</a:t>
            </a:r>
            <a:r>
              <a:rPr lang="it-IT" dirty="0">
                <a:solidFill>
                  <a:srgbClr val="FF0000"/>
                </a:solidFill>
              </a:rPr>
              <a:t>Partecipazione</a:t>
            </a:r>
            <a:r>
              <a:rPr lang="it-IT" dirty="0"/>
              <a:t>**: L'importanza di coinvolgere attivamente la cittadinanza, ascoltando suggerimenti e preoccupazioni attraverso questionari. 4. **</a:t>
            </a:r>
            <a:r>
              <a:rPr lang="it-IT" dirty="0">
                <a:solidFill>
                  <a:srgbClr val="FF0000"/>
                </a:solidFill>
              </a:rPr>
              <a:t>Educazione</a:t>
            </a:r>
            <a:r>
              <a:rPr lang="it-IT" dirty="0"/>
              <a:t>**: Una grande campagna di comunicazione mira a sensibilizzare sulle nuove norme e sull'importanza della sicurezza stradale. 5. **</a:t>
            </a:r>
            <a:r>
              <a:rPr lang="it-IT" dirty="0">
                <a:solidFill>
                  <a:srgbClr val="FF0000"/>
                </a:solidFill>
              </a:rPr>
              <a:t>Innovazione</a:t>
            </a:r>
            <a:r>
              <a:rPr lang="it-IT" dirty="0"/>
              <a:t>**: Utilizzo di nuove soluzioni di segnaletica e di moderazione del traffico per rendere le strade più sicure. 6. **</a:t>
            </a:r>
            <a:r>
              <a:rPr lang="it-IT" dirty="0">
                <a:solidFill>
                  <a:srgbClr val="FF0000"/>
                </a:solidFill>
              </a:rPr>
              <a:t>Transizione</a:t>
            </a:r>
            <a:r>
              <a:rPr lang="it-IT" dirty="0"/>
              <a:t>**: Periodo di adeguamento senza sanzioni per abituare cittadini e visitatori ai nuovi limiti di velocità. 7. **</a:t>
            </a:r>
            <a:r>
              <a:rPr lang="it-IT" dirty="0">
                <a:solidFill>
                  <a:srgbClr val="FF0000"/>
                </a:solidFill>
              </a:rPr>
              <a:t>Salute</a:t>
            </a:r>
            <a:r>
              <a:rPr lang="it-IT" dirty="0"/>
              <a:t>**: Miglioramento della salute pubblica attraverso la riduzione del rumore e dell'inquinamento atmosferico. 8. **</a:t>
            </a:r>
            <a:r>
              <a:rPr lang="it-IT" dirty="0">
                <a:solidFill>
                  <a:srgbClr val="FF0000"/>
                </a:solidFill>
              </a:rPr>
              <a:t>Mobilità Urbana</a:t>
            </a:r>
            <a:r>
              <a:rPr lang="it-IT" dirty="0"/>
              <a:t>**: Rafforzamento della mobilità urbana con un approccio più umano e meno centrato sull'auto. 9. **</a:t>
            </a:r>
            <a:r>
              <a:rPr lang="it-IT" dirty="0">
                <a:solidFill>
                  <a:srgbClr val="FF0000"/>
                </a:solidFill>
              </a:rPr>
              <a:t>Comunità</a:t>
            </a:r>
            <a:r>
              <a:rPr lang="it-IT" dirty="0"/>
              <a:t>**: Creazione di spazi urbani più vivibili che favoriscano l'incontro e l'interazione tra le persone. 10. **</a:t>
            </a:r>
            <a:r>
              <a:rPr lang="it-IT" dirty="0">
                <a:solidFill>
                  <a:srgbClr val="FF0000"/>
                </a:solidFill>
              </a:rPr>
              <a:t>Esempio</a:t>
            </a:r>
            <a:r>
              <a:rPr lang="it-IT" dirty="0"/>
              <a:t>**: Bologna si propone come modello per altre città italiane nell'adozione di politiche per una mobilità più sicura e sostenibile. </a:t>
            </a:r>
          </a:p>
          <a:p>
            <a:endParaRPr lang="it-IT" dirty="0"/>
          </a:p>
          <a:p>
            <a:r>
              <a:rPr lang="it-IT" b="1" i="1" dirty="0">
                <a:solidFill>
                  <a:srgbClr val="FF0000"/>
                </a:solidFill>
              </a:rPr>
              <a:t>La campagna "Bologna Città 30" mira a trasformare la città in un ambiente più sicuro, sostenibile e inclusivo, promuovendo una cultura della mobilità che metta al centro la persona e la qualità della vita urbana. Attraverso la riduzione dei limiti di velocità, l'installazione di nuova segnaletica, una vasta campagna di comunicazione e il coinvolgimento diretto dei cittadini, si cerca di costruire una comunità più consapevole e responsabile verso la sicurezza stradale e l'ambiente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485900" y="190030"/>
            <a:ext cx="8629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FF0000"/>
                </a:solidFill>
              </a:rPr>
              <a:t>Concept</a:t>
            </a:r>
            <a:r>
              <a:rPr lang="it-IT" sz="2400" b="1" dirty="0">
                <a:solidFill>
                  <a:srgbClr val="FF0000"/>
                </a:solidFill>
              </a:rPr>
              <a:t> di «Bologna Città 30» e spazio semantico della campagna </a:t>
            </a:r>
          </a:p>
        </p:txBody>
      </p:sp>
    </p:spTree>
    <p:extLst>
      <p:ext uri="{BB962C8B-B14F-4D97-AF65-F5344CB8AC3E}">
        <p14:creationId xmlns:p14="http://schemas.microsoft.com/office/powerpoint/2010/main" val="65852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172309" y="785178"/>
            <a:ext cx="966316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Söhne"/>
              </a:rPr>
              <a:t>I cinque gruppi e la loro affinità semantica con «Bologna Città 30»</a:t>
            </a:r>
          </a:p>
          <a:p>
            <a:endParaRPr lang="it-IT" sz="1600" dirty="0">
              <a:solidFill>
                <a:srgbClr val="0D0D0D"/>
              </a:solidFill>
              <a:latin typeface="Söhn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D0D0D"/>
                </a:solidFill>
                <a:latin typeface="Söhne"/>
              </a:rPr>
              <a:t>Green </a:t>
            </a:r>
            <a:r>
              <a:rPr lang="it-IT" sz="1600" b="1" dirty="0" err="1">
                <a:solidFill>
                  <a:srgbClr val="0D0D0D"/>
                </a:solidFill>
                <a:latin typeface="Söhne"/>
              </a:rPr>
              <a:t>Pathfinders</a:t>
            </a:r>
            <a:r>
              <a:rPr lang="it-IT" sz="1600" dirty="0">
                <a:solidFill>
                  <a:srgbClr val="0D0D0D"/>
                </a:solidFill>
                <a:latin typeface="Söhne"/>
              </a:rPr>
              <a:t>: </a:t>
            </a:r>
            <a:r>
              <a:rPr lang="it-IT" sz="1600" b="1" dirty="0">
                <a:solidFill>
                  <a:srgbClr val="00B050"/>
                </a:solidFill>
                <a:latin typeface="Söhne"/>
              </a:rPr>
              <a:t>Elevata</a:t>
            </a:r>
            <a:r>
              <a:rPr lang="it-IT" sz="1600" dirty="0">
                <a:solidFill>
                  <a:srgbClr val="0D0D0D"/>
                </a:solidFill>
                <a:latin typeface="Söhne"/>
              </a:rPr>
              <a:t> affinità con la campagna "Bologna Città 30" per l'accento sulla sicurezza, la sostenibilità e l'educazione, ma una discrepanza sul supporto al commercio locale e incentivi per mezzi di trasporto individuali.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D0D0D"/>
                </a:solidFill>
                <a:latin typeface="Söhne"/>
              </a:rPr>
              <a:t>Local Boosters</a:t>
            </a:r>
            <a:r>
              <a:rPr lang="it-IT" sz="1600" dirty="0">
                <a:solidFill>
                  <a:srgbClr val="0D0D0D"/>
                </a:solidFill>
                <a:latin typeface="Söhne"/>
              </a:rPr>
              <a:t>: </a:t>
            </a:r>
            <a:r>
              <a:rPr lang="it-IT" sz="1600" b="1" dirty="0">
                <a:solidFill>
                  <a:srgbClr val="FFC000"/>
                </a:solidFill>
                <a:latin typeface="Söhne"/>
              </a:rPr>
              <a:t>Moderata</a:t>
            </a:r>
            <a:r>
              <a:rPr lang="it-IT" sz="1600" dirty="0">
                <a:solidFill>
                  <a:srgbClr val="0D0D0D"/>
                </a:solidFill>
                <a:latin typeface="Söhne"/>
              </a:rPr>
              <a:t> affinità, condividendo la promozione di pratiche sostenibili e l'impegno comunitario. Tuttavia, meno inclini a promuovere politiche di mobilità sostenibile come bici e scooter in </a:t>
            </a:r>
            <a:r>
              <a:rPr lang="it-IT" sz="1600" dirty="0" err="1">
                <a:solidFill>
                  <a:srgbClr val="0D0D0D"/>
                </a:solidFill>
                <a:latin typeface="Söhne"/>
              </a:rPr>
              <a:t>sharing</a:t>
            </a:r>
            <a:r>
              <a:rPr lang="it-IT" sz="1600" dirty="0">
                <a:solidFill>
                  <a:srgbClr val="0D0D0D"/>
                </a:solidFill>
                <a:latin typeface="Söhne"/>
              </a:rPr>
              <a:t> favoriti dalla campagna.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b="1" dirty="0" err="1">
                <a:solidFill>
                  <a:srgbClr val="0D0D0D"/>
                </a:solidFill>
                <a:latin typeface="Söhne"/>
              </a:rPr>
              <a:t>Independent</a:t>
            </a:r>
            <a:r>
              <a:rPr lang="it-IT" sz="1600" b="1" dirty="0">
                <a:solidFill>
                  <a:srgbClr val="0D0D0D"/>
                </a:solidFill>
                <a:latin typeface="Söhne"/>
              </a:rPr>
              <a:t> </a:t>
            </a:r>
            <a:r>
              <a:rPr lang="it-IT" sz="1600" b="1" dirty="0" err="1">
                <a:solidFill>
                  <a:srgbClr val="0D0D0D"/>
                </a:solidFill>
                <a:latin typeface="Söhne"/>
              </a:rPr>
              <a:t>Navigators</a:t>
            </a:r>
            <a:r>
              <a:rPr lang="it-IT" sz="1600" dirty="0">
                <a:solidFill>
                  <a:srgbClr val="0D0D0D"/>
                </a:solidFill>
                <a:latin typeface="Söhne"/>
              </a:rPr>
              <a:t>: </a:t>
            </a:r>
            <a:r>
              <a:rPr lang="it-IT" sz="1600" b="1" dirty="0">
                <a:solidFill>
                  <a:srgbClr val="FFC000"/>
                </a:solidFill>
                <a:latin typeface="Söhne"/>
              </a:rPr>
              <a:t>Moderata</a:t>
            </a:r>
            <a:r>
              <a:rPr lang="it-IT" sz="1600" dirty="0">
                <a:solidFill>
                  <a:srgbClr val="0D0D0D"/>
                </a:solidFill>
                <a:latin typeface="Söhne"/>
              </a:rPr>
              <a:t> affinità per l'accessibilità e l'educazione civica, ma discrepanze significative nell'enfasi su trasporto privato e autonomia individuale contrapposti agli obiettivi collettivi della campagna.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D0D0D"/>
                </a:solidFill>
                <a:latin typeface="Söhne"/>
              </a:rPr>
              <a:t>Community </a:t>
            </a:r>
            <a:r>
              <a:rPr lang="it-IT" sz="1600" b="1" dirty="0" err="1">
                <a:solidFill>
                  <a:srgbClr val="0D0D0D"/>
                </a:solidFill>
                <a:latin typeface="Söhne"/>
              </a:rPr>
              <a:t>Curators</a:t>
            </a:r>
            <a:r>
              <a:rPr lang="it-IT" sz="1600" dirty="0">
                <a:solidFill>
                  <a:srgbClr val="0D0D0D"/>
                </a:solidFill>
                <a:latin typeface="Söhne"/>
              </a:rPr>
              <a:t>: </a:t>
            </a:r>
            <a:r>
              <a:rPr lang="it-IT" sz="1600" b="1" dirty="0">
                <a:solidFill>
                  <a:srgbClr val="00B050"/>
                </a:solidFill>
                <a:latin typeface="Söhne"/>
              </a:rPr>
              <a:t>Elevata</a:t>
            </a:r>
            <a:r>
              <a:rPr lang="it-IT" sz="1600" dirty="0">
                <a:solidFill>
                  <a:srgbClr val="0D0D0D"/>
                </a:solidFill>
                <a:latin typeface="Söhne"/>
              </a:rPr>
              <a:t> affinità nell'integrazione di mobilità sostenibile e vivibilità urbana, con alcune discrepanze sull'importanza della gratuità del trasporto pubblico e l'estensione dei servizi post-tramonto.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D0D0D"/>
                </a:solidFill>
                <a:latin typeface="Söhne"/>
              </a:rPr>
              <a:t>Urban </a:t>
            </a:r>
            <a:r>
              <a:rPr lang="it-IT" sz="1600" b="1" dirty="0" err="1">
                <a:solidFill>
                  <a:srgbClr val="0D0D0D"/>
                </a:solidFill>
                <a:latin typeface="Söhne"/>
              </a:rPr>
              <a:t>Optimizers</a:t>
            </a:r>
            <a:r>
              <a:rPr lang="it-IT" sz="1600" dirty="0">
                <a:solidFill>
                  <a:srgbClr val="0D0D0D"/>
                </a:solidFill>
                <a:latin typeface="Söhne"/>
              </a:rPr>
              <a:t>: </a:t>
            </a:r>
            <a:r>
              <a:rPr lang="it-IT" sz="1600" b="1" dirty="0">
                <a:solidFill>
                  <a:srgbClr val="00B050"/>
                </a:solidFill>
                <a:latin typeface="Söhne"/>
              </a:rPr>
              <a:t>Elevata</a:t>
            </a:r>
            <a:r>
              <a:rPr lang="it-IT" sz="1600" dirty="0">
                <a:solidFill>
                  <a:srgbClr val="0D0D0D"/>
                </a:solidFill>
                <a:latin typeface="Söhne"/>
              </a:rPr>
              <a:t> affinità, poiché valorizzano l'accessibilità, la sostenibilità e l'uso degli spazi urbani in modo simile alla campagna. Divergenze sull'incentivazione del trasporto privato e sul dettaglio del trasporto gratuito e notturno.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0D0D0D"/>
              </a:solidFill>
              <a:latin typeface="Söhne"/>
            </a:endParaRPr>
          </a:p>
          <a:p>
            <a:r>
              <a:rPr lang="it-IT" sz="1600" dirty="0">
                <a:solidFill>
                  <a:srgbClr val="FF0000"/>
                </a:solidFill>
                <a:latin typeface="Söhne"/>
              </a:rPr>
              <a:t>In una scala da elevata a scarsa</a:t>
            </a:r>
            <a:r>
              <a:rPr lang="it-IT" sz="1600" dirty="0">
                <a:solidFill>
                  <a:srgbClr val="0D0D0D"/>
                </a:solidFill>
                <a:latin typeface="Söhne"/>
              </a:rPr>
              <a:t>, i </a:t>
            </a:r>
            <a:r>
              <a:rPr lang="it-IT" sz="1600" b="1" dirty="0">
                <a:solidFill>
                  <a:srgbClr val="0D0D0D"/>
                </a:solidFill>
                <a:latin typeface="Söhne"/>
              </a:rPr>
              <a:t>Green </a:t>
            </a:r>
            <a:r>
              <a:rPr lang="it-IT" sz="1600" b="1" dirty="0" err="1">
                <a:solidFill>
                  <a:srgbClr val="0D0D0D"/>
                </a:solidFill>
                <a:latin typeface="Söhne"/>
              </a:rPr>
              <a:t>Pathfinders</a:t>
            </a:r>
            <a:r>
              <a:rPr lang="it-IT" sz="1600" dirty="0">
                <a:solidFill>
                  <a:srgbClr val="0D0D0D"/>
                </a:solidFill>
                <a:latin typeface="Söhne"/>
              </a:rPr>
              <a:t> e gli </a:t>
            </a:r>
            <a:r>
              <a:rPr lang="it-IT" sz="1600" b="1" dirty="0">
                <a:solidFill>
                  <a:srgbClr val="0D0D0D"/>
                </a:solidFill>
                <a:latin typeface="Söhne"/>
              </a:rPr>
              <a:t>Urban </a:t>
            </a:r>
            <a:r>
              <a:rPr lang="it-IT" sz="1600" b="1" dirty="0" err="1">
                <a:solidFill>
                  <a:srgbClr val="0D0D0D"/>
                </a:solidFill>
                <a:latin typeface="Söhne"/>
              </a:rPr>
              <a:t>Optimizers</a:t>
            </a:r>
            <a:r>
              <a:rPr lang="it-IT" sz="1600" dirty="0">
                <a:solidFill>
                  <a:srgbClr val="0D0D0D"/>
                </a:solidFill>
                <a:latin typeface="Söhne"/>
              </a:rPr>
              <a:t> hanno il livello più alto di affinità semantica con la campagna, seguiti dai </a:t>
            </a:r>
            <a:r>
              <a:rPr lang="it-IT" sz="1600" b="1" dirty="0">
                <a:solidFill>
                  <a:srgbClr val="0D0D0D"/>
                </a:solidFill>
                <a:latin typeface="Söhne"/>
              </a:rPr>
              <a:t>Community </a:t>
            </a:r>
            <a:r>
              <a:rPr lang="it-IT" sz="1600" b="1" dirty="0" err="1">
                <a:solidFill>
                  <a:srgbClr val="0D0D0D"/>
                </a:solidFill>
                <a:latin typeface="Söhne"/>
              </a:rPr>
              <a:t>Curators</a:t>
            </a:r>
            <a:r>
              <a:rPr lang="it-IT" sz="1600" dirty="0">
                <a:solidFill>
                  <a:srgbClr val="0D0D0D"/>
                </a:solidFill>
                <a:latin typeface="Söhne"/>
              </a:rPr>
              <a:t>. I </a:t>
            </a:r>
            <a:r>
              <a:rPr lang="it-IT" sz="1600" b="1" dirty="0">
                <a:solidFill>
                  <a:srgbClr val="0D0D0D"/>
                </a:solidFill>
                <a:latin typeface="Söhne"/>
              </a:rPr>
              <a:t>Local Boosters</a:t>
            </a:r>
            <a:r>
              <a:rPr lang="it-IT" sz="1600" dirty="0">
                <a:solidFill>
                  <a:srgbClr val="0D0D0D"/>
                </a:solidFill>
                <a:latin typeface="Söhne"/>
              </a:rPr>
              <a:t> e gli </a:t>
            </a:r>
            <a:r>
              <a:rPr lang="it-IT" sz="1600" b="1" dirty="0" err="1">
                <a:solidFill>
                  <a:srgbClr val="0D0D0D"/>
                </a:solidFill>
                <a:latin typeface="Söhne"/>
              </a:rPr>
              <a:t>Independent</a:t>
            </a:r>
            <a:r>
              <a:rPr lang="it-IT" sz="1600" b="1" dirty="0">
                <a:solidFill>
                  <a:srgbClr val="0D0D0D"/>
                </a:solidFill>
                <a:latin typeface="Söhne"/>
              </a:rPr>
              <a:t> </a:t>
            </a:r>
            <a:r>
              <a:rPr lang="it-IT" sz="1600" b="1" dirty="0" err="1">
                <a:solidFill>
                  <a:srgbClr val="0D0D0D"/>
                </a:solidFill>
                <a:latin typeface="Söhne"/>
              </a:rPr>
              <a:t>Navigators</a:t>
            </a:r>
            <a:r>
              <a:rPr lang="it-IT" sz="1600" dirty="0">
                <a:solidFill>
                  <a:srgbClr val="0D0D0D"/>
                </a:solidFill>
                <a:latin typeface="Söhne"/>
              </a:rPr>
              <a:t> si posizionano in una fascia di affinità moderata, con alcune aree di forte consonanza e altre di significativa discrepanza rispetto agli obiettivi della campagna.</a:t>
            </a:r>
            <a:endParaRPr lang="it-IT" sz="1600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473116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300" y="389880"/>
            <a:ext cx="9309399" cy="607823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246" y="852098"/>
            <a:ext cx="905001" cy="32389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791" y="1676955"/>
            <a:ext cx="1152686" cy="29531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385" y="242222"/>
            <a:ext cx="1152686" cy="29531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457" y="1754775"/>
            <a:ext cx="905001" cy="32389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484" y="1386335"/>
            <a:ext cx="905001" cy="32389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6939" y="3377870"/>
            <a:ext cx="1376716" cy="137671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3374" y="3257441"/>
            <a:ext cx="1497145" cy="149714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0988" y="3377870"/>
            <a:ext cx="1387250" cy="138725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7956" y="3754042"/>
            <a:ext cx="1431295" cy="143129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2256" y="3377870"/>
            <a:ext cx="1389355" cy="138935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82152" y="205214"/>
            <a:ext cx="1243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Affinità…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69746"/>
            <a:ext cx="1292041" cy="14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6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9629"/>
            <a:ext cx="10972800" cy="1143000"/>
          </a:xfrm>
        </p:spPr>
        <p:txBody>
          <a:bodyPr/>
          <a:lstStyle/>
          <a:p>
            <a:r>
              <a:rPr lang="it-IT" dirty="0"/>
              <a:t>La </a:t>
            </a:r>
            <a:r>
              <a:rPr lang="it-IT" dirty="0" err="1"/>
              <a:t>survey</a:t>
            </a:r>
            <a:r>
              <a:rPr lang="it-IT" dirty="0"/>
              <a:t> psicografica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50" y="1295401"/>
            <a:ext cx="11131550" cy="1689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b="1" i="1" dirty="0">
                <a:solidFill>
                  <a:srgbClr val="FF0000"/>
                </a:solidFill>
                <a:latin typeface="Söhne"/>
              </a:rPr>
              <a:t>«Una </a:t>
            </a:r>
            <a:r>
              <a:rPr lang="it-IT" sz="1800" b="1" i="1" dirty="0" err="1">
                <a:solidFill>
                  <a:srgbClr val="FF0000"/>
                </a:solidFill>
                <a:latin typeface="Söhne"/>
              </a:rPr>
              <a:t>survey</a:t>
            </a:r>
            <a:r>
              <a:rPr lang="it-IT" sz="1800" b="1" i="1" dirty="0">
                <a:solidFill>
                  <a:srgbClr val="FF0000"/>
                </a:solidFill>
                <a:latin typeface="Söhne"/>
              </a:rPr>
              <a:t> psicografica in ambito pubblico, come per i comuni, è uno strumento di ricerca che analizza le caratteristiche psicologiche, gli atteggiamenti, i valori e gli stili di vita dei cittadini per comprendere meglio le loro esigenze, aspettative e percezioni riguardo ai servizi pubblici e alle politiche territoriali.»</a:t>
            </a:r>
            <a:endParaRPr sz="1800" b="1" i="1" dirty="0">
              <a:solidFill>
                <a:srgbClr val="FF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95299" y="2711569"/>
            <a:ext cx="11241881" cy="34163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Oggetto</a:t>
            </a:r>
            <a:r>
              <a:rPr lang="it-IT" dirty="0"/>
              <a:t>: Analisi delle caratteristiche psicologiche, atteggiamenti, valori e stili di vita dei cittadini.</a:t>
            </a:r>
          </a:p>
          <a:p>
            <a:r>
              <a:rPr lang="it-IT" b="1" dirty="0">
                <a:solidFill>
                  <a:srgbClr val="FF0000"/>
                </a:solidFill>
              </a:rPr>
              <a:t>Obiettivo</a:t>
            </a:r>
            <a:r>
              <a:rPr lang="it-IT" dirty="0"/>
              <a:t>: Comprendere le esigenze, aspettative e percezioni dei cittadini riguardo ai servizi pubblici e alle politiche 	territoriali.</a:t>
            </a:r>
          </a:p>
          <a:p>
            <a:r>
              <a:rPr lang="it-IT" b="1" dirty="0">
                <a:solidFill>
                  <a:srgbClr val="FF0000"/>
                </a:solidFill>
              </a:rPr>
              <a:t>Benefici</a:t>
            </a:r>
            <a:r>
              <a:rPr lang="it-IT" dirty="0"/>
              <a:t>: Identificazione di segmenti specifici della popolazione basata su motivazioni e preferenze.</a:t>
            </a:r>
          </a:p>
          <a:p>
            <a:pPr lvl="1"/>
            <a:r>
              <a:rPr lang="it-IT" dirty="0"/>
              <a:t>Sviluppo di strategie e iniziative più allineate ai bisogni dei cittadini.</a:t>
            </a:r>
          </a:p>
          <a:p>
            <a:r>
              <a:rPr lang="it-IT" b="1" dirty="0">
                <a:solidFill>
                  <a:srgbClr val="FF0000"/>
                </a:solidFill>
              </a:rPr>
              <a:t>Metodologia</a:t>
            </a:r>
            <a:r>
              <a:rPr lang="it-IT" dirty="0"/>
              <a:t>: Utilizzo di questionari e tecniche di raccolta dati mirate.</a:t>
            </a:r>
          </a:p>
          <a:p>
            <a:pPr lvl="1"/>
            <a:r>
              <a:rPr lang="it-IT" dirty="0"/>
              <a:t>Analisi per ottenere </a:t>
            </a:r>
            <a:r>
              <a:rPr lang="it-IT" dirty="0" err="1"/>
              <a:t>insight</a:t>
            </a:r>
            <a:r>
              <a:rPr lang="it-IT" dirty="0"/>
              <a:t> preziosi sulla popolazione.</a:t>
            </a:r>
          </a:p>
          <a:p>
            <a:r>
              <a:rPr lang="it-IT" b="1" dirty="0">
                <a:solidFill>
                  <a:srgbClr val="FF0000"/>
                </a:solidFill>
              </a:rPr>
              <a:t>Risultati attesi</a:t>
            </a:r>
            <a:r>
              <a:rPr lang="it-IT" dirty="0"/>
              <a:t>: Miglioramento dell'efficacia delle politiche pubbliche.</a:t>
            </a:r>
          </a:p>
          <a:p>
            <a:pPr lvl="1"/>
            <a:r>
              <a:rPr lang="it-IT" dirty="0"/>
              <a:t>Incremento della partecipazione civica.</a:t>
            </a:r>
          </a:p>
          <a:p>
            <a:pPr lvl="1"/>
            <a:r>
              <a:rPr lang="it-IT" dirty="0"/>
              <a:t>Rafforzamento del legame tra cittadini e istituzioni.</a:t>
            </a:r>
          </a:p>
          <a:p>
            <a:r>
              <a:rPr lang="it-IT" b="1" dirty="0">
                <a:solidFill>
                  <a:srgbClr val="FF0000"/>
                </a:solidFill>
              </a:rPr>
              <a:t>Applicazione</a:t>
            </a:r>
            <a:r>
              <a:rPr lang="it-IT" dirty="0"/>
              <a:t>: Promozione di un approccio più inclusivo e partecipativo alla gestione del territorio e alla pianificazione 	dei servizi pubblici.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L’approccio «</a:t>
            </a:r>
            <a:r>
              <a:rPr lang="it-IT" dirty="0" err="1"/>
              <a:t>thémascope</a:t>
            </a:r>
            <a:r>
              <a:rPr lang="it-IT" dirty="0"/>
              <a:t>» e la </a:t>
            </a:r>
            <a:r>
              <a:rPr lang="it-IT" dirty="0" err="1"/>
              <a:t>genAI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50" y="1295401"/>
            <a:ext cx="11131550" cy="1689099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Il '</a:t>
            </a:r>
            <a:r>
              <a:rPr lang="en-US" sz="2400" b="1" dirty="0" err="1">
                <a:solidFill>
                  <a:srgbClr val="FF0000"/>
                </a:solidFill>
              </a:rPr>
              <a:t>thémascope</a:t>
            </a:r>
            <a:r>
              <a:rPr lang="en-US" sz="2400" b="1" dirty="0">
                <a:solidFill>
                  <a:srgbClr val="FF0000"/>
                </a:solidFill>
              </a:rPr>
              <a:t>' approach: </a:t>
            </a:r>
            <a:r>
              <a:rPr lang="it-IT" sz="2400" b="1" dirty="0">
                <a:solidFill>
                  <a:srgbClr val="FF0000"/>
                </a:solidFill>
              </a:rPr>
              <a:t>segmentare il pubblico in gruppi omogenei basati su tratti psicografici piuttosto che su caratteristiche demografiche o geografiche</a:t>
            </a:r>
            <a:endParaRPr sz="2400" b="1" dirty="0">
              <a:solidFill>
                <a:srgbClr val="FF0000"/>
              </a:solidFill>
            </a:endParaRPr>
          </a:p>
          <a:p>
            <a:r>
              <a:rPr lang="it-IT" sz="2400" b="1" dirty="0">
                <a:solidFill>
                  <a:srgbClr val="FF0000"/>
                </a:solidFill>
              </a:rPr>
              <a:t>Il ruolo dell'AI generativa nel potenziamento dell'analisi dei cluster psicografici</a:t>
            </a:r>
            <a:r>
              <a:rPr sz="2400" b="1" dirty="0">
                <a:solidFill>
                  <a:srgbClr val="FF0000"/>
                </a:solidFill>
              </a:rPr>
              <a:t>.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450850" y="3243758"/>
            <a:ext cx="5387689" cy="3036392"/>
            <a:chOff x="572904" y="3021508"/>
            <a:chExt cx="5387689" cy="3036392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2904" y="3021508"/>
              <a:ext cx="5387689" cy="1330926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776" y="3397740"/>
              <a:ext cx="1118274" cy="457690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295" y="4352434"/>
              <a:ext cx="5314298" cy="1501215"/>
            </a:xfrm>
            <a:prstGeom prst="rect">
              <a:avLst/>
            </a:prstGeom>
          </p:spPr>
        </p:pic>
        <p:sp>
          <p:nvSpPr>
            <p:cNvPr id="8" name="Rettangolo 7"/>
            <p:cNvSpPr/>
            <p:nvPr/>
          </p:nvSpPr>
          <p:spPr>
            <a:xfrm>
              <a:off x="646295" y="3021508"/>
              <a:ext cx="5233805" cy="3036392"/>
            </a:xfrm>
            <a:prstGeom prst="rect">
              <a:avLst/>
            </a:prstGeom>
            <a:noFill/>
            <a:ln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" name="CasellaDiTesto 9"/>
          <p:cNvSpPr txBox="1"/>
          <p:nvPr/>
        </p:nvSpPr>
        <p:spPr>
          <a:xfrm>
            <a:off x="4025900" y="5759450"/>
            <a:ext cx="159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1989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424" y="2707621"/>
            <a:ext cx="3121789" cy="3912217"/>
          </a:xfrm>
          <a:prstGeom prst="rect">
            <a:avLst/>
          </a:prstGeom>
          <a:ln>
            <a:solidFill>
              <a:srgbClr val="FF3399"/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1302" y="3483119"/>
            <a:ext cx="2420998" cy="236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4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16" y="387350"/>
            <a:ext cx="8702808" cy="268605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42491" y="71238"/>
            <a:ext cx="4032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1993 - ART MONITOR: Gli Italiani e l’arte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By Silver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439" y="3765550"/>
            <a:ext cx="3194755" cy="179705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338" y="3478030"/>
            <a:ext cx="1737306" cy="237209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901" y="3765550"/>
            <a:ext cx="2807890" cy="280789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14358" y="3389512"/>
            <a:ext cx="344328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/>
              <a:t>Il museo come insieme di attributi</a:t>
            </a:r>
          </a:p>
        </p:txBody>
      </p:sp>
    </p:spTree>
    <p:extLst>
      <p:ext uri="{BB962C8B-B14F-4D97-AF65-F5344CB8AC3E}">
        <p14:creationId xmlns:p14="http://schemas.microsoft.com/office/powerpoint/2010/main" val="3717180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52" y="158890"/>
            <a:ext cx="8001693" cy="1740471"/>
          </a:xfrm>
          <a:prstGeom prst="rect">
            <a:avLst/>
          </a:prstGeom>
          <a:ln>
            <a:solidFill>
              <a:srgbClr val="FF3399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52" y="2259888"/>
            <a:ext cx="8001693" cy="4256139"/>
          </a:xfrm>
          <a:prstGeom prst="rect">
            <a:avLst/>
          </a:prstGeom>
          <a:ln>
            <a:solidFill>
              <a:srgbClr val="FF3399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504" y="2202738"/>
            <a:ext cx="3610041" cy="1435812"/>
          </a:xfrm>
          <a:prstGeom prst="rect">
            <a:avLst/>
          </a:prstGeom>
          <a:ln>
            <a:solidFill>
              <a:srgbClr val="FF3399"/>
            </a:solidFill>
          </a:ln>
        </p:spPr>
      </p:pic>
      <p:sp>
        <p:nvSpPr>
          <p:cNvPr id="8" name="CasellaDiTesto 7"/>
          <p:cNvSpPr txBox="1"/>
          <p:nvPr/>
        </p:nvSpPr>
        <p:spPr>
          <a:xfrm>
            <a:off x="8394700" y="5689600"/>
            <a:ext cx="287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2020 by Otto </a:t>
            </a:r>
            <a:r>
              <a:rPr lang="it-IT" dirty="0" err="1"/>
              <a:t>Gabos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6871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688" y="303610"/>
            <a:ext cx="9291765" cy="625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93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8" y="1949975"/>
            <a:ext cx="1790651" cy="1800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6" name="Gruppo 5"/>
          <p:cNvGrpSpPr/>
          <p:nvPr/>
        </p:nvGrpSpPr>
        <p:grpSpPr>
          <a:xfrm>
            <a:off x="4022176" y="1812704"/>
            <a:ext cx="4032448" cy="2240011"/>
            <a:chOff x="2259887" y="1381152"/>
            <a:chExt cx="7848692" cy="5145436"/>
          </a:xfrm>
        </p:grpSpPr>
        <p:pic>
          <p:nvPicPr>
            <p:cNvPr id="7" name="Picture 14" descr="ALBERO4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4463"/>
            <a:stretch/>
          </p:blipFill>
          <p:spPr>
            <a:xfrm>
              <a:off x="2259887" y="2000625"/>
              <a:ext cx="7848692" cy="4525963"/>
            </a:xfrm>
            <a:prstGeom prst="rect">
              <a:avLst/>
            </a:prstGeom>
            <a:noFill/>
            <a:ln/>
          </p:spPr>
        </p:pic>
        <p:pic>
          <p:nvPicPr>
            <p:cNvPr id="8" name="Picture 8" descr="C:\Users\furio\AppData\Roaming\PixelMetrics\CaptureWiz\LastCaptures\2010-10-04_13-29-34-257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69601" y="1381152"/>
              <a:ext cx="1214703" cy="1584176"/>
            </a:xfrm>
            <a:prstGeom prst="rect">
              <a:avLst/>
            </a:prstGeom>
            <a:noFill/>
          </p:spPr>
        </p:pic>
        <p:pic>
          <p:nvPicPr>
            <p:cNvPr id="9" name="Picture 12" descr="morace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765945" y="1669168"/>
              <a:ext cx="1051991" cy="1584176"/>
            </a:xfrm>
            <a:prstGeom prst="rect">
              <a:avLst/>
            </a:prstGeom>
            <a:noFill/>
          </p:spPr>
        </p:pic>
        <p:pic>
          <p:nvPicPr>
            <p:cNvPr id="10" name="Picture 2" descr="C:\Users\furio\AppData\Roaming\PixelMetrics\CaptureWiz\LastCaptures\2010-10-28_04-40-07-493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45465" y="2533280"/>
              <a:ext cx="777339" cy="1642130"/>
            </a:xfrm>
            <a:prstGeom prst="rect">
              <a:avLst/>
            </a:prstGeom>
            <a:noFill/>
          </p:spPr>
        </p:pic>
      </p:grpSp>
      <p:pic>
        <p:nvPicPr>
          <p:cNvPr id="11" name="Picture 2" descr="Immagine correla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542" y="2275892"/>
            <a:ext cx="2401709" cy="158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448" y="3084640"/>
            <a:ext cx="612925" cy="817233"/>
          </a:xfrm>
          <a:prstGeom prst="rect">
            <a:avLst/>
          </a:prstGeom>
        </p:spPr>
      </p:pic>
      <p:sp>
        <p:nvSpPr>
          <p:cNvPr id="13" name="Freccia a destra 12"/>
          <p:cNvSpPr/>
          <p:nvPr/>
        </p:nvSpPr>
        <p:spPr>
          <a:xfrm>
            <a:off x="7833601" y="2523488"/>
            <a:ext cx="1959036" cy="93610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it-IT" sz="1400" b="1" kern="0" dirty="0" err="1">
                <a:solidFill>
                  <a:srgbClr val="FFFFFF"/>
                </a:solidFill>
                <a:latin typeface="Arial"/>
                <a:sym typeface="Arial"/>
              </a:rPr>
              <a:t>Hyper</a:t>
            </a:r>
            <a:r>
              <a:rPr lang="it-IT" sz="1400" b="1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it-IT" sz="1400" b="1" kern="0" dirty="0" err="1">
                <a:solidFill>
                  <a:srgbClr val="FFFFFF"/>
                </a:solidFill>
                <a:latin typeface="Arial"/>
                <a:sym typeface="Arial"/>
              </a:rPr>
              <a:t>profiled</a:t>
            </a:r>
            <a:r>
              <a:rPr lang="it-IT" sz="1400" b="1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it-IT" sz="1400" b="1" kern="0" dirty="0" err="1">
                <a:solidFill>
                  <a:srgbClr val="FFFFFF"/>
                </a:solidFill>
                <a:latin typeface="Arial"/>
                <a:sym typeface="Arial"/>
              </a:rPr>
              <a:t>communication</a:t>
            </a:r>
            <a:endParaRPr lang="it-IT" sz="1400" b="1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Rectangle 5"/>
          <p:cNvSpPr txBox="1">
            <a:spLocks noChangeArrowheads="1"/>
          </p:cNvSpPr>
          <p:nvPr/>
        </p:nvSpPr>
        <p:spPr bwMode="auto">
          <a:xfrm>
            <a:off x="1551312" y="828600"/>
            <a:ext cx="886468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it-IT" sz="2667" kern="0" dirty="0">
                <a:solidFill>
                  <a:srgbClr val="FF0000"/>
                </a:solidFill>
                <a:latin typeface="Lato" panose="020B0604020202020204" charset="0"/>
                <a:ea typeface="+mj-ea"/>
                <a:cs typeface="Lato" panose="020B0604020202020204" charset="0"/>
                <a:sym typeface="Arial"/>
              </a:rPr>
              <a:t>Construction of </a:t>
            </a:r>
            <a:r>
              <a:rPr lang="it-IT" sz="2667" kern="0" dirty="0" err="1">
                <a:solidFill>
                  <a:srgbClr val="FF0000"/>
                </a:solidFill>
                <a:latin typeface="Lato" panose="020B0604020202020204" charset="0"/>
                <a:ea typeface="+mj-ea"/>
                <a:cs typeface="Lato" panose="020B0604020202020204" charset="0"/>
                <a:sym typeface="Arial"/>
              </a:rPr>
              <a:t>psychographic</a:t>
            </a:r>
            <a:r>
              <a:rPr lang="it-IT" sz="2667" kern="0" dirty="0">
                <a:solidFill>
                  <a:srgbClr val="FF0000"/>
                </a:solidFill>
                <a:latin typeface="Lato" panose="020B0604020202020204" charset="0"/>
                <a:ea typeface="+mj-ea"/>
                <a:cs typeface="Lato" panose="020B0604020202020204" charset="0"/>
                <a:sym typeface="Arial"/>
              </a:rPr>
              <a:t> </a:t>
            </a:r>
            <a:r>
              <a:rPr lang="it-IT" sz="2667" kern="0" dirty="0" err="1">
                <a:solidFill>
                  <a:srgbClr val="FF0000"/>
                </a:solidFill>
                <a:latin typeface="Lato" panose="020B0604020202020204" charset="0"/>
                <a:ea typeface="+mj-ea"/>
                <a:cs typeface="Lato" panose="020B0604020202020204" charset="0"/>
                <a:sym typeface="Arial"/>
              </a:rPr>
              <a:t>segment</a:t>
            </a:r>
            <a:r>
              <a:rPr lang="it-IT" sz="2667" kern="0" dirty="0">
                <a:solidFill>
                  <a:srgbClr val="FF0000"/>
                </a:solidFill>
                <a:latin typeface="Lato" panose="020B0604020202020204" charset="0"/>
                <a:ea typeface="+mj-ea"/>
                <a:cs typeface="Lato" panose="020B0604020202020204" charset="0"/>
                <a:sym typeface="Arial"/>
              </a:rPr>
              <a:t> </a:t>
            </a:r>
            <a:r>
              <a:rPr lang="it-IT" sz="2667" kern="0" dirty="0" err="1">
                <a:solidFill>
                  <a:srgbClr val="FF0000"/>
                </a:solidFill>
                <a:latin typeface="Lato" panose="020B0604020202020204" charset="0"/>
                <a:ea typeface="+mj-ea"/>
                <a:cs typeface="Lato" panose="020B0604020202020204" charset="0"/>
                <a:sym typeface="Arial"/>
              </a:rPr>
              <a:t>communications</a:t>
            </a:r>
            <a:endParaRPr lang="it-IT" sz="2667" kern="0" dirty="0">
              <a:solidFill>
                <a:srgbClr val="FF0000"/>
              </a:solidFill>
              <a:latin typeface="Lato" panose="020B0604020202020204" charset="0"/>
              <a:ea typeface="+mj-ea"/>
              <a:cs typeface="Lato" panose="020B0604020202020204" charset="0"/>
              <a:sym typeface="Arial"/>
            </a:endParaRPr>
          </a:p>
        </p:txBody>
      </p:sp>
      <p:pic>
        <p:nvPicPr>
          <p:cNvPr id="15" name="Picture 8" descr="C:\Users\furio\AppData\Roaming\PixelMetrics\CaptureWiz\LastCaptures\2010-10-04_13-29-34-25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7626" y="4634696"/>
            <a:ext cx="1214703" cy="1584176"/>
          </a:xfrm>
          <a:prstGeom prst="rect">
            <a:avLst/>
          </a:prstGeom>
          <a:noFill/>
        </p:spPr>
      </p:pic>
      <p:pic>
        <p:nvPicPr>
          <p:cNvPr id="16" name="Picture 12" descr="morace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16491" y="4647631"/>
            <a:ext cx="1051991" cy="1584176"/>
          </a:xfrm>
          <a:prstGeom prst="rect">
            <a:avLst/>
          </a:prstGeom>
          <a:noFill/>
        </p:spPr>
      </p:pic>
      <p:pic>
        <p:nvPicPr>
          <p:cNvPr id="17" name="Picture 2" descr="C:\Users\furio\AppData\Roaming\PixelMetrics\CaptureWiz\LastCaptures\2010-10-28_04-40-07-49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64231" y="4309357"/>
            <a:ext cx="1023236" cy="2161588"/>
          </a:xfrm>
          <a:prstGeom prst="rect">
            <a:avLst/>
          </a:prstGeom>
          <a:noFill/>
        </p:spPr>
      </p:pic>
      <p:sp>
        <p:nvSpPr>
          <p:cNvPr id="18" name="CasellaDiTesto 17"/>
          <p:cNvSpPr txBox="1"/>
          <p:nvPr/>
        </p:nvSpPr>
        <p:spPr>
          <a:xfrm>
            <a:off x="7594538" y="5174222"/>
            <a:ext cx="1168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Card3: stile «</a:t>
            </a:r>
            <a:r>
              <a:rPr lang="it-IT" sz="1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smart</a:t>
            </a:r>
            <a:r>
              <a:rPr lang="it-IT" sz="1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»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4333617" y="5099971"/>
            <a:ext cx="1168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Card2: stile «wow»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118593" y="4860903"/>
            <a:ext cx="1261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Card1: stile «</a:t>
            </a:r>
            <a:r>
              <a:rPr lang="it-IT" sz="1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thinking</a:t>
            </a:r>
            <a:r>
              <a:rPr lang="it-IT" sz="1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070665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30" y="165853"/>
            <a:ext cx="2804298" cy="226501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78971" y="2746549"/>
            <a:ext cx="113378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probabilità è ricavata dalla </a:t>
            </a:r>
            <a:r>
              <a:rPr lang="it-IT" dirty="0" err="1"/>
              <a:t>posterior</a:t>
            </a:r>
            <a:r>
              <a:rPr lang="it-IT" dirty="0"/>
              <a:t> </a:t>
            </a:r>
            <a:r>
              <a:rPr lang="it-IT" dirty="0" err="1"/>
              <a:t>probability</a:t>
            </a:r>
            <a:r>
              <a:rPr lang="it-IT" dirty="0"/>
              <a:t> di far parte del gruppo di soggetti «economicamente vulnerabili», condizionatamente ai loro «</a:t>
            </a:r>
            <a:r>
              <a:rPr lang="it-IT" dirty="0" err="1"/>
              <a:t>behavioral</a:t>
            </a:r>
            <a:r>
              <a:rPr lang="it-IT" dirty="0"/>
              <a:t> </a:t>
            </a:r>
            <a:r>
              <a:rPr lang="it-IT" dirty="0" err="1"/>
              <a:t>markers</a:t>
            </a:r>
            <a:r>
              <a:rPr lang="it-IT" dirty="0"/>
              <a:t>» e le loro «caratteristiche oggettive», di un modello parametrico di analisi discriminante: in questo modo si ottiene un indicatore continuo definito con un numero fra 0 e 100</a:t>
            </a:r>
          </a:p>
          <a:p>
            <a:endParaRPr lang="it-IT" dirty="0"/>
          </a:p>
          <a:p>
            <a:r>
              <a:rPr lang="it-IT" dirty="0"/>
              <a:t>Le probabilità a posteriori sono la probabilità di appartenere a un gruppo date le probabilità a priori e condizionali. Nel caso dell'analisi della funzione discriminante, le probabilità a priori P(G) vengono trasformate in probabilità a posteriori di appartenenza al gruppo dato un particolare punteggio P(G|D).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540369" y="676537"/>
            <a:ext cx="82229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Prob</a:t>
            </a:r>
            <a:r>
              <a:rPr lang="it-IT" dirty="0"/>
              <a:t>(condizione di vulnerabilità) = </a:t>
            </a:r>
            <a:r>
              <a:rPr lang="it-IT" sz="2400" b="1" i="1" dirty="0"/>
              <a:t>f</a:t>
            </a:r>
            <a:r>
              <a:rPr lang="it-IT" dirty="0"/>
              <a:t>(comportamenti dichiarati; caratteristiche demo)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Cioè, le </a:t>
            </a:r>
            <a:r>
              <a:rPr lang="it-IT" b="1" i="1" dirty="0">
                <a:solidFill>
                  <a:srgbClr val="FF0000"/>
                </a:solidFill>
              </a:rPr>
              <a:t>percezioni</a:t>
            </a:r>
            <a:r>
              <a:rPr lang="it-IT" dirty="0"/>
              <a:t> sono funzione dei </a:t>
            </a:r>
            <a:r>
              <a:rPr lang="it-IT" b="1" i="1" dirty="0" err="1">
                <a:solidFill>
                  <a:srgbClr val="FF0000"/>
                </a:solidFill>
              </a:rPr>
              <a:t>behavioral</a:t>
            </a:r>
            <a:r>
              <a:rPr lang="it-IT" b="1" i="1" dirty="0">
                <a:solidFill>
                  <a:srgbClr val="FF0000"/>
                </a:solidFill>
              </a:rPr>
              <a:t> </a:t>
            </a:r>
            <a:r>
              <a:rPr lang="it-IT" b="1" i="1" dirty="0" err="1">
                <a:solidFill>
                  <a:srgbClr val="FF0000"/>
                </a:solidFill>
              </a:rPr>
              <a:t>markers</a:t>
            </a:r>
            <a:r>
              <a:rPr lang="it-IT" b="1" i="1" dirty="0">
                <a:solidFill>
                  <a:srgbClr val="FF0000"/>
                </a:solidFill>
              </a:rPr>
              <a:t> (BM) attinenti </a:t>
            </a:r>
            <a:r>
              <a:rPr lang="it-IT" dirty="0"/>
              <a:t>e delle </a:t>
            </a:r>
            <a:r>
              <a:rPr lang="it-IT" b="1" i="1" dirty="0">
                <a:solidFill>
                  <a:srgbClr val="FF0000"/>
                </a:solidFill>
              </a:rPr>
              <a:t>caratteristiche «oggettive» (OC) </a:t>
            </a:r>
            <a:r>
              <a:rPr lang="it-IT" dirty="0"/>
              <a:t>del soggetto</a:t>
            </a:r>
          </a:p>
          <a:p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b="52399"/>
          <a:stretch/>
        </p:blipFill>
        <p:spPr>
          <a:xfrm>
            <a:off x="615941" y="5027526"/>
            <a:ext cx="1849706" cy="137217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t="50274"/>
          <a:stretch/>
        </p:blipFill>
        <p:spPr>
          <a:xfrm>
            <a:off x="2557310" y="5191089"/>
            <a:ext cx="1448633" cy="112260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973" y="5375868"/>
            <a:ext cx="2961804" cy="682720"/>
          </a:xfrm>
          <a:prstGeom prst="rect">
            <a:avLst/>
          </a:prstGeom>
        </p:spPr>
      </p:pic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31D09-88E1-44C1-B087-CFE60DB0BDDA}" type="slidenum">
              <a:rPr lang="it-IT" smtClean="0"/>
              <a:t>9</a:t>
            </a:fld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717" y="4945393"/>
            <a:ext cx="1974780" cy="115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86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2023</Words>
  <Application>Microsoft Office PowerPoint</Application>
  <PresentationFormat>Widescreen</PresentationFormat>
  <Paragraphs>97</Paragraphs>
  <Slides>23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8" baseType="lpstr">
      <vt:lpstr>Arial</vt:lpstr>
      <vt:lpstr>Calibri</vt:lpstr>
      <vt:lpstr>Lato</vt:lpstr>
      <vt:lpstr>Söhne</vt:lpstr>
      <vt:lpstr>Office Theme</vt:lpstr>
      <vt:lpstr>  Integrazione di Sentiment Analysis e Survey Psicografiche per il Monitoraggio del Mood dei Cittadini </vt:lpstr>
      <vt:lpstr>Introduction</vt:lpstr>
      <vt:lpstr>La survey psicografica</vt:lpstr>
      <vt:lpstr>L’approccio «thémascope» e la genAI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Esistono modelli statistico-psicografici che possono essere utilizzati per stimare la cosiddetta affinità semantica e valoriale tra i consumatori/cittadini (intesi come target) e l'offerta di un servizio o prodotto, una policy, una campagna di comunicazione affiancata al concept che rappresenta</vt:lpstr>
      <vt:lpstr>Nel contesto delle strategie di comunicazione e dei modelli statistico-psicografici, l'affinità semantica può essere valutata per comprendere meglio come i consumatori/cittadini, effettivi o potenziali, percepiscono e associano i concetti relativi a un prodotto, un servizio, un concept di branding, ma anche una policy o una campagna di comunicazione</vt:lpstr>
      <vt:lpstr>Metodologie Utilizzate</vt:lpstr>
      <vt:lpstr>Gli algoritmi per l’affinità semantica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Synergy: Generative AI for In-depth Psychographic Profiling</dc:title>
  <dc:subject/>
  <dc:creator>Furio Camillo</dc:creator>
  <cp:keywords/>
  <dc:description>generated using python-pptx</dc:description>
  <cp:lastModifiedBy>Girolamo D'Anneo</cp:lastModifiedBy>
  <cp:revision>73</cp:revision>
  <dcterms:created xsi:type="dcterms:W3CDTF">2013-01-27T09:14:16Z</dcterms:created>
  <dcterms:modified xsi:type="dcterms:W3CDTF">2024-04-19T13:22:06Z</dcterms:modified>
  <cp:category/>
</cp:coreProperties>
</file>