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sldIdLst>
    <p:sldId id="259" r:id="rId2"/>
    <p:sldId id="261" r:id="rId3"/>
    <p:sldId id="257" r:id="rId4"/>
    <p:sldId id="262" r:id="rId5"/>
    <p:sldId id="258" r:id="rId6"/>
    <p:sldId id="265" r:id="rId7"/>
    <p:sldId id="266" r:id="rId8"/>
    <p:sldId id="267" r:id="rId9"/>
    <p:sldId id="268" r:id="rId10"/>
    <p:sldId id="269" r:id="rId11"/>
    <p:sldId id="282" r:id="rId12"/>
    <p:sldId id="270" r:id="rId13"/>
    <p:sldId id="272" r:id="rId14"/>
    <p:sldId id="274" r:id="rId15"/>
    <p:sldId id="277" r:id="rId16"/>
    <p:sldId id="280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2D"/>
    <a:srgbClr val="009242"/>
    <a:srgbClr val="339966"/>
    <a:srgbClr val="3A966F"/>
    <a:srgbClr val="2E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62" d="100"/>
          <a:sy n="162" d="100"/>
        </p:scale>
        <p:origin x="1736" y="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B98-E000-4466-8114-C8959DA351CA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31BD5-DAF0-4937-90D8-37FF0D6994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17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1;p1">
            <a:extLst>
              <a:ext uri="{FF2B5EF4-FFF2-40B4-BE49-F238E27FC236}">
                <a16:creationId xmlns:a16="http://schemas.microsoft.com/office/drawing/2014/main" id="{4AC4AB54-66B1-454E-862C-4CD1F9DCBE2B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50730" y="877421"/>
            <a:ext cx="8442540" cy="5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50D1B70-FC64-496E-9ADE-0F3F1FC9103F}"/>
              </a:ext>
            </a:extLst>
          </p:cNvPr>
          <p:cNvSpPr/>
          <p:nvPr userDrawn="1"/>
        </p:nvSpPr>
        <p:spPr>
          <a:xfrm>
            <a:off x="0" y="760928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57E66A4-E947-4419-8247-3B5619E2EA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110464"/>
            <a:ext cx="1066829" cy="540000"/>
          </a:xfrm>
          <a:prstGeom prst="rect">
            <a:avLst/>
          </a:prstGeom>
        </p:spPr>
      </p:pic>
      <p:pic>
        <p:nvPicPr>
          <p:cNvPr id="14" name="Google Shape;42;p1" descr="Comune-di-Bologna-presentazione-box-titolo-normale.png">
            <a:extLst>
              <a:ext uri="{FF2B5EF4-FFF2-40B4-BE49-F238E27FC236}">
                <a16:creationId xmlns:a16="http://schemas.microsoft.com/office/drawing/2014/main" id="{04FB7562-FAF5-4E42-A6C8-78EFA5C002E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75303" y="4328444"/>
            <a:ext cx="4056631" cy="16606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3;p1">
            <a:extLst>
              <a:ext uri="{FF2B5EF4-FFF2-40B4-BE49-F238E27FC236}">
                <a16:creationId xmlns:a16="http://schemas.microsoft.com/office/drawing/2014/main" id="{29AE143D-6E4A-4AE0-9547-7A37C9953B1C}"/>
              </a:ext>
            </a:extLst>
          </p:cNvPr>
          <p:cNvSpPr txBox="1"/>
          <p:nvPr userDrawn="1"/>
        </p:nvSpPr>
        <p:spPr>
          <a:xfrm>
            <a:off x="1002479" y="4414387"/>
            <a:ext cx="405663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IL VALORE DELLA STATISTICA</a:t>
            </a:r>
            <a:endParaRPr lang="en-US" sz="2400" b="1" i="0" u="none" strike="noStrike" cap="none" dirty="0">
              <a:solidFill>
                <a:srgbClr val="FFFFFF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6" name="Google Shape;44;p1">
            <a:extLst>
              <a:ext uri="{FF2B5EF4-FFF2-40B4-BE49-F238E27FC236}">
                <a16:creationId xmlns:a16="http://schemas.microsoft.com/office/drawing/2014/main" id="{9A729AB4-FBD1-4737-8060-07881FBFD6DA}"/>
              </a:ext>
            </a:extLst>
          </p:cNvPr>
          <p:cNvSpPr txBox="1"/>
          <p:nvPr userDrawn="1"/>
        </p:nvSpPr>
        <p:spPr>
          <a:xfrm>
            <a:off x="1002479" y="4871282"/>
            <a:ext cx="3842986" cy="110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kern="1200" cap="none" dirty="0">
                <a:solidFill>
                  <a:schemeClr val="bg1"/>
                </a:solidFill>
                <a:latin typeface="+mn-lt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La Statistica per la misurazione del valore pubblico e per la programmazione e valutazione delle politiche locali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Bologna, 11 e 12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aprile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 2024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49072"/>
            <a:ext cx="4065527" cy="57358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194D6BF-5B45-48BA-A8EA-E4169F6FF3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87" y="110464"/>
            <a:ext cx="170921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4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488" y="1680459"/>
            <a:ext cx="7545936" cy="3047261"/>
          </a:xfrm>
        </p:spPr>
        <p:txBody>
          <a:bodyPr anchor="b">
            <a:noAutofit/>
          </a:bodyPr>
          <a:lstStyle>
            <a:lvl1pPr algn="ctr">
              <a:defRPr sz="4800" b="1">
                <a:solidFill>
                  <a:srgbClr val="E6002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665" y="4864714"/>
            <a:ext cx="7545936" cy="9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04CF-86E6-4083-8887-C629AC4CEAD1}" type="datetime1">
              <a:rPr lang="it-IT" smtClean="0"/>
              <a:t>19/04/2024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50D1B70-FC64-496E-9ADE-0F3F1FC9103F}"/>
              </a:ext>
            </a:extLst>
          </p:cNvPr>
          <p:cNvSpPr/>
          <p:nvPr userDrawn="1"/>
        </p:nvSpPr>
        <p:spPr>
          <a:xfrm>
            <a:off x="0" y="1530454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16CBD2-9C79-4604-AEAA-093708957778}"/>
              </a:ext>
            </a:extLst>
          </p:cNvPr>
          <p:cNvSpPr txBox="1"/>
          <p:nvPr userDrawn="1"/>
        </p:nvSpPr>
        <p:spPr>
          <a:xfrm>
            <a:off x="0" y="653923"/>
            <a:ext cx="9144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VALORE DELLA STATISTICA</a:t>
            </a:r>
          </a:p>
          <a:p>
            <a:pPr algn="ctr">
              <a:spcAft>
                <a:spcPts val="0"/>
              </a:spcAft>
            </a:pPr>
            <a:r>
              <a:rPr lang="it-IT" sz="14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Statistica per la misurazione del valore pubblico e per la programmazione e valutazione delle politiche locali</a:t>
            </a:r>
          </a:p>
          <a:p>
            <a:pPr algn="ctr">
              <a:spcAft>
                <a:spcPts val="0"/>
              </a:spcAft>
            </a:pPr>
            <a:r>
              <a:rPr lang="it-IT" sz="1200" b="0" i="0" u="none" strike="noStrike" baseline="0" dirty="0">
                <a:solidFill>
                  <a:srgbClr val="E6002D"/>
                </a:solidFill>
                <a:effectLst/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11</a:t>
            </a:r>
            <a:r>
              <a:rPr lang="it-IT" sz="1200" b="0" i="0" u="none" strike="noStrike" baseline="0" dirty="0">
                <a:solidFill>
                  <a:srgbClr val="E6002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e 12 aprile 2024 – Cappella Farnese – Palazzo d’Accursio, Bologna</a:t>
            </a:r>
            <a:endParaRPr lang="it-IT" sz="1200" b="0" dirty="0">
              <a:solidFill>
                <a:srgbClr val="E6002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36" y="38331"/>
            <a:ext cx="4065527" cy="573587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969343B-50D3-4362-B760-96E08945FB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91" y="6030526"/>
            <a:ext cx="2528838" cy="7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0DB2F49-9C7E-47BC-83F4-2A7206E5A9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43" y="6025513"/>
            <a:ext cx="156468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5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7022C4E0-6615-43B0-984E-3BBD9D8A3F0E}"/>
              </a:ext>
            </a:extLst>
          </p:cNvPr>
          <p:cNvSpPr/>
          <p:nvPr userDrawn="1"/>
        </p:nvSpPr>
        <p:spPr>
          <a:xfrm>
            <a:off x="-1" y="6241377"/>
            <a:ext cx="9144000" cy="36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8A1C4C-9A78-4AF6-A109-3C930806D39F}"/>
              </a:ext>
            </a:extLst>
          </p:cNvPr>
          <p:cNvSpPr txBox="1"/>
          <p:nvPr userDrawn="1"/>
        </p:nvSpPr>
        <p:spPr>
          <a:xfrm>
            <a:off x="1942420" y="6447066"/>
            <a:ext cx="528550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5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VALORE DELLA STATISTICA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1CBC98D8-BFCA-4457-BEF8-8F96EB34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3" y="38688"/>
            <a:ext cx="9004012" cy="7966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rgbClr val="E6002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27ADC76E-8EF8-4E2D-BA2F-19FC6373E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73" y="1121563"/>
            <a:ext cx="8399804" cy="4965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9DFD43A-1537-4F45-95E7-9AEEA5FA1D14}"/>
              </a:ext>
            </a:extLst>
          </p:cNvPr>
          <p:cNvSpPr/>
          <p:nvPr userDrawn="1"/>
        </p:nvSpPr>
        <p:spPr>
          <a:xfrm>
            <a:off x="-1" y="861257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" y="6393682"/>
            <a:ext cx="2724255" cy="38435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4ED3C67-247B-4164-A2EF-F6A6DA164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86" y="6318000"/>
            <a:ext cx="170921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8A33977-754F-4BB4-9605-8F34437E2A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05" y="6333858"/>
            <a:ext cx="967475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A9AEE-6A9B-4701-B0AE-FAA47C4364D0}" type="datetime1">
              <a:rPr lang="it-IT" smtClean="0"/>
              <a:t>19/04/2024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33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article/10.1007/s11135-023-01818-1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46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9AE34D-60CD-D42E-F85C-A31C5798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01C7E5-56CF-5470-E4A6-EB31F128A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A0DFFE2-7CE1-0B62-4EAC-EBE6B688C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52" y="1555334"/>
            <a:ext cx="6933386" cy="437676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4155119-FFE0-716F-6A99-DD8303FBB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12" y="1038727"/>
            <a:ext cx="4879684" cy="59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69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0DC1AD-AA37-E3FD-397A-9423EBDC7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A75806A-A830-662E-3F5E-765D888D9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43" y="1719573"/>
            <a:ext cx="4587885" cy="253400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48D7FC9-BCE8-4CB3-4DC8-7BCBD51EA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929" y="1883779"/>
            <a:ext cx="2190750" cy="781050"/>
          </a:xfrm>
          <a:prstGeom prst="rect">
            <a:avLst/>
          </a:prstGeom>
        </p:spPr>
      </p:pic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8240E581-F812-56BC-A401-8002E14EE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77879" y="2986576"/>
            <a:ext cx="2990850" cy="1428750"/>
          </a:xfrm>
        </p:spPr>
      </p:pic>
    </p:spTree>
    <p:extLst>
      <p:ext uri="{BB962C8B-B14F-4D97-AF65-F5344CB8AC3E}">
        <p14:creationId xmlns:p14="http://schemas.microsoft.com/office/powerpoint/2010/main" val="175256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9AE34D-60CD-D42E-F85C-A31C5798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7E4B8B2-8FA7-DD15-D68B-63A6EEC00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375" y="1120775"/>
            <a:ext cx="7996237" cy="4965700"/>
          </a:xfrm>
        </p:spPr>
      </p:pic>
    </p:spTree>
    <p:extLst>
      <p:ext uri="{BB962C8B-B14F-4D97-AF65-F5344CB8AC3E}">
        <p14:creationId xmlns:p14="http://schemas.microsoft.com/office/powerpoint/2010/main" val="3157965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9AE34D-60CD-D42E-F85C-A31C5798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A2A9276-C877-AFCA-932C-AC14D9AD7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3" y="1314653"/>
            <a:ext cx="8399462" cy="4577943"/>
          </a:xfrm>
        </p:spPr>
      </p:pic>
    </p:spTree>
    <p:extLst>
      <p:ext uri="{BB962C8B-B14F-4D97-AF65-F5344CB8AC3E}">
        <p14:creationId xmlns:p14="http://schemas.microsoft.com/office/powerpoint/2010/main" val="802093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FA22D9-739B-B65B-5100-7E625F82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27" y="38688"/>
            <a:ext cx="8579978" cy="796682"/>
          </a:xfrm>
        </p:spPr>
        <p:txBody>
          <a:bodyPr/>
          <a:lstStyle/>
          <a:p>
            <a:r>
              <a:rPr lang="it-IT" dirty="0"/>
              <a:t>Aspettativa vita e° -maschi – stima comunale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D361534-1901-B5AA-1806-DD851F5AA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015" y="1305566"/>
            <a:ext cx="6078012" cy="2847689"/>
          </a:xfrm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F3E513AF-D8BD-0F97-6662-8077DA40D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36245"/>
              </p:ext>
            </p:extLst>
          </p:nvPr>
        </p:nvGraphicFramePr>
        <p:xfrm>
          <a:off x="4455728" y="2555193"/>
          <a:ext cx="3927695" cy="2770302"/>
        </p:xfrm>
        <a:graphic>
          <a:graphicData uri="http://schemas.openxmlformats.org/drawingml/2006/table">
            <a:tbl>
              <a:tblPr/>
              <a:tblGrid>
                <a:gridCol w="3927695">
                  <a:extLst>
                    <a:ext uri="{9D8B030D-6E8A-4147-A177-3AD203B41FA5}">
                      <a16:colId xmlns:a16="http://schemas.microsoft.com/office/drawing/2014/main" val="449600485"/>
                    </a:ext>
                  </a:extLst>
                </a:gridCol>
              </a:tblGrid>
              <a:tr h="201424">
                <a:tc>
                  <a:txBody>
                    <a:bodyPr/>
                    <a:lstStyle/>
                    <a:p>
                      <a:pPr rtl="0" fontAlgn="b"/>
                      <a:r>
                        <a:rPr lang="it-IT" sz="1100" dirty="0">
                          <a:effectLst/>
                        </a:rPr>
                        <a:t>P2;Popolazione residente - maschi</a:t>
                      </a:r>
                    </a:p>
                  </a:txBody>
                  <a:tcPr marL="0" marR="0" marT="4651" marB="4651" anchor="b">
                    <a:lnL w="9525" cap="flat" cmpd="sng" algn="ctr">
                      <a:solidFill>
                        <a:srgbClr val="307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7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7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109843"/>
                  </a:ext>
                </a:extLst>
              </a:tr>
              <a:tr h="250090">
                <a:tc>
                  <a:txBody>
                    <a:bodyPr/>
                    <a:lstStyle/>
                    <a:p>
                      <a:pPr rtl="0" fontAlgn="b"/>
                      <a:r>
                        <a:rPr lang="it-IT" sz="1100">
                          <a:effectLst/>
                        </a:rPr>
                        <a:t>P18;Popolazione residente - età 20 - 24 anni</a:t>
                      </a:r>
                    </a:p>
                  </a:txBody>
                  <a:tcPr marL="0" marR="0" marT="4651" marB="4651" anchor="b">
                    <a:lnL w="9525" cap="flat" cmpd="sng" algn="ctr">
                      <a:solidFill>
                        <a:srgbClr val="50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7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257889"/>
                  </a:ext>
                </a:extLst>
              </a:tr>
              <a:tr h="298755">
                <a:tc>
                  <a:txBody>
                    <a:bodyPr/>
                    <a:lstStyle/>
                    <a:p>
                      <a:pPr rtl="0" fontAlgn="b"/>
                      <a:r>
                        <a:rPr lang="it-IT" sz="1100" dirty="0">
                          <a:effectLst/>
                        </a:rPr>
                        <a:t>P32;Popolazione residente - maschi - età 10 - 14 anni</a:t>
                      </a:r>
                    </a:p>
                  </a:txBody>
                  <a:tcPr marL="0" marR="0" marT="4651" marB="4651" anchor="b">
                    <a:lnL w="9525" cap="flat" cmpd="sng" algn="ctr">
                      <a:solidFill>
                        <a:srgbClr val="907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7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7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7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627070"/>
                  </a:ext>
                </a:extLst>
              </a:tr>
              <a:tr h="298755">
                <a:tc>
                  <a:txBody>
                    <a:bodyPr/>
                    <a:lstStyle/>
                    <a:p>
                      <a:pPr rtl="0" fontAlgn="b"/>
                      <a:r>
                        <a:rPr lang="it-IT" sz="1100" dirty="0">
                          <a:effectLst/>
                        </a:rPr>
                        <a:t>P44;Popolazione residente - maschi - età 70 - 74 anni</a:t>
                      </a:r>
                    </a:p>
                  </a:txBody>
                  <a:tcPr marL="0" marR="0" marT="4651" marB="4651" anchor="b">
                    <a:lnL w="9525" cap="flat" cmpd="sng" algn="ctr">
                      <a:solidFill>
                        <a:srgbClr val="907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7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7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76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985698"/>
                  </a:ext>
                </a:extLst>
              </a:tr>
              <a:tr h="685772">
                <a:tc>
                  <a:txBody>
                    <a:bodyPr/>
                    <a:lstStyle/>
                    <a:p>
                      <a:pPr rtl="0" fontAlgn="b"/>
                      <a:r>
                        <a:rPr lang="it-IT" sz="1100" dirty="0">
                          <a:effectLst/>
                        </a:rPr>
                        <a:t>P54;Popolazione residente - maschi con laurea vecchio e nuovo ordinamento + diplomi universitari + diplomi terziari di tipo non universitario vecchio e nuovo ordinamento</a:t>
                      </a:r>
                    </a:p>
                  </a:txBody>
                  <a:tcPr marL="0" marR="0" marT="4651" marB="4651" anchor="b">
                    <a:lnL w="9525" cap="flat" cmpd="sng" algn="ctr">
                      <a:solidFill>
                        <a:srgbClr val="7076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76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76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7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257545"/>
                  </a:ext>
                </a:extLst>
              </a:tr>
              <a:tr h="493420">
                <a:tc>
                  <a:txBody>
                    <a:bodyPr/>
                    <a:lstStyle/>
                    <a:p>
                      <a:pPr rtl="0" fontAlgn="b"/>
                      <a:r>
                        <a:rPr lang="it-IT" sz="1100" dirty="0">
                          <a:effectLst/>
                        </a:rPr>
                        <a:t>P64;Popolazione residente - maschi di 15 anni e più appartenente alle forze di lavoro</a:t>
                      </a:r>
                    </a:p>
                  </a:txBody>
                  <a:tcPr marL="0" marR="0" marT="4651" marB="4651" anchor="b">
                    <a:lnL w="9525" cap="flat" cmpd="sng" algn="ctr">
                      <a:solidFill>
                        <a:srgbClr val="307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7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7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7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695265"/>
                  </a:ext>
                </a:extLst>
              </a:tr>
              <a:tr h="542086">
                <a:tc>
                  <a:txBody>
                    <a:bodyPr/>
                    <a:lstStyle/>
                    <a:p>
                      <a:pPr rtl="0" fontAlgn="b"/>
                      <a:r>
                        <a:rPr lang="it-IT" sz="1100" dirty="0">
                          <a:effectLst/>
                        </a:rPr>
                        <a:t>P66;Popolazione residente - maschi di 15 anni e più disoccupata in cerca nuova occupazione</a:t>
                      </a:r>
                    </a:p>
                  </a:txBody>
                  <a:tcPr marL="0" marR="0" marT="4651" marB="4651" anchor="b">
                    <a:lnL w="9525" cap="flat" cmpd="sng" algn="ctr">
                      <a:solidFill>
                        <a:srgbClr val="307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7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7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74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800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043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972C97-21DE-63C8-35E8-A59EA28FD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CEBB8A6-9BC4-CB69-9B19-778649963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135" y="1418157"/>
            <a:ext cx="3936400" cy="3881400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5647D0A-0373-135E-B6E1-87DC016BE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038" y="1418157"/>
            <a:ext cx="3297389" cy="40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06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972C97-21DE-63C8-35E8-A59EA28FD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6D9011A6-6A9A-1297-0FF6-8B59FB2B0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8358" y="4037137"/>
            <a:ext cx="2504713" cy="1663337"/>
          </a:xfr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3FF63D0-CAEA-13DE-C4AA-97473C6EE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556" y="97297"/>
            <a:ext cx="3287687" cy="356948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A83C4A8-6F61-F0E0-B321-B6A9BBAE6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46" y="3482199"/>
            <a:ext cx="3102123" cy="237648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1CAA968-CE9D-0F8D-BFB6-816E1A79F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26" y="140467"/>
            <a:ext cx="3982976" cy="313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02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A67BB0-3E20-BE77-7C3B-0EF0DA32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2BAD04-B919-9A7B-8D94-5BEBD4739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 interessati, l’articolo integrale lo trovate pubblicato sulla rivista in classe A:</a:t>
            </a:r>
          </a:p>
          <a:p>
            <a:endParaRPr lang="it-IT" dirty="0"/>
          </a:p>
          <a:p>
            <a:r>
              <a:rPr lang="it-IT" dirty="0">
                <a:hlinkClick r:id="rId2"/>
              </a:rPr>
              <a:t>https://link.springer.com/article/10.1007/s11135-023-01818-1</a:t>
            </a:r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sz="3600" dirty="0"/>
              <a:t>GRAZIE A TUTTI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74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7EC0B87-AC0F-4995-8370-658A224A9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488" y="1993286"/>
            <a:ext cx="7545936" cy="2430068"/>
          </a:xfrm>
        </p:spPr>
        <p:txBody>
          <a:bodyPr/>
          <a:lstStyle/>
          <a:p>
            <a:r>
              <a:rPr lang="it-IT" dirty="0"/>
              <a:t>Disaggregazione spaziale di indicatori sociali su dati censuari (e°) con modello </a:t>
            </a:r>
            <a:r>
              <a:rPr lang="it-IT" dirty="0" err="1"/>
              <a:t>autoregressivo</a:t>
            </a:r>
            <a:endParaRPr lang="it-IT" dirty="0"/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0299F818-B8F0-4E25-9B0D-DA3D727C5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488" y="4659998"/>
            <a:ext cx="7545936" cy="900000"/>
          </a:xfrm>
        </p:spPr>
        <p:txBody>
          <a:bodyPr/>
          <a:lstStyle/>
          <a:p>
            <a:r>
              <a:rPr lang="it-IT" dirty="0"/>
              <a:t>Stefano Cervellera – Comune di Taranto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FD27ECD-0911-4CB5-893A-947A2303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78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0C046-75DA-4452-87C1-8F7A1225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089A3-94A7-4AC8-85C0-F233888B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16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Il contributo si propone di analizzare una procedura statistica per la definizione di indicatori territoriali, quali la funzione biometrica dell’aspettativa di vita dei cittadini di un territorio e </a:t>
            </a:r>
            <a:r>
              <a:rPr lang="it-IT" sz="1600" b="0" i="0" baseline="3000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0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 , applicando una metodologia di disaggregazione spaziale Top–Down, utilizzando dati censuari del 2011 in Italia. </a:t>
            </a:r>
          </a:p>
          <a:p>
            <a:pPr algn="just"/>
            <a:r>
              <a:rPr lang="it-IT" sz="16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Attraverso un modello di auto-regressioni spaziali con la metodologia proposta nel 1971 da Chow e </a:t>
            </a:r>
            <a:r>
              <a:rPr lang="it-IT" sz="1600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Lin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con l'utilizzo di elaborazioni ISTAT di tavole annuali di mortalità, che sono strutturate dal livello nazionale a quello regionale, fino ai più piccoli dettagli del livello principale, come variabile dipendente e </a:t>
            </a:r>
            <a:r>
              <a:rPr lang="it-IT" sz="1600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predittori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di un numero k di variabili censuarie più gli infortuni nei modelli di regressione, la speranza di vita può essere definita anche a livello comunale (non elaborato dall'ISTAT) e anche a livello sub-comunale (Area Censimento).</a:t>
            </a:r>
          </a:p>
          <a:p>
            <a:pPr algn="just"/>
            <a:r>
              <a:rPr lang="it-IT" sz="16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il metodo può essere considerato come un approccio indiretto, mentre la dipendenza </a:t>
            </a:r>
            <a:r>
              <a:rPr lang="it-IT" sz="1600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autoregressiva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temporale dinamica può derivare la dipendenza spaziale e areale, dai dati trasversali e panel, in forma </a:t>
            </a:r>
            <a:r>
              <a:rPr lang="it-IT" sz="1600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autoregressiva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sui nodi di collegamento tra aree di disaggregazione, correlate con matrici di pesi spaziali (matrice W) e matrici di collegamento tra livelli e indicatori (matrice C), utilizzando il pacchetto R di Dipendenza Spaziale di </a:t>
            </a:r>
            <a:r>
              <a:rPr lang="it-IT" sz="1600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Cran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 con il modello </a:t>
            </a:r>
            <a:r>
              <a:rPr lang="it-IT" sz="1600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Autoregressivo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Spaziale (SAR)</a:t>
            </a:r>
            <a:r>
              <a:rPr lang="it-IT" sz="24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146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41B92-CD6A-4E78-B36D-F1CDA058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73" y="1121564"/>
            <a:ext cx="2930495" cy="435629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14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La struttura spaziale e geografica delle Basi Territoriali parte dal granulo più piccolo e principale (Down), che sono le Sezioni di Censimento (circa 403.000), alle Aree di Censimento (CEA), alle Aree </a:t>
            </a:r>
            <a:r>
              <a:rPr lang="it-IT" sz="1400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Subcomunali</a:t>
            </a:r>
            <a:r>
              <a:rPr lang="it-IT" sz="14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(SMA: comuni, circoscrizioni, ecc.), le Località e le aree e limiti amministrativi di Comuni, Province e Regioni (Top).</a:t>
            </a:r>
          </a:p>
          <a:p>
            <a:pPr algn="just"/>
            <a:r>
              <a:rPr lang="it-IT" sz="14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Le 152 variabili rilevate hanno un'informazione elevata su 5 Livelli, oltre ai descrittori d'area, che risultano omogenei in Edifici, Famiglie, Stranieri, Famiglie e Popolazione. Molte di queste variabili saranno ottimi </a:t>
            </a:r>
            <a:r>
              <a:rPr lang="it-IT" sz="1400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predittori</a:t>
            </a:r>
            <a:r>
              <a:rPr lang="it-IT" sz="14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delle funzioni biometriche, in particolare dell'aspettativa di vita alla nascita e°.</a:t>
            </a:r>
          </a:p>
          <a:p>
            <a:pPr algn="just"/>
            <a:endParaRPr lang="it-IT" sz="1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05D8FF1-5672-59C1-44A3-C586DF595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675" y="1029218"/>
            <a:ext cx="5389249" cy="40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8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5D724-6642-45C6-AA9B-7FA8475EB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0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Questa struttura rappresenta un patrimonio informativo molto rilevante e utile per applicare una disaggregazione spaziale degli indicatori, basata su tre assunti fondamentali: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it-IT" sz="16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Somiglianza strutturale, per cui il modello aggregato e il modello disaggregato sono strutturalmente simili, ovvero le relazioni tra le variabili sono valide sia a livello aggregato (Top) che disaggregato (Down), con la conseguenza che i parametri di regressione sono gli stessi nei due modelli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it-IT" sz="16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Somiglianza degli errori: per gli errori spazialmente correlati presentano la stessa struttura sia a livello aggregato (Top) che disaggregato (Down), testando in modo significativo la correlazione spaziale zero;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it-IT" sz="16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Indicatori affidabili: le variabili nei modelli di regressione sono </a:t>
            </a:r>
            <a:r>
              <a:rPr lang="it-IT" sz="1600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predittori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efficienti sia a livello aggregato (Top) che disaggregato (Down), stimabili dai test di efficienza del modello.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454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5D724-6642-45C6-AA9B-7FA8475EB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18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Il modello proposto da Chow e </a:t>
            </a:r>
            <a:r>
              <a:rPr lang="it-IT" sz="1800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Lin</a:t>
            </a:r>
            <a:r>
              <a:rPr lang="it-IT" sz="18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è costruito come modello di disaggregazione spaziale</a:t>
            </a:r>
          </a:p>
          <a:p>
            <a:pPr algn="just"/>
            <a:r>
              <a:rPr lang="it-IT" sz="18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Il modello presuppone che a livello disaggregato valga la semplice relazione econometrica di un modello lineare del seguente tipo: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9C4F282-B021-8718-6672-AE969CC28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62" y="2699468"/>
            <a:ext cx="8338665" cy="272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8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5D724-6642-45C6-AA9B-7FA8475EB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0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Per la somiglianza strutturale, gli indicatori sono:</a:t>
            </a:r>
          </a:p>
          <a:p>
            <a:pPr algn="just"/>
            <a:endParaRPr lang="it-IT" sz="2400" b="0" i="0" dirty="0">
              <a:solidFill>
                <a:srgbClr val="222222"/>
              </a:solidFill>
              <a:effectLst/>
              <a:latin typeface="Merriweather" panose="00000500000000000000" pitchFamily="2" charset="0"/>
            </a:endParaRPr>
          </a:p>
          <a:p>
            <a:pPr algn="just"/>
            <a:endParaRPr lang="it-IT" sz="2400" b="0" i="0" dirty="0">
              <a:solidFill>
                <a:srgbClr val="222222"/>
              </a:solidFill>
              <a:effectLst/>
              <a:latin typeface="Merriweather" panose="00000500000000000000" pitchFamily="2" charset="0"/>
            </a:endParaRPr>
          </a:p>
          <a:p>
            <a:pPr algn="just"/>
            <a:endParaRPr lang="it-IT" sz="1800" b="0" i="0" dirty="0">
              <a:solidFill>
                <a:srgbClr val="222222"/>
              </a:solidFill>
              <a:effectLst/>
              <a:latin typeface="Merriweather" panose="00000500000000000000" pitchFamily="2" charset="0"/>
            </a:endParaRPr>
          </a:p>
          <a:p>
            <a:pPr algn="just"/>
            <a:r>
              <a:rPr lang="it-IT" sz="18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Per ciascuna disaggregazione spaziale degli indicatori spaziali, si assume inoltre che C sia una matrice di dimensione (n </a:t>
            </a:r>
            <a:r>
              <a:rPr lang="it-IT" sz="1800" b="0" i="0" baseline="-2500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Down</a:t>
            </a:r>
            <a:r>
              <a:rPr lang="it-IT" sz="18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 *N </a:t>
            </a:r>
            <a:r>
              <a:rPr lang="it-IT" sz="1800" b="0" i="0" baseline="-2500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Top</a:t>
            </a:r>
            <a:r>
              <a:rPr lang="it-IT" sz="18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 ), dove n è il numero di province italiane, capace di trasformare le osservazioni disaggregate in quelle di livello superiore (denominate per N), qualunque sia l'operatore di aggregazione utilizzato.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4DBB368-4748-C4CB-A4A0-99E5574A3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9" y="1537189"/>
            <a:ext cx="6400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15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E5128DC-FEB5-ED47-77B9-3C425705D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931" y="2970933"/>
            <a:ext cx="7021197" cy="1359962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B5A297-9A83-C242-8AC4-18058E1E0DA9}"/>
              </a:ext>
            </a:extLst>
          </p:cNvPr>
          <p:cNvSpPr txBox="1"/>
          <p:nvPr/>
        </p:nvSpPr>
        <p:spPr>
          <a:xfrm>
            <a:off x="636493" y="1326777"/>
            <a:ext cx="76917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 In particolare, se si adotta l’operatore somma, le stime regionali si ottengono sommando i corrispondenti livelli provinciali (y </a:t>
            </a:r>
            <a:r>
              <a:rPr lang="it-IT" b="0" i="0" baseline="-2500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a</a:t>
            </a:r>
            <a:r>
              <a:rPr lang="it-IT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  = ∑ y </a:t>
            </a:r>
            <a:r>
              <a:rPr lang="it-IT" b="0" i="0" baseline="-2500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d</a:t>
            </a:r>
            <a:r>
              <a:rPr lang="it-IT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 ) e l’elemento generico C </a:t>
            </a:r>
            <a:r>
              <a:rPr lang="it-IT" b="0" i="0" baseline="-2500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i,j</a:t>
            </a:r>
            <a:r>
              <a:rPr lang="it-IT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 sarà costruito come: C </a:t>
            </a:r>
            <a:r>
              <a:rPr lang="it-IT" b="0" i="0" baseline="-2500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i,j</a:t>
            </a:r>
            <a:r>
              <a:rPr lang="it-IT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  = 1, se provincia i ∈ regione j 0, altrimenti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258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9AE34D-60CD-D42E-F85C-A31C5798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01C7E5-56CF-5470-E4A6-EB31F128A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it-IT" sz="20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e le stime regionali saranno ottenute facendo la media delle stime provinciali (y </a:t>
            </a:r>
            <a:r>
              <a:rPr lang="it-IT" sz="2000" b="0" i="0" baseline="-2500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a</a:t>
            </a:r>
            <a:r>
              <a:rPr lang="it-IT" sz="20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  = E(y </a:t>
            </a:r>
            <a:r>
              <a:rPr lang="it-IT" sz="2000" b="0" i="0" baseline="-2500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d</a:t>
            </a:r>
            <a:r>
              <a:rPr lang="it-IT" sz="20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 )).</a:t>
            </a:r>
          </a:p>
          <a:p>
            <a:pPr algn="l"/>
            <a:r>
              <a:rPr lang="it-IT" sz="20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Sotto i seguenti vincoli aggregati y </a:t>
            </a:r>
            <a:r>
              <a:rPr lang="it-IT" sz="2000" b="0" i="0" baseline="-2500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a</a:t>
            </a:r>
            <a:r>
              <a:rPr lang="it-IT" sz="20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  = Cy </a:t>
            </a:r>
            <a:r>
              <a:rPr lang="it-IT" sz="2000" b="0" i="0" baseline="-2500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d</a:t>
            </a:r>
            <a:r>
              <a:rPr lang="it-IT" sz="20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 , X </a:t>
            </a:r>
            <a:r>
              <a:rPr lang="it-IT" sz="2000" b="0" i="0" baseline="-2500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a</a:t>
            </a:r>
            <a:r>
              <a:rPr lang="it-IT" sz="20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  = CX </a:t>
            </a:r>
            <a:r>
              <a:rPr lang="it-IT" sz="2000" b="0" i="0" baseline="-2500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d</a:t>
            </a:r>
            <a:r>
              <a:rPr lang="it-IT" sz="20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 e ε </a:t>
            </a:r>
            <a:r>
              <a:rPr lang="it-IT" sz="2000" b="0" i="0" baseline="-2500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a</a:t>
            </a:r>
            <a:r>
              <a:rPr lang="it-IT" sz="20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  = </a:t>
            </a:r>
            <a:r>
              <a:rPr lang="it-IT" sz="2000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Cε</a:t>
            </a:r>
            <a:r>
              <a:rPr lang="it-IT" sz="20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 </a:t>
            </a:r>
            <a:r>
              <a:rPr lang="it-IT" sz="2000" b="0" i="0" baseline="-2500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d</a:t>
            </a:r>
            <a:endParaRPr lang="it-IT" sz="2000" b="0" i="0" dirty="0">
              <a:solidFill>
                <a:srgbClr val="222222"/>
              </a:solidFill>
              <a:effectLst/>
              <a:latin typeface="Merriweather" panose="00000500000000000000" pitchFamily="2" charset="0"/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13DE496-B909-DA54-63A3-66606F104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44" y="2675119"/>
            <a:ext cx="7573910" cy="185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750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1839</TotalTime>
  <Words>867</Words>
  <Application>Microsoft Office PowerPoint</Application>
  <PresentationFormat>Presentazione su schermo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Inter</vt:lpstr>
      <vt:lpstr>Merriweather</vt:lpstr>
      <vt:lpstr>Tahoma</vt:lpstr>
      <vt:lpstr>Times New Roman</vt:lpstr>
      <vt:lpstr>Tema di Office</vt:lpstr>
      <vt:lpstr>Presentazione standard di PowerPoint</vt:lpstr>
      <vt:lpstr>Disaggregazione spaziale di indicatori sociali su dati censuari (e°) con modello autoregressivo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Aspettativa vita e° -maschi – stima comunale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Girolamo D'Anneo</dc:creator>
  <cp:lastModifiedBy>Girolamo D'Anneo</cp:lastModifiedBy>
  <cp:revision>41</cp:revision>
  <dcterms:created xsi:type="dcterms:W3CDTF">2022-04-03T16:23:48Z</dcterms:created>
  <dcterms:modified xsi:type="dcterms:W3CDTF">2024-04-19T13:34:17Z</dcterms:modified>
</cp:coreProperties>
</file>