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C5985"/>
    <a:srgbClr val="E6002D"/>
    <a:srgbClr val="82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6D3F48-382F-4B72-BC87-DC100CD6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2691"/>
            <a:ext cx="9144000" cy="21203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41C495-DB64-4F7C-B500-324C14EF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9F0C50-05F5-4BB4-ADDE-27AD0E73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E833-4013-4AE2-949E-1B3A04012AA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F9CD4-ED97-4763-9772-F6D8614E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72F75D-7C50-4D08-8BB6-3D4228D2700B}"/>
              </a:ext>
            </a:extLst>
          </p:cNvPr>
          <p:cNvSpPr/>
          <p:nvPr userDrawn="1"/>
        </p:nvSpPr>
        <p:spPr>
          <a:xfrm>
            <a:off x="0" y="1575912"/>
            <a:ext cx="12192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00D2087-68B6-4CCA-B90C-C82614511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42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6130C3-2C89-42BC-B4AE-AFBD187C6F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36" y="56940"/>
            <a:ext cx="4065527" cy="57358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24A422-6092-4661-BDDA-3CC1FE6F1DD3}"/>
              </a:ext>
            </a:extLst>
          </p:cNvPr>
          <p:cNvSpPr txBox="1"/>
          <p:nvPr userDrawn="1"/>
        </p:nvSpPr>
        <p:spPr>
          <a:xfrm>
            <a:off x="-1" y="714138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6B21584-D917-4929-B1CC-AF63B37EC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26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1B67-8FC2-4C70-8862-8C074477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0515600" cy="97692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C0DA2-8BF8-4638-A454-2C90203B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567"/>
            <a:ext cx="10515600" cy="469739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A92041-1E72-4134-B64B-3791D8CECA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59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86E0502-FC5E-4770-9A1E-02D2E42BB094}"/>
              </a:ext>
            </a:extLst>
          </p:cNvPr>
          <p:cNvSpPr/>
          <p:nvPr userDrawn="1"/>
        </p:nvSpPr>
        <p:spPr>
          <a:xfrm>
            <a:off x="-1" y="6241377"/>
            <a:ext cx="12192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172F75D-7C50-4D08-8BB6-3D4228D2700B}"/>
              </a:ext>
            </a:extLst>
          </p:cNvPr>
          <p:cNvSpPr/>
          <p:nvPr userDrawn="1"/>
        </p:nvSpPr>
        <p:spPr>
          <a:xfrm>
            <a:off x="0" y="1158216"/>
            <a:ext cx="12192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5194-F8A9-41B6-AD77-33E129EBDDC1}"/>
              </a:ext>
            </a:extLst>
          </p:cNvPr>
          <p:cNvSpPr txBox="1"/>
          <p:nvPr userDrawn="1"/>
        </p:nvSpPr>
        <p:spPr>
          <a:xfrm>
            <a:off x="3453246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7F19B5F-49BE-4DD5-86AC-B43E30890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78" y="6333858"/>
            <a:ext cx="967475" cy="504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D223DDD-4CF3-4AD6-96B4-BEF98E3972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85879"/>
            <a:ext cx="2724255" cy="3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2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F89EAD-6A09-4F26-84F1-5343EF68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470765-2F1D-4042-BEF3-49C3D1F5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9325E-BEBF-434B-8F33-EBBAA0BB8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22/03/2024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684F05-71D2-44E7-A11A-0133DA0D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26961-C5A2-4C18-82C8-2C9188A2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33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115"/>
            <a:ext cx="9144000" cy="1394019"/>
          </a:xfrm>
        </p:spPr>
        <p:txBody>
          <a:bodyPr>
            <a:noAutofit/>
          </a:bodyPr>
          <a:lstStyle/>
          <a:p>
            <a:r>
              <a:rPr lang="it-IT" sz="4800" dirty="0"/>
              <a:t>Il Catasto urbano nel comune di Bologna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2764"/>
            <a:ext cx="9144000" cy="1655762"/>
          </a:xfrm>
          <a:noFill/>
        </p:spPr>
        <p:txBody>
          <a:bodyPr>
            <a:normAutofit lnSpcReduction="10000"/>
          </a:bodyPr>
          <a:lstStyle/>
          <a:p>
            <a:r>
              <a:rPr lang="it-IT" dirty="0"/>
              <a:t>Oltre 400.000 </a:t>
            </a:r>
            <a:r>
              <a:rPr lang="it-IT" dirty="0">
                <a:solidFill>
                  <a:srgbClr val="FF0000"/>
                </a:solidFill>
              </a:rPr>
              <a:t>immobili</a:t>
            </a:r>
            <a:r>
              <a:rPr lang="it-IT" dirty="0"/>
              <a:t> della città in </a:t>
            </a:r>
            <a:r>
              <a:rPr lang="it-IT" dirty="0">
                <a:solidFill>
                  <a:srgbClr val="FF0000"/>
                </a:solidFill>
              </a:rPr>
              <a:t>serie storica </a:t>
            </a:r>
            <a:r>
              <a:rPr lang="it-IT" dirty="0"/>
              <a:t>dal 2009</a:t>
            </a:r>
          </a:p>
          <a:p>
            <a:r>
              <a:rPr lang="it-IT" dirty="0"/>
              <a:t>Le categorie </a:t>
            </a:r>
            <a:r>
              <a:rPr lang="it-IT" dirty="0">
                <a:solidFill>
                  <a:srgbClr val="FF0000"/>
                </a:solidFill>
              </a:rPr>
              <a:t>residenziali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non residenziali</a:t>
            </a:r>
          </a:p>
          <a:p>
            <a:r>
              <a:rPr lang="it-IT" dirty="0"/>
              <a:t>Gli immobili </a:t>
            </a:r>
            <a:r>
              <a:rPr lang="it-IT" dirty="0">
                <a:solidFill>
                  <a:srgbClr val="FF0000"/>
                </a:solidFill>
              </a:rPr>
              <a:t>georeferenziati</a:t>
            </a:r>
            <a:r>
              <a:rPr lang="it-IT" dirty="0"/>
              <a:t> sul territorio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superficie</a:t>
            </a:r>
            <a:r>
              <a:rPr lang="it-IT" dirty="0"/>
              <a:t>, i </a:t>
            </a:r>
            <a:r>
              <a:rPr lang="it-IT" dirty="0">
                <a:solidFill>
                  <a:srgbClr val="FF0000"/>
                </a:solidFill>
              </a:rPr>
              <a:t>vani</a:t>
            </a:r>
            <a:r>
              <a:rPr lang="it-IT" dirty="0"/>
              <a:t>, la </a:t>
            </a:r>
            <a:r>
              <a:rPr lang="it-IT" dirty="0">
                <a:solidFill>
                  <a:srgbClr val="FF0000"/>
                </a:solidFill>
              </a:rPr>
              <a:t>rendita</a:t>
            </a:r>
            <a:r>
              <a:rPr lang="it-IT" dirty="0"/>
              <a:t>, il </a:t>
            </a:r>
            <a:r>
              <a:rPr lang="it-IT" dirty="0">
                <a:solidFill>
                  <a:srgbClr val="FF0000"/>
                </a:solidFill>
              </a:rPr>
              <a:t>valore immobiliare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 txBox="1">
            <a:spLocks/>
          </p:cNvSpPr>
          <p:nvPr/>
        </p:nvSpPr>
        <p:spPr>
          <a:xfrm>
            <a:off x="9323672" y="5835661"/>
            <a:ext cx="2839453" cy="314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/>
              <a:t>Teresa Scarnati - Fabrizio Dell’Atti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8" y="5546693"/>
            <a:ext cx="720000" cy="720000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 txBox="1">
            <a:spLocks/>
          </p:cNvSpPr>
          <p:nvPr/>
        </p:nvSpPr>
        <p:spPr>
          <a:xfrm>
            <a:off x="640081" y="5176465"/>
            <a:ext cx="1246472" cy="314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Vedi online</a:t>
            </a:r>
          </a:p>
        </p:txBody>
      </p:sp>
      <p:pic>
        <p:nvPicPr>
          <p:cNvPr id="10" name="Immagin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554669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Il Catasto urbano nel comune di Bologna: </a:t>
            </a:r>
            <a:r>
              <a:rPr lang="it-IT" dirty="0">
                <a:solidFill>
                  <a:srgbClr val="FF0000"/>
                </a:solidFill>
              </a:rPr>
              <a:t>lo stock immobiliare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 txBox="1">
            <a:spLocks/>
          </p:cNvSpPr>
          <p:nvPr/>
        </p:nvSpPr>
        <p:spPr>
          <a:xfrm>
            <a:off x="9323672" y="6008911"/>
            <a:ext cx="2839453" cy="314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/>
              <a:t>Teresa Scarnati - Fabrizio Dell’Atti</a:t>
            </a:r>
          </a:p>
        </p:txBody>
      </p:sp>
      <p:pic>
        <p:nvPicPr>
          <p:cNvPr id="6" name="Immagin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332000"/>
            <a:ext cx="90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 txBox="1">
            <a:spLocks/>
          </p:cNvSpPr>
          <p:nvPr/>
        </p:nvSpPr>
        <p:spPr>
          <a:xfrm>
            <a:off x="9323672" y="6008911"/>
            <a:ext cx="2839453" cy="314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/>
              <a:t>Teresa Scarnati - Fabrizio Dell’Atti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0"/>
            <a:ext cx="11270512" cy="976923"/>
          </a:xfrm>
        </p:spPr>
        <p:txBody>
          <a:bodyPr/>
          <a:lstStyle/>
          <a:p>
            <a:r>
              <a:rPr lang="it-IT" sz="2800" dirty="0"/>
              <a:t>Il Catasto urbano nel comune di Bologna: </a:t>
            </a:r>
            <a:r>
              <a:rPr lang="it-IT" dirty="0">
                <a:solidFill>
                  <a:srgbClr val="FF0000"/>
                </a:solidFill>
              </a:rPr>
              <a:t>le categorie degli immobili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7"/>
          <a:stretch/>
        </p:blipFill>
        <p:spPr>
          <a:xfrm>
            <a:off x="118457" y="1857334"/>
            <a:ext cx="3780000" cy="4140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 txBox="1">
            <a:spLocks/>
          </p:cNvSpPr>
          <p:nvPr/>
        </p:nvSpPr>
        <p:spPr>
          <a:xfrm>
            <a:off x="1108094" y="1332000"/>
            <a:ext cx="1800726" cy="48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Residenziali</a:t>
            </a:r>
          </a:p>
        </p:txBody>
      </p:sp>
      <p:pic>
        <p:nvPicPr>
          <p:cNvPr id="9" name="Immagin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3" y="1857600"/>
            <a:ext cx="3780000" cy="4140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 txBox="1">
            <a:spLocks/>
          </p:cNvSpPr>
          <p:nvPr/>
        </p:nvSpPr>
        <p:spPr>
          <a:xfrm>
            <a:off x="4824513" y="1332000"/>
            <a:ext cx="2542973" cy="48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Non Residenziali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66" y="1857334"/>
            <a:ext cx="4014546" cy="4140000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 txBox="1">
            <a:spLocks/>
          </p:cNvSpPr>
          <p:nvPr/>
        </p:nvSpPr>
        <p:spPr>
          <a:xfrm>
            <a:off x="9147586" y="1332000"/>
            <a:ext cx="2065846" cy="48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Pertinenze</a:t>
            </a:r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 txBox="1">
            <a:spLocks/>
          </p:cNvSpPr>
          <p:nvPr/>
        </p:nvSpPr>
        <p:spPr>
          <a:xfrm>
            <a:off x="9323672" y="6008911"/>
            <a:ext cx="2839453" cy="314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/>
              <a:t>Teresa Scarnati - Fabrizio Dell’Atti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670"/>
            <a:ext cx="11251131" cy="976923"/>
          </a:xfrm>
        </p:spPr>
        <p:txBody>
          <a:bodyPr/>
          <a:lstStyle/>
          <a:p>
            <a:r>
              <a:rPr lang="it-IT" sz="2800" dirty="0"/>
              <a:t>Il Catasto urbano nel comune di Bologna: </a:t>
            </a:r>
            <a:r>
              <a:rPr lang="it-IT" sz="2800" dirty="0">
                <a:solidFill>
                  <a:srgbClr val="FF0000"/>
                </a:solidFill>
              </a:rPr>
              <a:t>le mappe degli immobili residenziali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 txBox="1">
            <a:spLocks/>
          </p:cNvSpPr>
          <p:nvPr/>
        </p:nvSpPr>
        <p:spPr>
          <a:xfrm>
            <a:off x="1108093" y="1332000"/>
            <a:ext cx="2328125" cy="48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Nei 6 quartieri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 txBox="1">
            <a:spLocks/>
          </p:cNvSpPr>
          <p:nvPr/>
        </p:nvSpPr>
        <p:spPr>
          <a:xfrm>
            <a:off x="4786280" y="1332000"/>
            <a:ext cx="2542973" cy="48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Nelle 18 zone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 txBox="1">
            <a:spLocks/>
          </p:cNvSpPr>
          <p:nvPr/>
        </p:nvSpPr>
        <p:spPr>
          <a:xfrm>
            <a:off x="8589320" y="1332000"/>
            <a:ext cx="3134250" cy="486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FF0000"/>
                </a:solidFill>
              </a:rPr>
              <a:t>Nelle 90 aree statistiche</a:t>
            </a:r>
          </a:p>
        </p:txBody>
      </p:sp>
      <p:pic>
        <p:nvPicPr>
          <p:cNvPr id="3" name="Immagin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20" y="2046472"/>
            <a:ext cx="3600000" cy="3600000"/>
          </a:xfrm>
          <a:prstGeom prst="rect">
            <a:avLst/>
          </a:prstGeom>
        </p:spPr>
      </p:pic>
      <p:pic>
        <p:nvPicPr>
          <p:cNvPr id="4" name="Immagin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2046472"/>
            <a:ext cx="3600000" cy="3600000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67" y="2046472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 txBox="1">
            <a:spLocks/>
          </p:cNvSpPr>
          <p:nvPr/>
        </p:nvSpPr>
        <p:spPr>
          <a:xfrm>
            <a:off x="9323672" y="6008911"/>
            <a:ext cx="2839453" cy="3148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/>
              <a:t>Teresa Scarnati - Fabrizio Dell’Atti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0670"/>
            <a:ext cx="11251131" cy="976923"/>
          </a:xfrm>
        </p:spPr>
        <p:txBody>
          <a:bodyPr/>
          <a:lstStyle/>
          <a:p>
            <a:r>
              <a:rPr lang="it-IT" sz="2800" dirty="0"/>
              <a:t>Il Catasto urbano nel comune di Bologna: </a:t>
            </a:r>
            <a:r>
              <a:rPr lang="it-IT" sz="2800" dirty="0">
                <a:solidFill>
                  <a:srgbClr val="FF0000"/>
                </a:solidFill>
              </a:rPr>
              <a:t>la navigazione nei dati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321946"/>
            <a:ext cx="8306601" cy="46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1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Tema di Office</vt:lpstr>
      <vt:lpstr>Il Catasto urbano nel comune di Bologna</vt:lpstr>
      <vt:lpstr>Il Catasto urbano nel comune di Bologna: lo stock immobiliare</vt:lpstr>
      <vt:lpstr>Il Catasto urbano nel comune di Bologna: le categorie degli immobili</vt:lpstr>
      <vt:lpstr>Il Catasto urbano nel comune di Bologna: le mappe degli immobili residenziali</vt:lpstr>
      <vt:lpstr>Il Catasto urbano nel comune di Bologna: la navigazione nei dati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Paola Ventura</cp:lastModifiedBy>
  <cp:revision>28</cp:revision>
  <dcterms:created xsi:type="dcterms:W3CDTF">2022-04-03T16:23:48Z</dcterms:created>
  <dcterms:modified xsi:type="dcterms:W3CDTF">2024-03-22T13:21:47Z</dcterms:modified>
</cp:coreProperties>
</file>