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67" r:id="rId2"/>
    <p:sldId id="277" r:id="rId3"/>
    <p:sldId id="274" r:id="rId4"/>
    <p:sldId id="276" r:id="rId5"/>
    <p:sldId id="273" r:id="rId6"/>
    <p:sldId id="275" r:id="rId7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4" d="100"/>
          <a:sy n="104" d="100"/>
        </p:scale>
        <p:origin x="-2670" y="-3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C18DFF-5CED-47A9-A4D2-58C8A0349C7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2FF5D35-F09A-4201-BEE4-76C60AE428A5}">
      <dgm:prSet phldrT="[Testo]"/>
      <dgm:spPr/>
      <dgm:t>
        <a:bodyPr/>
        <a:lstStyle/>
        <a:p>
          <a:r>
            <a:rPr lang="it-IT" dirty="0" smtClean="0"/>
            <a:t>AREA STATISTICA E QUALITA’</a:t>
          </a:r>
          <a:endParaRPr lang="it-IT" dirty="0"/>
        </a:p>
      </dgm:t>
    </dgm:pt>
    <dgm:pt modelId="{BF9B0E75-A2B6-4D64-BB95-C530AAB1383F}" type="parTrans" cxnId="{2CFC1F0B-F643-4E7D-BB5E-35E6917C6DAD}">
      <dgm:prSet/>
      <dgm:spPr/>
      <dgm:t>
        <a:bodyPr/>
        <a:lstStyle/>
        <a:p>
          <a:endParaRPr lang="it-IT"/>
        </a:p>
      </dgm:t>
    </dgm:pt>
    <dgm:pt modelId="{EE2F3C1C-7C6C-4F46-8534-87A43E64B797}" type="sibTrans" cxnId="{2CFC1F0B-F643-4E7D-BB5E-35E6917C6DAD}">
      <dgm:prSet/>
      <dgm:spPr/>
      <dgm:t>
        <a:bodyPr/>
        <a:lstStyle/>
        <a:p>
          <a:endParaRPr lang="it-IT"/>
        </a:p>
      </dgm:t>
    </dgm:pt>
    <dgm:pt modelId="{C1DB481F-98EE-4730-A767-DC1C3F6E498E}">
      <dgm:prSet phldrT="[Testo]"/>
      <dgm:spPr/>
      <dgm:t>
        <a:bodyPr/>
        <a:lstStyle/>
        <a:p>
          <a:r>
            <a:rPr lang="it-IT" dirty="0" smtClean="0"/>
            <a:t>AREA TOPONOMASTICA</a:t>
          </a:r>
          <a:endParaRPr lang="it-IT" dirty="0"/>
        </a:p>
      </dgm:t>
    </dgm:pt>
    <dgm:pt modelId="{05EA1761-88CB-4C0D-807D-51A2EF61FB0B}" type="parTrans" cxnId="{DB3A27E3-32E3-4EBE-AA1D-7C5642A152D1}">
      <dgm:prSet/>
      <dgm:spPr/>
      <dgm:t>
        <a:bodyPr/>
        <a:lstStyle/>
        <a:p>
          <a:endParaRPr lang="it-IT"/>
        </a:p>
      </dgm:t>
    </dgm:pt>
    <dgm:pt modelId="{E3DF4560-B9E5-4ED9-A1EB-B7F964DE3419}" type="sibTrans" cxnId="{DB3A27E3-32E3-4EBE-AA1D-7C5642A152D1}">
      <dgm:prSet/>
      <dgm:spPr/>
      <dgm:t>
        <a:bodyPr/>
        <a:lstStyle/>
        <a:p>
          <a:endParaRPr lang="it-IT"/>
        </a:p>
      </dgm:t>
    </dgm:pt>
    <dgm:pt modelId="{6E55DBEF-EEB4-4EFB-AC23-E4C86A9A7CB6}">
      <dgm:prSet/>
      <dgm:spPr/>
      <dgm:t>
        <a:bodyPr/>
        <a:lstStyle/>
        <a:p>
          <a:r>
            <a:rPr lang="it-IT" dirty="0" smtClean="0"/>
            <a:t> n. Indagini di </a:t>
          </a:r>
          <a:r>
            <a:rPr lang="it-IT" dirty="0" err="1" smtClean="0"/>
            <a:t>customer</a:t>
          </a:r>
          <a:r>
            <a:rPr lang="it-IT" dirty="0" smtClean="0"/>
            <a:t>/indagini commissionate (50%)</a:t>
          </a:r>
          <a:endParaRPr lang="it-IT" dirty="0"/>
        </a:p>
      </dgm:t>
    </dgm:pt>
    <dgm:pt modelId="{86654422-C087-400F-B471-15A578FA4CEA}" type="parTrans" cxnId="{64E1A725-A6C1-4FD9-924E-A248DB111983}">
      <dgm:prSet/>
      <dgm:spPr/>
      <dgm:t>
        <a:bodyPr/>
        <a:lstStyle/>
        <a:p>
          <a:endParaRPr lang="it-IT"/>
        </a:p>
      </dgm:t>
    </dgm:pt>
    <dgm:pt modelId="{520F789B-340B-4549-BFF3-98584BD81A31}" type="sibTrans" cxnId="{64E1A725-A6C1-4FD9-924E-A248DB111983}">
      <dgm:prSet/>
      <dgm:spPr/>
      <dgm:t>
        <a:bodyPr/>
        <a:lstStyle/>
        <a:p>
          <a:endParaRPr lang="it-IT"/>
        </a:p>
      </dgm:t>
    </dgm:pt>
    <dgm:pt modelId="{7AD9E3D4-DCBA-41A4-89CD-76E64913C3FC}">
      <dgm:prSet/>
      <dgm:spPr/>
      <dgm:t>
        <a:bodyPr/>
        <a:lstStyle/>
        <a:p>
          <a:r>
            <a:rPr lang="it-IT" dirty="0" smtClean="0"/>
            <a:t> n. Interviste effettuate (100%)</a:t>
          </a:r>
          <a:endParaRPr lang="it-IT" dirty="0"/>
        </a:p>
      </dgm:t>
    </dgm:pt>
    <dgm:pt modelId="{AA0966EB-31C4-4F5C-9FDC-5175E98AFCCC}" type="parTrans" cxnId="{2FCD8041-47DC-4564-8A5A-ECD3B2814A31}">
      <dgm:prSet/>
      <dgm:spPr/>
      <dgm:t>
        <a:bodyPr/>
        <a:lstStyle/>
        <a:p>
          <a:endParaRPr lang="it-IT"/>
        </a:p>
      </dgm:t>
    </dgm:pt>
    <dgm:pt modelId="{FE04DEB2-7079-4D57-8984-EC830F284381}" type="sibTrans" cxnId="{2FCD8041-47DC-4564-8A5A-ECD3B2814A31}">
      <dgm:prSet/>
      <dgm:spPr/>
      <dgm:t>
        <a:bodyPr/>
        <a:lstStyle/>
        <a:p>
          <a:endParaRPr lang="it-IT"/>
        </a:p>
      </dgm:t>
    </dgm:pt>
    <dgm:pt modelId="{6D2A856E-7FB8-4E70-B045-D5CB2D879110}">
      <dgm:prSet/>
      <dgm:spPr/>
      <dgm:t>
        <a:bodyPr/>
        <a:lstStyle/>
        <a:p>
          <a:r>
            <a:rPr lang="it-IT" dirty="0" smtClean="0"/>
            <a:t> n. Interviste realizzate/n. contatti (53%)</a:t>
          </a:r>
          <a:endParaRPr lang="it-IT" dirty="0"/>
        </a:p>
      </dgm:t>
    </dgm:pt>
    <dgm:pt modelId="{B40E904C-5335-4B8E-B9F9-C7486A8F99DE}" type="parTrans" cxnId="{71B18C02-C1C6-4006-9BD9-C9536AF4390D}">
      <dgm:prSet/>
      <dgm:spPr/>
      <dgm:t>
        <a:bodyPr/>
        <a:lstStyle/>
        <a:p>
          <a:endParaRPr lang="it-IT"/>
        </a:p>
      </dgm:t>
    </dgm:pt>
    <dgm:pt modelId="{94DFCE48-646E-4BD2-BE55-4554C7888AB6}" type="sibTrans" cxnId="{71B18C02-C1C6-4006-9BD9-C9536AF4390D}">
      <dgm:prSet/>
      <dgm:spPr/>
      <dgm:t>
        <a:bodyPr/>
        <a:lstStyle/>
        <a:p>
          <a:endParaRPr lang="it-IT"/>
        </a:p>
      </dgm:t>
    </dgm:pt>
    <dgm:pt modelId="{CD8BAFD2-635C-4683-8D58-2881985485F6}">
      <dgm:prSet/>
      <dgm:spPr/>
      <dgm:t>
        <a:bodyPr/>
        <a:lstStyle/>
        <a:p>
          <a:r>
            <a:rPr lang="it-IT" dirty="0" smtClean="0"/>
            <a:t> Intervallo di tempo fra richiesta indagine e consegna rapporto (3 mesi)</a:t>
          </a:r>
          <a:endParaRPr lang="it-IT" dirty="0"/>
        </a:p>
      </dgm:t>
    </dgm:pt>
    <dgm:pt modelId="{2ED08C6E-6441-44FC-89F3-CCA38693865D}" type="parTrans" cxnId="{A6A75FC0-6958-4809-8FFE-A8F121D31CCE}">
      <dgm:prSet/>
      <dgm:spPr/>
      <dgm:t>
        <a:bodyPr/>
        <a:lstStyle/>
        <a:p>
          <a:endParaRPr lang="it-IT"/>
        </a:p>
      </dgm:t>
    </dgm:pt>
    <dgm:pt modelId="{D5CC7BC4-77B2-4647-919F-5542523497C4}" type="sibTrans" cxnId="{A6A75FC0-6958-4809-8FFE-A8F121D31CCE}">
      <dgm:prSet/>
      <dgm:spPr/>
      <dgm:t>
        <a:bodyPr/>
        <a:lstStyle/>
        <a:p>
          <a:endParaRPr lang="it-IT"/>
        </a:p>
      </dgm:t>
    </dgm:pt>
    <dgm:pt modelId="{883CEFAE-337D-44C1-B7DD-0A395F39D8F7}">
      <dgm:prSet/>
      <dgm:spPr/>
      <dgm:t>
        <a:bodyPr/>
        <a:lstStyle/>
        <a:p>
          <a:r>
            <a:rPr lang="it-IT" dirty="0" smtClean="0"/>
            <a:t> Committenti indagini soddisfatti/indagini effettuate (95%)</a:t>
          </a:r>
          <a:endParaRPr lang="it-IT" dirty="0"/>
        </a:p>
      </dgm:t>
    </dgm:pt>
    <dgm:pt modelId="{0CBE30F3-256A-48A5-96B5-9C1CF1726F33}" type="parTrans" cxnId="{11D447DC-D8D4-462B-8EF3-20B7B8AC8D5E}">
      <dgm:prSet/>
      <dgm:spPr/>
      <dgm:t>
        <a:bodyPr/>
        <a:lstStyle/>
        <a:p>
          <a:endParaRPr lang="it-IT"/>
        </a:p>
      </dgm:t>
    </dgm:pt>
    <dgm:pt modelId="{72C213F5-43CD-47D8-8656-993C34E1FB5E}" type="sibTrans" cxnId="{11D447DC-D8D4-462B-8EF3-20B7B8AC8D5E}">
      <dgm:prSet/>
      <dgm:spPr/>
      <dgm:t>
        <a:bodyPr/>
        <a:lstStyle/>
        <a:p>
          <a:endParaRPr lang="it-IT"/>
        </a:p>
      </dgm:t>
    </dgm:pt>
    <dgm:pt modelId="{12BE8415-31C5-422F-A367-668642AB664B}">
      <dgm:prSet/>
      <dgm:spPr/>
      <dgm:t>
        <a:bodyPr/>
        <a:lstStyle/>
        <a:p>
          <a:r>
            <a:rPr lang="it-IT" dirty="0" smtClean="0"/>
            <a:t>  % famiglie intervistate non inferiore al 50%</a:t>
          </a:r>
          <a:endParaRPr lang="it-IT" dirty="0"/>
        </a:p>
      </dgm:t>
    </dgm:pt>
    <dgm:pt modelId="{8F664CA6-D6D6-4F95-B789-17195C9D0369}" type="parTrans" cxnId="{620D57C9-9B19-4A2A-8FFE-931959D00AFD}">
      <dgm:prSet/>
      <dgm:spPr/>
      <dgm:t>
        <a:bodyPr/>
        <a:lstStyle/>
        <a:p>
          <a:endParaRPr lang="it-IT"/>
        </a:p>
      </dgm:t>
    </dgm:pt>
    <dgm:pt modelId="{D2B5F97A-3742-4358-BD70-C50FCA7B5AF4}" type="sibTrans" cxnId="{620D57C9-9B19-4A2A-8FFE-931959D00AFD}">
      <dgm:prSet/>
      <dgm:spPr/>
      <dgm:t>
        <a:bodyPr/>
        <a:lstStyle/>
        <a:p>
          <a:endParaRPr lang="it-IT"/>
        </a:p>
      </dgm:t>
    </dgm:pt>
    <dgm:pt modelId="{764E842E-FBFB-4A31-90C2-8667AB09E58A}">
      <dgm:prSet/>
      <dgm:spPr/>
      <dgm:t>
        <a:bodyPr/>
        <a:lstStyle/>
        <a:p>
          <a:r>
            <a:rPr lang="it-IT" dirty="0" smtClean="0"/>
            <a:t>  tempo medio di risposta richieste dati dall’esterno 15 gg</a:t>
          </a:r>
          <a:endParaRPr lang="it-IT" dirty="0"/>
        </a:p>
      </dgm:t>
    </dgm:pt>
    <dgm:pt modelId="{FE143E62-A4F4-46FA-A294-087DE2EAD848}" type="parTrans" cxnId="{5E2AFB8E-556C-4C48-8BCE-7AC42B6CB188}">
      <dgm:prSet/>
      <dgm:spPr/>
      <dgm:t>
        <a:bodyPr/>
        <a:lstStyle/>
        <a:p>
          <a:endParaRPr lang="it-IT"/>
        </a:p>
      </dgm:t>
    </dgm:pt>
    <dgm:pt modelId="{653E2F4E-9176-4D17-ACD1-C6F1A57DEEE0}" type="sibTrans" cxnId="{5E2AFB8E-556C-4C48-8BCE-7AC42B6CB188}">
      <dgm:prSet/>
      <dgm:spPr/>
      <dgm:t>
        <a:bodyPr/>
        <a:lstStyle/>
        <a:p>
          <a:endParaRPr lang="it-IT"/>
        </a:p>
      </dgm:t>
    </dgm:pt>
    <dgm:pt modelId="{EE5E1E34-FC83-4D67-9DCF-A6C173126B50}">
      <dgm:prSet/>
      <dgm:spPr/>
      <dgm:t>
        <a:bodyPr/>
        <a:lstStyle/>
        <a:p>
          <a:r>
            <a:rPr lang="it-IT" dirty="0" smtClean="0"/>
            <a:t> Rilascio attestazioni entro 15 gg dalla richiesta</a:t>
          </a:r>
          <a:endParaRPr lang="it-IT" dirty="0"/>
        </a:p>
      </dgm:t>
    </dgm:pt>
    <dgm:pt modelId="{4241EC01-BD7B-41FA-B2E8-A359A4C78663}" type="parTrans" cxnId="{526C7E92-234E-40E7-AEA5-0285EEB5A112}">
      <dgm:prSet/>
      <dgm:spPr/>
      <dgm:t>
        <a:bodyPr/>
        <a:lstStyle/>
        <a:p>
          <a:endParaRPr lang="it-IT"/>
        </a:p>
      </dgm:t>
    </dgm:pt>
    <dgm:pt modelId="{82C18FC0-5B05-4EA1-8EA1-EDB8949D0BB7}" type="sibTrans" cxnId="{526C7E92-234E-40E7-AEA5-0285EEB5A112}">
      <dgm:prSet/>
      <dgm:spPr/>
      <dgm:t>
        <a:bodyPr/>
        <a:lstStyle/>
        <a:p>
          <a:endParaRPr lang="it-IT"/>
        </a:p>
      </dgm:t>
    </dgm:pt>
    <dgm:pt modelId="{BE0E0583-0E92-4259-865A-D1C2AC0B4B37}">
      <dgm:prSet/>
      <dgm:spPr/>
      <dgm:t>
        <a:bodyPr/>
        <a:lstStyle/>
        <a:p>
          <a:r>
            <a:rPr lang="it-IT" dirty="0" smtClean="0"/>
            <a:t> Rilascio nuovi numeri civici entro 30 gg dalla richiesta</a:t>
          </a:r>
          <a:endParaRPr lang="it-IT" dirty="0"/>
        </a:p>
      </dgm:t>
    </dgm:pt>
    <dgm:pt modelId="{4AFDDD66-5E6C-42A7-9CE7-746B19D4E62D}" type="parTrans" cxnId="{AFE8B8FD-AA51-4B81-ABA6-4EF18B1C60FB}">
      <dgm:prSet/>
      <dgm:spPr/>
      <dgm:t>
        <a:bodyPr/>
        <a:lstStyle/>
        <a:p>
          <a:endParaRPr lang="it-IT"/>
        </a:p>
      </dgm:t>
    </dgm:pt>
    <dgm:pt modelId="{D2710BE2-AA71-486B-BA86-34A64F901F9B}" type="sibTrans" cxnId="{AFE8B8FD-AA51-4B81-ABA6-4EF18B1C60FB}">
      <dgm:prSet/>
      <dgm:spPr/>
      <dgm:t>
        <a:bodyPr/>
        <a:lstStyle/>
        <a:p>
          <a:endParaRPr lang="it-IT"/>
        </a:p>
      </dgm:t>
    </dgm:pt>
    <dgm:pt modelId="{D089D100-6729-4691-A127-A9C4DCB17F8D}">
      <dgm:prSet/>
      <dgm:spPr/>
      <dgm:t>
        <a:bodyPr/>
        <a:lstStyle/>
        <a:p>
          <a:r>
            <a:rPr lang="it-IT" dirty="0" smtClean="0"/>
            <a:t> Catalogazione nuova pubblicazione entro 3 gg dall’arrivo</a:t>
          </a:r>
          <a:endParaRPr lang="it-IT" dirty="0"/>
        </a:p>
      </dgm:t>
    </dgm:pt>
    <dgm:pt modelId="{74A169C2-4ACB-42A6-B1D0-FF8D53F7BBB3}" type="parTrans" cxnId="{8EBE39FD-D1CC-4973-A7AE-70089F1E3FD2}">
      <dgm:prSet/>
      <dgm:spPr/>
      <dgm:t>
        <a:bodyPr/>
        <a:lstStyle/>
        <a:p>
          <a:endParaRPr lang="it-IT"/>
        </a:p>
      </dgm:t>
    </dgm:pt>
    <dgm:pt modelId="{604AB5B7-352A-498A-B4E8-C06C0C779C38}" type="sibTrans" cxnId="{8EBE39FD-D1CC-4973-A7AE-70089F1E3FD2}">
      <dgm:prSet/>
      <dgm:spPr/>
      <dgm:t>
        <a:bodyPr/>
        <a:lstStyle/>
        <a:p>
          <a:endParaRPr lang="it-IT"/>
        </a:p>
      </dgm:t>
    </dgm:pt>
    <dgm:pt modelId="{798AD32A-AAF1-4344-BDDB-95BCBACEC055}">
      <dgm:prSet/>
      <dgm:spPr/>
      <dgm:t>
        <a:bodyPr/>
        <a:lstStyle/>
        <a:p>
          <a:r>
            <a:rPr lang="it-IT" dirty="0" smtClean="0"/>
            <a:t> Consegna materiale richiesto da utente entro 3 gg</a:t>
          </a:r>
          <a:endParaRPr lang="it-IT" dirty="0"/>
        </a:p>
      </dgm:t>
    </dgm:pt>
    <dgm:pt modelId="{11083325-F965-4FE7-98F5-2FFE14B0F0F0}" type="parTrans" cxnId="{A42805CE-DAF9-4BBD-BBA4-7ECC231FCA10}">
      <dgm:prSet/>
      <dgm:spPr/>
      <dgm:t>
        <a:bodyPr/>
        <a:lstStyle/>
        <a:p>
          <a:endParaRPr lang="it-IT"/>
        </a:p>
      </dgm:t>
    </dgm:pt>
    <dgm:pt modelId="{D2C4F227-A30C-4B5A-82D0-62710247E209}" type="sibTrans" cxnId="{A42805CE-DAF9-4BBD-BBA4-7ECC231FCA10}">
      <dgm:prSet/>
      <dgm:spPr/>
      <dgm:t>
        <a:bodyPr/>
        <a:lstStyle/>
        <a:p>
          <a:endParaRPr lang="it-IT"/>
        </a:p>
      </dgm:t>
    </dgm:pt>
    <dgm:pt modelId="{B418D61E-D5B1-416B-8D62-E49580C4830E}">
      <dgm:prSet custLinFactNeighborX="-1177" custLinFactNeighborY="-2583"/>
      <dgm:spPr/>
      <dgm:t>
        <a:bodyPr/>
        <a:lstStyle/>
        <a:p>
          <a:r>
            <a:rPr lang="it-IT" dirty="0" smtClean="0"/>
            <a:t> Prezzi al consumo indicatori Istat</a:t>
          </a:r>
          <a:endParaRPr lang="it-IT" dirty="0"/>
        </a:p>
      </dgm:t>
    </dgm:pt>
    <dgm:pt modelId="{84B765E1-A450-4501-8E77-806F0C4386E0}" type="parTrans" cxnId="{48DAC9EA-2F9D-4704-8A68-19A8EC66AEEB}">
      <dgm:prSet/>
      <dgm:spPr/>
      <dgm:t>
        <a:bodyPr/>
        <a:lstStyle/>
        <a:p>
          <a:endParaRPr lang="it-IT"/>
        </a:p>
      </dgm:t>
    </dgm:pt>
    <dgm:pt modelId="{474F04E4-FF45-4B2F-A461-92FF7021EA63}" type="sibTrans" cxnId="{48DAC9EA-2F9D-4704-8A68-19A8EC66AEEB}">
      <dgm:prSet/>
      <dgm:spPr/>
      <dgm:t>
        <a:bodyPr/>
        <a:lstStyle/>
        <a:p>
          <a:endParaRPr lang="it-IT"/>
        </a:p>
      </dgm:t>
    </dgm:pt>
    <dgm:pt modelId="{800D97C3-3BDC-4332-A697-240E03A96562}" type="pres">
      <dgm:prSet presAssocID="{8AC18DFF-5CED-47A9-A4D2-58C8A0349C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DD1271D-9608-411E-801B-7489A401C51F}" type="pres">
      <dgm:prSet presAssocID="{F2FF5D35-F09A-4201-BEE4-76C60AE428A5}" presName="composite" presStyleCnt="0"/>
      <dgm:spPr/>
    </dgm:pt>
    <dgm:pt modelId="{165A0AAF-9AC2-4D2E-9802-D24B038E81FF}" type="pres">
      <dgm:prSet presAssocID="{F2FF5D35-F09A-4201-BEE4-76C60AE428A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C10AF9F-9504-4C0F-B6CD-E0CD31FCF25C}" type="pres">
      <dgm:prSet presAssocID="{F2FF5D35-F09A-4201-BEE4-76C60AE428A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34977F0-B61B-46B4-8C47-C1888014434D}" type="pres">
      <dgm:prSet presAssocID="{EE2F3C1C-7C6C-4F46-8534-87A43E64B797}" presName="space" presStyleCnt="0"/>
      <dgm:spPr/>
    </dgm:pt>
    <dgm:pt modelId="{8660B776-927D-41F7-A634-8A3BEF64EEC0}" type="pres">
      <dgm:prSet presAssocID="{C1DB481F-98EE-4730-A767-DC1C3F6E498E}" presName="composite" presStyleCnt="0"/>
      <dgm:spPr/>
    </dgm:pt>
    <dgm:pt modelId="{8E061B5A-62C0-4037-AD75-5D7B460DE1A2}" type="pres">
      <dgm:prSet presAssocID="{C1DB481F-98EE-4730-A767-DC1C3F6E498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F1DA949-61D2-4241-810A-DE68C7AE5AC3}" type="pres">
      <dgm:prSet presAssocID="{C1DB481F-98EE-4730-A767-DC1C3F6E498E}" presName="desTx" presStyleLbl="alignAccFollowNode1" presStyleIdx="1" presStyleCnt="2" custLinFactNeighborX="-1177" custLinFactNeighborY="-258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77D5064-90E3-4069-BEAC-B155EA418F56}" type="presOf" srcId="{EE5E1E34-FC83-4D67-9DCF-A6C173126B50}" destId="{AF1DA949-61D2-4241-810A-DE68C7AE5AC3}" srcOrd="0" destOrd="0" presId="urn:microsoft.com/office/officeart/2005/8/layout/hList1"/>
    <dgm:cxn modelId="{5E2AFB8E-556C-4C48-8BCE-7AC42B6CB188}" srcId="{F2FF5D35-F09A-4201-BEE4-76C60AE428A5}" destId="{764E842E-FBFB-4A31-90C2-8667AB09E58A}" srcOrd="6" destOrd="0" parTransId="{FE143E62-A4F4-46FA-A294-087DE2EAD848}" sibTransId="{653E2F4E-9176-4D17-ACD1-C6F1A57DEEE0}"/>
    <dgm:cxn modelId="{2CFC1F0B-F643-4E7D-BB5E-35E6917C6DAD}" srcId="{8AC18DFF-5CED-47A9-A4D2-58C8A0349C7D}" destId="{F2FF5D35-F09A-4201-BEE4-76C60AE428A5}" srcOrd="0" destOrd="0" parTransId="{BF9B0E75-A2B6-4D64-BB95-C530AAB1383F}" sibTransId="{EE2F3C1C-7C6C-4F46-8534-87A43E64B797}"/>
    <dgm:cxn modelId="{DB3A27E3-32E3-4EBE-AA1D-7C5642A152D1}" srcId="{8AC18DFF-5CED-47A9-A4D2-58C8A0349C7D}" destId="{C1DB481F-98EE-4730-A767-DC1C3F6E498E}" srcOrd="1" destOrd="0" parTransId="{05EA1761-88CB-4C0D-807D-51A2EF61FB0B}" sibTransId="{E3DF4560-B9E5-4ED9-A1EB-B7F964DE3419}"/>
    <dgm:cxn modelId="{042E7CE8-D87C-4AF2-84BF-19FFFEC4742A}" type="presOf" srcId="{BE0E0583-0E92-4259-865A-D1C2AC0B4B37}" destId="{AF1DA949-61D2-4241-810A-DE68C7AE5AC3}" srcOrd="0" destOrd="1" presId="urn:microsoft.com/office/officeart/2005/8/layout/hList1"/>
    <dgm:cxn modelId="{526C7E92-234E-40E7-AEA5-0285EEB5A112}" srcId="{C1DB481F-98EE-4730-A767-DC1C3F6E498E}" destId="{EE5E1E34-FC83-4D67-9DCF-A6C173126B50}" srcOrd="0" destOrd="0" parTransId="{4241EC01-BD7B-41FA-B2E8-A359A4C78663}" sibTransId="{82C18FC0-5B05-4EA1-8EA1-EDB8949D0BB7}"/>
    <dgm:cxn modelId="{AFE8B8FD-AA51-4B81-ABA6-4EF18B1C60FB}" srcId="{C1DB481F-98EE-4730-A767-DC1C3F6E498E}" destId="{BE0E0583-0E92-4259-865A-D1C2AC0B4B37}" srcOrd="1" destOrd="0" parTransId="{4AFDDD66-5E6C-42A7-9CE7-746B19D4E62D}" sibTransId="{D2710BE2-AA71-486B-BA86-34A64F901F9B}"/>
    <dgm:cxn modelId="{3CC4C08B-A5A7-438E-90D8-C6FABB54273D}" type="presOf" srcId="{CD8BAFD2-635C-4683-8D58-2881985485F6}" destId="{EC10AF9F-9504-4C0F-B6CD-E0CD31FCF25C}" srcOrd="0" destOrd="3" presId="urn:microsoft.com/office/officeart/2005/8/layout/hList1"/>
    <dgm:cxn modelId="{11D447DC-D8D4-462B-8EF3-20B7B8AC8D5E}" srcId="{F2FF5D35-F09A-4201-BEE4-76C60AE428A5}" destId="{883CEFAE-337D-44C1-B7DD-0A395F39D8F7}" srcOrd="4" destOrd="0" parTransId="{0CBE30F3-256A-48A5-96B5-9C1CF1726F33}" sibTransId="{72C213F5-43CD-47D8-8656-993C34E1FB5E}"/>
    <dgm:cxn modelId="{64E1A725-A6C1-4FD9-924E-A248DB111983}" srcId="{F2FF5D35-F09A-4201-BEE4-76C60AE428A5}" destId="{6E55DBEF-EEB4-4EFB-AC23-E4C86A9A7CB6}" srcOrd="0" destOrd="0" parTransId="{86654422-C087-400F-B471-15A578FA4CEA}" sibTransId="{520F789B-340B-4549-BFF3-98584BD81A31}"/>
    <dgm:cxn modelId="{EB72B85A-6141-46DB-9DE9-398D6A1354FC}" type="presOf" srcId="{7AD9E3D4-DCBA-41A4-89CD-76E64913C3FC}" destId="{EC10AF9F-9504-4C0F-B6CD-E0CD31FCF25C}" srcOrd="0" destOrd="1" presId="urn:microsoft.com/office/officeart/2005/8/layout/hList1"/>
    <dgm:cxn modelId="{9464C5CF-6258-42A7-B4F3-E562BFAD8C32}" type="presOf" srcId="{8AC18DFF-5CED-47A9-A4D2-58C8A0349C7D}" destId="{800D97C3-3BDC-4332-A697-240E03A96562}" srcOrd="0" destOrd="0" presId="urn:microsoft.com/office/officeart/2005/8/layout/hList1"/>
    <dgm:cxn modelId="{8EBE39FD-D1CC-4973-A7AE-70089F1E3FD2}" srcId="{C1DB481F-98EE-4730-A767-DC1C3F6E498E}" destId="{D089D100-6729-4691-A127-A9C4DCB17F8D}" srcOrd="2" destOrd="0" parTransId="{74A169C2-4ACB-42A6-B1D0-FF8D53F7BBB3}" sibTransId="{604AB5B7-352A-498A-B4E8-C06C0C779C38}"/>
    <dgm:cxn modelId="{AC901E97-766F-4F05-80E4-B9787FEC9BC0}" type="presOf" srcId="{D089D100-6729-4691-A127-A9C4DCB17F8D}" destId="{AF1DA949-61D2-4241-810A-DE68C7AE5AC3}" srcOrd="0" destOrd="2" presId="urn:microsoft.com/office/officeart/2005/8/layout/hList1"/>
    <dgm:cxn modelId="{20A7C965-20E0-43C0-98B6-D5537BDF7A12}" type="presOf" srcId="{B418D61E-D5B1-416B-8D62-E49580C4830E}" destId="{EC10AF9F-9504-4C0F-B6CD-E0CD31FCF25C}" srcOrd="0" destOrd="7" presId="urn:microsoft.com/office/officeart/2005/8/layout/hList1"/>
    <dgm:cxn modelId="{620D57C9-9B19-4A2A-8FFE-931959D00AFD}" srcId="{F2FF5D35-F09A-4201-BEE4-76C60AE428A5}" destId="{12BE8415-31C5-422F-A367-668642AB664B}" srcOrd="5" destOrd="0" parTransId="{8F664CA6-D6D6-4F95-B789-17195C9D0369}" sibTransId="{D2B5F97A-3742-4358-BD70-C50FCA7B5AF4}"/>
    <dgm:cxn modelId="{56352BCA-E3B4-40E5-9F1A-D8F2C3493470}" type="presOf" srcId="{C1DB481F-98EE-4730-A767-DC1C3F6E498E}" destId="{8E061B5A-62C0-4037-AD75-5D7B460DE1A2}" srcOrd="0" destOrd="0" presId="urn:microsoft.com/office/officeart/2005/8/layout/hList1"/>
    <dgm:cxn modelId="{7F214569-13A1-4953-8213-D6050A5D76E8}" type="presOf" srcId="{6D2A856E-7FB8-4E70-B045-D5CB2D879110}" destId="{EC10AF9F-9504-4C0F-B6CD-E0CD31FCF25C}" srcOrd="0" destOrd="2" presId="urn:microsoft.com/office/officeart/2005/8/layout/hList1"/>
    <dgm:cxn modelId="{767E6A50-F579-4686-B557-2BEB35E0435F}" type="presOf" srcId="{883CEFAE-337D-44C1-B7DD-0A395F39D8F7}" destId="{EC10AF9F-9504-4C0F-B6CD-E0CD31FCF25C}" srcOrd="0" destOrd="4" presId="urn:microsoft.com/office/officeart/2005/8/layout/hList1"/>
    <dgm:cxn modelId="{A6A75FC0-6958-4809-8FFE-A8F121D31CCE}" srcId="{F2FF5D35-F09A-4201-BEE4-76C60AE428A5}" destId="{CD8BAFD2-635C-4683-8D58-2881985485F6}" srcOrd="3" destOrd="0" parTransId="{2ED08C6E-6441-44FC-89F3-CCA38693865D}" sibTransId="{D5CC7BC4-77B2-4647-919F-5542523497C4}"/>
    <dgm:cxn modelId="{75D56E22-B77C-4538-A427-F736AA065A10}" type="presOf" srcId="{798AD32A-AAF1-4344-BDDB-95BCBACEC055}" destId="{AF1DA949-61D2-4241-810A-DE68C7AE5AC3}" srcOrd="0" destOrd="3" presId="urn:microsoft.com/office/officeart/2005/8/layout/hList1"/>
    <dgm:cxn modelId="{AD10F34C-8518-426C-9DEF-C170FFB42F00}" type="presOf" srcId="{764E842E-FBFB-4A31-90C2-8667AB09E58A}" destId="{EC10AF9F-9504-4C0F-B6CD-E0CD31FCF25C}" srcOrd="0" destOrd="6" presId="urn:microsoft.com/office/officeart/2005/8/layout/hList1"/>
    <dgm:cxn modelId="{A42805CE-DAF9-4BBD-BBA4-7ECC231FCA10}" srcId="{C1DB481F-98EE-4730-A767-DC1C3F6E498E}" destId="{798AD32A-AAF1-4344-BDDB-95BCBACEC055}" srcOrd="3" destOrd="0" parTransId="{11083325-F965-4FE7-98F5-2FFE14B0F0F0}" sibTransId="{D2C4F227-A30C-4B5A-82D0-62710247E209}"/>
    <dgm:cxn modelId="{430DAD04-2623-4FE3-BE16-CF3958DB0789}" type="presOf" srcId="{6E55DBEF-EEB4-4EFB-AC23-E4C86A9A7CB6}" destId="{EC10AF9F-9504-4C0F-B6CD-E0CD31FCF25C}" srcOrd="0" destOrd="0" presId="urn:microsoft.com/office/officeart/2005/8/layout/hList1"/>
    <dgm:cxn modelId="{2FCD8041-47DC-4564-8A5A-ECD3B2814A31}" srcId="{F2FF5D35-F09A-4201-BEE4-76C60AE428A5}" destId="{7AD9E3D4-DCBA-41A4-89CD-76E64913C3FC}" srcOrd="1" destOrd="0" parTransId="{AA0966EB-31C4-4F5C-9FDC-5175E98AFCCC}" sibTransId="{FE04DEB2-7079-4D57-8984-EC830F284381}"/>
    <dgm:cxn modelId="{EC20E517-0AB6-462F-9466-2866292195BE}" type="presOf" srcId="{12BE8415-31C5-422F-A367-668642AB664B}" destId="{EC10AF9F-9504-4C0F-B6CD-E0CD31FCF25C}" srcOrd="0" destOrd="5" presId="urn:microsoft.com/office/officeart/2005/8/layout/hList1"/>
    <dgm:cxn modelId="{807B8699-1480-4EA8-A574-66FF3F4350A2}" type="presOf" srcId="{F2FF5D35-F09A-4201-BEE4-76C60AE428A5}" destId="{165A0AAF-9AC2-4D2E-9802-D24B038E81FF}" srcOrd="0" destOrd="0" presId="urn:microsoft.com/office/officeart/2005/8/layout/hList1"/>
    <dgm:cxn modelId="{48DAC9EA-2F9D-4704-8A68-19A8EC66AEEB}" srcId="{F2FF5D35-F09A-4201-BEE4-76C60AE428A5}" destId="{B418D61E-D5B1-416B-8D62-E49580C4830E}" srcOrd="7" destOrd="0" parTransId="{84B765E1-A450-4501-8E77-806F0C4386E0}" sibTransId="{474F04E4-FF45-4B2F-A461-92FF7021EA63}"/>
    <dgm:cxn modelId="{71B18C02-C1C6-4006-9BD9-C9536AF4390D}" srcId="{F2FF5D35-F09A-4201-BEE4-76C60AE428A5}" destId="{6D2A856E-7FB8-4E70-B045-D5CB2D879110}" srcOrd="2" destOrd="0" parTransId="{B40E904C-5335-4B8E-B9F9-C7486A8F99DE}" sibTransId="{94DFCE48-646E-4BD2-BE55-4554C7888AB6}"/>
    <dgm:cxn modelId="{3C29D80A-B0A4-46A7-BFEA-3F1C1BC91044}" type="presParOf" srcId="{800D97C3-3BDC-4332-A697-240E03A96562}" destId="{BDD1271D-9608-411E-801B-7489A401C51F}" srcOrd="0" destOrd="0" presId="urn:microsoft.com/office/officeart/2005/8/layout/hList1"/>
    <dgm:cxn modelId="{B417880D-7A6F-4064-A2BE-B14C4E62B592}" type="presParOf" srcId="{BDD1271D-9608-411E-801B-7489A401C51F}" destId="{165A0AAF-9AC2-4D2E-9802-D24B038E81FF}" srcOrd="0" destOrd="0" presId="urn:microsoft.com/office/officeart/2005/8/layout/hList1"/>
    <dgm:cxn modelId="{4FDCF582-74D8-44F8-8D97-67799EB03069}" type="presParOf" srcId="{BDD1271D-9608-411E-801B-7489A401C51F}" destId="{EC10AF9F-9504-4C0F-B6CD-E0CD31FCF25C}" srcOrd="1" destOrd="0" presId="urn:microsoft.com/office/officeart/2005/8/layout/hList1"/>
    <dgm:cxn modelId="{C0FC257B-54C0-4352-9DD5-0C1F1C01C9AA}" type="presParOf" srcId="{800D97C3-3BDC-4332-A697-240E03A96562}" destId="{334977F0-B61B-46B4-8C47-C1888014434D}" srcOrd="1" destOrd="0" presId="urn:microsoft.com/office/officeart/2005/8/layout/hList1"/>
    <dgm:cxn modelId="{F76B7874-5C42-4A9F-9DFB-9B97520DC28D}" type="presParOf" srcId="{800D97C3-3BDC-4332-A697-240E03A96562}" destId="{8660B776-927D-41F7-A634-8A3BEF64EEC0}" srcOrd="2" destOrd="0" presId="urn:microsoft.com/office/officeart/2005/8/layout/hList1"/>
    <dgm:cxn modelId="{DEFC792B-0004-4CD6-BA83-E41F9790836C}" type="presParOf" srcId="{8660B776-927D-41F7-A634-8A3BEF64EEC0}" destId="{8E061B5A-62C0-4037-AD75-5D7B460DE1A2}" srcOrd="0" destOrd="0" presId="urn:microsoft.com/office/officeart/2005/8/layout/hList1"/>
    <dgm:cxn modelId="{0C2E7AC8-FCE3-428C-A748-BCCA82B0811C}" type="presParOf" srcId="{8660B776-927D-41F7-A634-8A3BEF64EEC0}" destId="{AF1DA949-61D2-4241-810A-DE68C7AE5AC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5A0AAF-9AC2-4D2E-9802-D24B038E81FF}">
      <dsp:nvSpPr>
        <dsp:cNvPr id="0" name=""/>
        <dsp:cNvSpPr/>
      </dsp:nvSpPr>
      <dsp:spPr>
        <a:xfrm>
          <a:off x="28" y="155430"/>
          <a:ext cx="2773820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AREA STATISTICA E QUALITA’</a:t>
          </a:r>
          <a:endParaRPr lang="it-IT" sz="1100" kern="1200" dirty="0"/>
        </a:p>
      </dsp:txBody>
      <dsp:txXfrm>
        <a:off x="28" y="155430"/>
        <a:ext cx="2773820" cy="316800"/>
      </dsp:txXfrm>
    </dsp:sp>
    <dsp:sp modelId="{EC10AF9F-9504-4C0F-B6CD-E0CD31FCF25C}">
      <dsp:nvSpPr>
        <dsp:cNvPr id="0" name=""/>
        <dsp:cNvSpPr/>
      </dsp:nvSpPr>
      <dsp:spPr>
        <a:xfrm>
          <a:off x="28" y="472230"/>
          <a:ext cx="2773820" cy="21740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n. Indagini di </a:t>
          </a:r>
          <a:r>
            <a:rPr lang="it-IT" sz="1100" kern="1200" dirty="0" err="1" smtClean="0"/>
            <a:t>customer</a:t>
          </a:r>
          <a:r>
            <a:rPr lang="it-IT" sz="1100" kern="1200" dirty="0" smtClean="0"/>
            <a:t>/indagini commissionate (50%)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n. Interviste effettuate (100%)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n. Interviste realizzate/n. contatti (53%)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Intervallo di tempo fra richiesta indagine e consegna rapporto (3 mesi)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Committenti indagini soddisfatti/indagini effettuate (95%)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 % famiglie intervistate non inferiore al 50%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 tempo medio di risposta richieste dati dall’esterno 15 gg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Prezzi al consumo indicatori Istat</a:t>
          </a:r>
          <a:endParaRPr lang="it-IT" sz="1100" kern="1200" dirty="0"/>
        </a:p>
      </dsp:txBody>
      <dsp:txXfrm>
        <a:off x="28" y="472230"/>
        <a:ext cx="2773820" cy="2174039"/>
      </dsp:txXfrm>
    </dsp:sp>
    <dsp:sp modelId="{8E061B5A-62C0-4037-AD75-5D7B460DE1A2}">
      <dsp:nvSpPr>
        <dsp:cNvPr id="0" name=""/>
        <dsp:cNvSpPr/>
      </dsp:nvSpPr>
      <dsp:spPr>
        <a:xfrm>
          <a:off x="3162184" y="155430"/>
          <a:ext cx="2773820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AREA TOPONOMASTICA</a:t>
          </a:r>
          <a:endParaRPr lang="it-IT" sz="1100" kern="1200" dirty="0"/>
        </a:p>
      </dsp:txBody>
      <dsp:txXfrm>
        <a:off x="3162184" y="155430"/>
        <a:ext cx="2773820" cy="316800"/>
      </dsp:txXfrm>
    </dsp:sp>
    <dsp:sp modelId="{AF1DA949-61D2-4241-810A-DE68C7AE5AC3}">
      <dsp:nvSpPr>
        <dsp:cNvPr id="0" name=""/>
        <dsp:cNvSpPr/>
      </dsp:nvSpPr>
      <dsp:spPr>
        <a:xfrm>
          <a:off x="3129536" y="416075"/>
          <a:ext cx="2773820" cy="21740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Rilascio attestazioni entro 15 gg dalla richiesta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Rilascio nuovi numeri civici entro 30 gg dalla richiesta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Catalogazione nuova pubblicazione entro 3 gg dall’arrivo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 Consegna materiale richiesto da utente entro 3 gg</a:t>
          </a:r>
          <a:endParaRPr lang="it-IT" sz="1100" kern="1200" dirty="0"/>
        </a:p>
      </dsp:txBody>
      <dsp:txXfrm>
        <a:off x="3129536" y="416075"/>
        <a:ext cx="2773820" cy="2174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11936"/>
            <a:ext cx="5657850" cy="475488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5940828"/>
            <a:ext cx="5657850" cy="1524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2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61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53040"/>
            <a:ext cx="1478756" cy="76765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53039"/>
            <a:ext cx="4350544" cy="7676560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02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11936"/>
            <a:ext cx="5657850" cy="475488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5937504"/>
            <a:ext cx="5657850" cy="1524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09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460979"/>
            <a:ext cx="2777490" cy="536448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460982"/>
            <a:ext cx="2777490" cy="536447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404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443112"/>
            <a:ext cx="2777490" cy="438234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443112"/>
            <a:ext cx="2777490" cy="438234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11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445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712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975360"/>
            <a:ext cx="3757045" cy="7010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3901440"/>
            <a:ext cx="1800225" cy="450549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8613049"/>
            <a:ext cx="1472912" cy="486833"/>
          </a:xfrm>
        </p:spPr>
        <p:txBody>
          <a:bodyPr/>
          <a:lstStyle>
            <a:lvl1pPr algn="l">
              <a:defRPr/>
            </a:lvl1pPr>
          </a:lstStyle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8613049"/>
            <a:ext cx="2614613" cy="48683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97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6766560"/>
            <a:ext cx="5692140" cy="109728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6553435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7876032"/>
            <a:ext cx="5692140" cy="79248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59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534400"/>
            <a:ext cx="6858001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8445754"/>
            <a:ext cx="6858001" cy="8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460979"/>
            <a:ext cx="5657851" cy="53644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F2758AE5-EC40-4FFE-82C7-F30B217F1F1E}" type="datetimeFigureOut">
              <a:rPr lang="it-IT" smtClean="0"/>
              <a:t>09/09/2015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317127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01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6.png"/><Relationship Id="rId4" Type="http://schemas.openxmlformats.org/officeDocument/2006/relationships/image" Target="../media/image7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1412" y="369059"/>
            <a:ext cx="65581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4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Carta dei Servizi </a:t>
            </a:r>
          </a:p>
          <a:p>
            <a:pPr lvl="0" algn="ctr"/>
            <a:r>
              <a:rPr lang="it-IT" sz="24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Servizio Statistica e toponomastica</a:t>
            </a:r>
          </a:p>
          <a:p>
            <a:pPr lvl="0" algn="ctr"/>
            <a:r>
              <a:rPr lang="it-IT" sz="24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del</a:t>
            </a:r>
          </a:p>
          <a:p>
            <a:pPr lvl="0" algn="ctr"/>
            <a:r>
              <a:rPr lang="it-IT" sz="24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Comune di Firenze</a:t>
            </a:r>
            <a:endParaRPr lang="it-IT" sz="2400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13" y="7723924"/>
            <a:ext cx="2468490" cy="66741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8" y="7723924"/>
            <a:ext cx="1499439" cy="66770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8461" y="1704609"/>
            <a:ext cx="4084055" cy="5702082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101600" dir="5400000" sx="103000" sy="103000" algn="t" rotWithShape="0">
              <a:prstClr val="black">
                <a:alpha val="40000"/>
              </a:prstClr>
            </a:outerShdw>
          </a:effectLst>
          <a:scene3d>
            <a:camera prst="perspectiveAbove"/>
            <a:lightRig rig="threePt" dir="t"/>
          </a:scene3d>
          <a:sp3d contourW="19050" prstMaterial="softEdge">
            <a:contourClr>
              <a:schemeClr val="bg1">
                <a:lumMod val="85000"/>
              </a:schemeClr>
            </a:contourClr>
          </a:sp3d>
        </p:spPr>
      </p:pic>
      <p:sp>
        <p:nvSpPr>
          <p:cNvPr id="2" name="CasellaDiTesto 1"/>
          <p:cNvSpPr txBox="1"/>
          <p:nvPr/>
        </p:nvSpPr>
        <p:spPr>
          <a:xfrm>
            <a:off x="4898571" y="8708570"/>
            <a:ext cx="1790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A cura di Elisa Bacci</a:t>
            </a:r>
            <a:endParaRPr lang="it-IT" sz="16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8496" y="7889612"/>
            <a:ext cx="923810" cy="4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22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00586" y="375109"/>
            <a:ext cx="4927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400" b="1" dirty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Certificazione ISO 9001:2008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13" y="7723924"/>
            <a:ext cx="2468490" cy="66741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8" y="7723924"/>
            <a:ext cx="1499439" cy="66770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400586" y="836774"/>
            <a:ext cx="6259285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Il Servizio Statistica e toponomastica ha conseguito la certificazione UNI EN ISO 9001:2000 nel 2008 e l’adeguamento alla 9001:2008 nel 2009.</a:t>
            </a:r>
          </a:p>
          <a:p>
            <a:pPr algn="just"/>
            <a:endParaRPr lang="it-IT" dirty="0" smtClean="0">
              <a:solidFill>
                <a:srgbClr val="0000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it-IT" dirty="0" smtClean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La certificazione riguarda la: </a:t>
            </a:r>
            <a:r>
              <a:rPr lang="it-IT" sz="1600" dirty="0" smtClean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«</a:t>
            </a:r>
            <a:r>
              <a:rPr lang="it-IT" sz="1600" i="1" dirty="0" smtClean="0"/>
              <a:t>Progettazione </a:t>
            </a:r>
            <a:r>
              <a:rPr lang="it-IT" sz="1600" i="1" dirty="0"/>
              <a:t>e realizzazione di indagini, analisi ed elaborazioni di tipo statistico, nonché attività amministrative e gestionali, in relazione alle seguenti aree:</a:t>
            </a:r>
            <a:endParaRPr lang="it-IT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600" i="1" dirty="0"/>
              <a:t>Statistica comunale, qualità e gradimento servizi;</a:t>
            </a:r>
            <a:endParaRPr lang="it-IT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600" i="1" dirty="0"/>
              <a:t>Toponomastica, numerazione civica, georeferenziazione dati e informazioni </a:t>
            </a:r>
            <a:r>
              <a:rPr lang="it-IT" sz="1600" i="1" dirty="0" smtClean="0"/>
              <a:t>statistiche.»</a:t>
            </a:r>
            <a:endParaRPr lang="it-IT" sz="1600" dirty="0" smtClean="0">
              <a:solidFill>
                <a:srgbClr val="0000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80846" y="3743981"/>
            <a:ext cx="4927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4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Cos’è la carta dei servizi?</a:t>
            </a:r>
            <a:endParaRPr lang="it-IT" sz="2400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80846" y="4142487"/>
            <a:ext cx="625928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E’ 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il documento nel quale ogni ente pubblico erogatore di servizi assume una serie di impegni nei confronti dell’utenza di </a:t>
            </a:r>
            <a:r>
              <a:rPr lang="it-IT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riferimento; comunicando in modo chiaro e trasparente </a:t>
            </a: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quali servizi eroga, con quali modalità operative e quali standard di qualità intende assicurare</a:t>
            </a:r>
            <a:r>
              <a:rPr lang="it-IT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it-IT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it-IT" dirty="0" smtClean="0">
                <a:ea typeface="Calibri" panose="020F0502020204030204" pitchFamily="34" charset="0"/>
                <a:cs typeface="TimesNewRoman"/>
              </a:rPr>
              <a:t>Stabilisce </a:t>
            </a:r>
            <a:r>
              <a:rPr lang="it-IT" dirty="0">
                <a:ea typeface="Calibri" panose="020F0502020204030204" pitchFamily="34" charset="0"/>
                <a:cs typeface="TimesNewRoman"/>
              </a:rPr>
              <a:t>un patto fra soggetto erogatore del servizio pubblico e utente basato su: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definizione di standard di qualità ragionevoli e rilevanti per l’utente;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verifica periodica del rispetto degli standard;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dirty="0">
                <a:ea typeface="Times New Roman" panose="02020603050405020304" pitchFamily="18" charset="0"/>
                <a:cs typeface="Calibri" panose="020F0502020204030204" pitchFamily="34" charset="0"/>
              </a:rPr>
              <a:t>ricerca del miglioramento della qualità e della tutela degli utenti.</a:t>
            </a:r>
            <a:r>
              <a:rPr lang="it-IT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it-IT" dirty="0" smtClean="0">
              <a:solidFill>
                <a:srgbClr val="0000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5074" y="7878854"/>
            <a:ext cx="926672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73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4484" y="419420"/>
            <a:ext cx="6777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4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Riferimenti normativi</a:t>
            </a:r>
            <a:endParaRPr lang="it-IT" sz="2400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13" y="7723924"/>
            <a:ext cx="2468490" cy="66741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8" y="7723924"/>
            <a:ext cx="1499439" cy="667705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280846" y="1096178"/>
            <a:ext cx="6259285" cy="6412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b="1" dirty="0"/>
              <a:t>Direttiva del Presidente del Consiglio dei Ministri del 27 gennaio 1994</a:t>
            </a:r>
            <a:r>
              <a:rPr lang="it-IT" sz="1600" dirty="0"/>
              <a:t>, </a:t>
            </a:r>
            <a:r>
              <a:rPr lang="it-IT" sz="1600" i="1" dirty="0"/>
              <a:t>Principi sull'erogazione dei servizi pubblici</a:t>
            </a:r>
            <a:r>
              <a:rPr lang="it-IT" sz="1600" i="1" dirty="0" smtClean="0"/>
              <a:t>.</a:t>
            </a:r>
          </a:p>
          <a:p>
            <a:pPr algn="just"/>
            <a:endParaRPr lang="it-IT" sz="1600" dirty="0"/>
          </a:p>
          <a:p>
            <a:pPr algn="just"/>
            <a:r>
              <a:rPr lang="it-IT" sz="1600" b="1" dirty="0" err="1"/>
              <a:t>D.lgs</a:t>
            </a:r>
            <a:r>
              <a:rPr lang="it-IT" sz="1600" b="1" dirty="0"/>
              <a:t> 286/1999</a:t>
            </a:r>
            <a:r>
              <a:rPr lang="it-IT" sz="1600" dirty="0"/>
              <a:t>, </a:t>
            </a:r>
            <a:r>
              <a:rPr lang="it-IT" sz="1600" i="1" dirty="0"/>
              <a:t>Riordino e potenziamento dei meccanismi e strumenti di monitoraggio e valutazione dei costi, dei rendimenti e dei risultati dell’attività svolta dalle amministrazioni pubbliche, a norma dell’articolo 11 della legge 15 marzo 1997, n. 59</a:t>
            </a:r>
            <a:r>
              <a:rPr lang="it-IT" sz="1600" dirty="0"/>
              <a:t> e, in particolare, l'articolo 11 </a:t>
            </a:r>
            <a:r>
              <a:rPr lang="it-IT" sz="1600" i="1" dirty="0"/>
              <a:t>Qualità dei servizi pubblici e Carte dei servizi</a:t>
            </a:r>
            <a:r>
              <a:rPr lang="it-IT" sz="1600" i="1" dirty="0" smtClean="0"/>
              <a:t>.</a:t>
            </a:r>
          </a:p>
          <a:p>
            <a:pPr algn="just"/>
            <a:endParaRPr lang="it-IT" sz="1600" dirty="0"/>
          </a:p>
          <a:p>
            <a:pPr algn="just"/>
            <a:r>
              <a:rPr lang="it-IT" sz="1600" b="1" dirty="0"/>
              <a:t>D.lgs. 150/2009</a:t>
            </a:r>
            <a:r>
              <a:rPr lang="it-IT" sz="1600" dirty="0"/>
              <a:t>, </a:t>
            </a:r>
            <a:r>
              <a:rPr lang="it-IT" sz="1600" i="1" dirty="0"/>
              <a:t>Attuazione della legge 4 marzo 2009, n. 15, in materia di ottimizzazione della produttività del lavoro pubblico e di efficienza e trasparenza delle pubbliche amministrazioni</a:t>
            </a:r>
            <a:r>
              <a:rPr lang="it-IT" sz="1600" dirty="0" smtClean="0"/>
              <a:t>.</a:t>
            </a:r>
          </a:p>
          <a:p>
            <a:pPr algn="just"/>
            <a:endParaRPr lang="it-IT" sz="1600" dirty="0"/>
          </a:p>
          <a:p>
            <a:pPr algn="just"/>
            <a:r>
              <a:rPr lang="it-IT" sz="1600" b="1" dirty="0"/>
              <a:t>D.lgs. 198/2009</a:t>
            </a:r>
            <a:r>
              <a:rPr lang="it-IT" sz="1600" dirty="0"/>
              <a:t>, </a:t>
            </a:r>
            <a:r>
              <a:rPr lang="it-IT" sz="1600" i="1" dirty="0"/>
              <a:t>Attuazione dell’articolo 4 della legge 4 marzo 2009, n. 15, in materia di ricorso per l’efficienza delle </a:t>
            </a:r>
            <a:r>
              <a:rPr lang="it-IT" sz="1600" i="1" dirty="0" smtClean="0"/>
              <a:t>amministrazioni </a:t>
            </a:r>
            <a:r>
              <a:rPr lang="it-IT" sz="1600" i="1" dirty="0"/>
              <a:t>e dei concessionari di servizi pubblici</a:t>
            </a:r>
            <a:r>
              <a:rPr lang="it-IT" sz="1600" dirty="0" smtClean="0"/>
              <a:t>.</a:t>
            </a:r>
          </a:p>
          <a:p>
            <a:pPr algn="just"/>
            <a:endParaRPr lang="it-IT" sz="1600" dirty="0"/>
          </a:p>
          <a:p>
            <a:pPr algn="just"/>
            <a:r>
              <a:rPr lang="it-IT" sz="1600" b="1" dirty="0"/>
              <a:t>Delibera </a:t>
            </a:r>
            <a:r>
              <a:rPr lang="it-IT" sz="1600" b="1" dirty="0" err="1"/>
              <a:t>CiVIT</a:t>
            </a:r>
            <a:r>
              <a:rPr lang="it-IT" sz="1600" b="1" dirty="0"/>
              <a:t> 88/2010</a:t>
            </a:r>
            <a:r>
              <a:rPr lang="it-IT" sz="1600" dirty="0"/>
              <a:t>, </a:t>
            </a:r>
            <a:r>
              <a:rPr lang="it-IT" sz="1600" i="1" dirty="0"/>
              <a:t>Linee guida per la definizione degli standard di qualità</a:t>
            </a:r>
            <a:r>
              <a:rPr lang="it-IT" sz="1600" dirty="0"/>
              <a:t>, emanata ai sensi dell'articolo 1 del decreto legislativo 20 dicembre 2009, n. 198</a:t>
            </a:r>
            <a:r>
              <a:rPr lang="it-IT" sz="1600" dirty="0" smtClean="0"/>
              <a:t>.</a:t>
            </a:r>
          </a:p>
          <a:p>
            <a:pPr algn="just"/>
            <a:endParaRPr lang="it-IT" sz="1600" dirty="0" smtClean="0"/>
          </a:p>
          <a:p>
            <a:pPr algn="just"/>
            <a:r>
              <a:rPr lang="it-IT" sz="1600" b="1" dirty="0" smtClean="0"/>
              <a:t>Delibera </a:t>
            </a:r>
            <a:r>
              <a:rPr lang="it-IT" sz="1600" b="1" dirty="0" err="1"/>
              <a:t>CiVIT</a:t>
            </a:r>
            <a:r>
              <a:rPr lang="it-IT" sz="1600" b="1" dirty="0"/>
              <a:t> 3/2012</a:t>
            </a:r>
            <a:r>
              <a:rPr lang="it-IT" sz="1600" dirty="0"/>
              <a:t>, </a:t>
            </a:r>
            <a:r>
              <a:rPr lang="it-IT" sz="1600" i="1" dirty="0"/>
              <a:t>Linee guida per il miglioramento degli strumenti per la qualità dei servizi pubblici</a:t>
            </a:r>
            <a:r>
              <a:rPr lang="it-IT" sz="1600" dirty="0"/>
              <a:t>, emanata ai sensi degli articoli 13, comma 6, lettera f), e 28 del d.lgs. 150/2009.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it-IT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7949" y="7921903"/>
            <a:ext cx="926672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2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7408" y="184002"/>
            <a:ext cx="6719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0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Codice delle Statistiche europeo e Codice Italiano delle Statistiche ufficiali</a:t>
            </a:r>
            <a:endParaRPr lang="it-IT" sz="2000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13" y="7723924"/>
            <a:ext cx="2468490" cy="66741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8" y="7723924"/>
            <a:ext cx="1499439" cy="667705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538098" y="1103182"/>
            <a:ext cx="6259285" cy="6409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contesto istituzionale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it-IT" dirty="0"/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/>
              <a:t>Indipendenza professionale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/>
              <a:t>Mandato per la raccolta dei dati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/>
              <a:t>Adeguatezza delle risorse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/>
              <a:t>L’impegno in favore della Qualità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/>
              <a:t>Riservatezza statistica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/>
              <a:t>Imparzialità e obiettività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it-IT" dirty="0"/>
          </a:p>
          <a:p>
            <a:r>
              <a:rPr lang="it-IT" dirty="0" smtClean="0"/>
              <a:t>I processi statistici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/>
              <a:t>Solida metodologia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Procedure </a:t>
            </a:r>
            <a:r>
              <a:rPr lang="it-IT" dirty="0"/>
              <a:t>statistiche </a:t>
            </a:r>
            <a:r>
              <a:rPr lang="it-IT" dirty="0" smtClean="0"/>
              <a:t>appropriate</a:t>
            </a:r>
            <a:endParaRPr lang="it-IT" dirty="0"/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Onere </a:t>
            </a:r>
            <a:r>
              <a:rPr lang="it-IT" dirty="0"/>
              <a:t>non eccessivo sui rispondenti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Efficienza </a:t>
            </a:r>
            <a:r>
              <a:rPr lang="it-IT" dirty="0"/>
              <a:t>rispetto ai </a:t>
            </a:r>
            <a:r>
              <a:rPr lang="it-IT" dirty="0" smtClean="0"/>
              <a:t>costi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it-IT" dirty="0"/>
          </a:p>
          <a:p>
            <a:r>
              <a:rPr lang="it-IT" dirty="0" smtClean="0"/>
              <a:t>La produzione statistica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/>
              <a:t>Pertinenza 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/>
              <a:t>Accuratezza e attendibilità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Tempestività </a:t>
            </a:r>
            <a:r>
              <a:rPr lang="it-IT" dirty="0"/>
              <a:t>e puntualità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/>
              <a:t>Coerenza e confrontabilità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dirty="0" smtClean="0"/>
              <a:t>Accessibilità </a:t>
            </a:r>
            <a:r>
              <a:rPr lang="it-IT" dirty="0"/>
              <a:t>e chiarezza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it-IT" sz="1200" dirty="0"/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it-IT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1068" y="7921903"/>
            <a:ext cx="926672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19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13" y="7723924"/>
            <a:ext cx="2468490" cy="66741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8" y="7723924"/>
            <a:ext cx="1499439" cy="66770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-34405" y="386763"/>
            <a:ext cx="6935512" cy="461665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pPr lvl="0" algn="ctr"/>
            <a:r>
              <a:rPr lang="it-IT" sz="24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Organizzazione del Servizio Statistica e toponomastica</a:t>
            </a:r>
            <a:endParaRPr lang="it-IT" sz="2400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30" y="1153885"/>
            <a:ext cx="6717624" cy="3907971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-34405" y="4708979"/>
            <a:ext cx="6935512" cy="352877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lvl="0" algn="ctr"/>
            <a:r>
              <a:rPr lang="it-IT" sz="20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Aree tematiche – indicatori e frequenza di rilevazione</a:t>
            </a:r>
            <a:endParaRPr lang="it-IT" sz="2000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3221767980"/>
              </p:ext>
            </p:extLst>
          </p:nvPr>
        </p:nvGraphicFramePr>
        <p:xfrm>
          <a:off x="649823" y="5046898"/>
          <a:ext cx="5936034" cy="280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" name="Immagine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58836" y="7921903"/>
            <a:ext cx="926672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8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8755" y="390044"/>
            <a:ext cx="6713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4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Parametri </a:t>
            </a:r>
            <a:r>
              <a:rPr lang="it-IT" sz="2400" b="1" dirty="0" err="1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CiVIT</a:t>
            </a:r>
            <a:endParaRPr lang="it-IT" sz="2400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13" y="7723924"/>
            <a:ext cx="2468490" cy="66741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8" y="7723924"/>
            <a:ext cx="1499439" cy="667705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248189" y="1125844"/>
            <a:ext cx="6259285" cy="5393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/>
              <a:t>Accessibilità</a:t>
            </a:r>
            <a:endParaRPr lang="it-IT" dirty="0"/>
          </a:p>
          <a:p>
            <a:pPr algn="just"/>
            <a:r>
              <a:rPr lang="it-IT" dirty="0"/>
              <a:t>D</a:t>
            </a:r>
            <a:r>
              <a:rPr lang="it-IT" dirty="0" smtClean="0"/>
              <a:t>isponibilità </a:t>
            </a:r>
            <a:r>
              <a:rPr lang="it-IT" dirty="0"/>
              <a:t>di informazioni che consentono, al potenziale fruitore, di individuare agevolmente e in modo chiaro il luogo in cui il servizio o la prestazione possono essere richiesti.</a:t>
            </a:r>
          </a:p>
          <a:p>
            <a:pPr algn="just"/>
            <a:endParaRPr lang="it-IT" b="1" dirty="0" smtClean="0"/>
          </a:p>
          <a:p>
            <a:pPr algn="just"/>
            <a:r>
              <a:rPr lang="it-IT" b="1" dirty="0" smtClean="0"/>
              <a:t>Tempestività</a:t>
            </a:r>
            <a:endParaRPr lang="it-IT" dirty="0"/>
          </a:p>
          <a:p>
            <a:pPr algn="just"/>
            <a:r>
              <a:rPr lang="it-IT" dirty="0"/>
              <a:t>T</a:t>
            </a:r>
            <a:r>
              <a:rPr lang="it-IT" dirty="0" smtClean="0"/>
              <a:t>empo </a:t>
            </a:r>
            <a:r>
              <a:rPr lang="it-IT" dirty="0"/>
              <a:t>che intercorre dalla richiesta all’erogazione del servizio o della prestazione.</a:t>
            </a:r>
          </a:p>
          <a:p>
            <a:pPr algn="just"/>
            <a:endParaRPr lang="it-IT" b="1" dirty="0" smtClean="0"/>
          </a:p>
          <a:p>
            <a:pPr algn="just"/>
            <a:r>
              <a:rPr lang="it-IT" b="1" dirty="0" smtClean="0"/>
              <a:t>Trasparenza</a:t>
            </a:r>
            <a:endParaRPr lang="it-IT" dirty="0"/>
          </a:p>
          <a:p>
            <a:pPr algn="just"/>
            <a:r>
              <a:rPr lang="it-IT" dirty="0"/>
              <a:t>D</a:t>
            </a:r>
            <a:r>
              <a:rPr lang="it-IT" dirty="0" smtClean="0"/>
              <a:t>isponibilità </a:t>
            </a:r>
            <a:r>
              <a:rPr lang="it-IT" dirty="0"/>
              <a:t>o dalla diffusione di un insieme predefinito di informazioni che consentono a chi richiede il servizio o la prestazione di conoscere chiaramente a chi, come e cosa richiedere, in quanto tempo e con quali spese poterlo ricevere.</a:t>
            </a:r>
          </a:p>
          <a:p>
            <a:pPr algn="just"/>
            <a:endParaRPr lang="it-IT" b="1" dirty="0" smtClean="0"/>
          </a:p>
          <a:p>
            <a:pPr algn="just"/>
            <a:r>
              <a:rPr lang="it-IT" b="1" dirty="0" smtClean="0"/>
              <a:t>Efficacia</a:t>
            </a:r>
            <a:endParaRPr lang="it-IT" dirty="0"/>
          </a:p>
          <a:p>
            <a:pPr algn="just"/>
            <a:r>
              <a:rPr lang="it-IT" dirty="0"/>
              <a:t>R</a:t>
            </a:r>
            <a:r>
              <a:rPr lang="it-IT" dirty="0" smtClean="0"/>
              <a:t>ispondenza </a:t>
            </a:r>
            <a:r>
              <a:rPr lang="it-IT" dirty="0"/>
              <a:t>del servizio e della prestazione erogata a ciò che il richiedente può aspettarsi. 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it-IT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8835" y="7921903"/>
            <a:ext cx="926672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3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606</TotalTime>
  <Words>685</Words>
  <Application>Microsoft Office PowerPoint</Application>
  <PresentationFormat>Presentazione su schermo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Retrospettivo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qualità della vita a Firenze 2015</dc:title>
  <dc:creator>Balzamo Paola</dc:creator>
  <cp:lastModifiedBy>01117383</cp:lastModifiedBy>
  <cp:revision>62</cp:revision>
  <dcterms:created xsi:type="dcterms:W3CDTF">2015-09-02T11:27:06Z</dcterms:created>
  <dcterms:modified xsi:type="dcterms:W3CDTF">2015-09-09T10:37:16Z</dcterms:modified>
</cp:coreProperties>
</file>