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887" r:id="rId1"/>
  </p:sldMasterIdLst>
  <p:notesMasterIdLst>
    <p:notesMasterId r:id="rId10"/>
  </p:notesMasterIdLst>
  <p:sldIdLst>
    <p:sldId id="274" r:id="rId2"/>
    <p:sldId id="273" r:id="rId3"/>
    <p:sldId id="266" r:id="rId4"/>
    <p:sldId id="275" r:id="rId5"/>
    <p:sldId id="269" r:id="rId6"/>
    <p:sldId id="271" r:id="rId7"/>
    <p:sldId id="272" r:id="rId8"/>
    <p:sldId id="265" r:id="rId9"/>
  </p:sldIdLst>
  <p:sldSz cx="6858000" cy="9906000" type="A4"/>
  <p:notesSz cx="6858000" cy="9144000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91" d="100"/>
          <a:sy n="91" d="100"/>
        </p:scale>
        <p:origin x="-2964" y="-102"/>
      </p:cViewPr>
      <p:guideLst>
        <p:guide orient="horz" pos="312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F8F3268-0F07-4B27-895C-3169A40D3039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360613" y="1143000"/>
            <a:ext cx="2136775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2BD2976-4A13-4B70-A30F-9738084953CB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5308620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mmagine diapositiva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egnaposto note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4" name="Segnaposto numero diapositiva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02BD2976-4A13-4B70-A30F-9738084953CB}" type="slidenum">
              <a:rPr lang="it-IT" smtClean="0"/>
              <a:t>5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7497793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Diapositiva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17220" y="1096264"/>
            <a:ext cx="5657850" cy="515112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6000" spc="-38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18779" y="6435897"/>
            <a:ext cx="5657850" cy="1651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 algn="ctr">
              <a:buNone/>
              <a:defRPr sz="1800"/>
            </a:lvl2pPr>
            <a:lvl3pPr marL="685800" indent="0" algn="ctr">
              <a:buNone/>
              <a:defRPr sz="1800"/>
            </a:lvl3pPr>
            <a:lvl4pPr marL="1028700" indent="0" algn="ctr">
              <a:buNone/>
              <a:defRPr sz="1500"/>
            </a:lvl4pPr>
            <a:lvl5pPr marL="1371600" indent="0" algn="ctr">
              <a:buNone/>
              <a:defRPr sz="1500"/>
            </a:lvl5pPr>
            <a:lvl6pPr marL="1714500" indent="0" algn="ctr">
              <a:buNone/>
              <a:defRPr sz="1500"/>
            </a:lvl6pPr>
            <a:lvl7pPr marL="2057400" indent="0" algn="ctr">
              <a:buNone/>
              <a:defRPr sz="1500"/>
            </a:lvl7pPr>
            <a:lvl8pPr marL="2400300" indent="0" algn="ctr">
              <a:buNone/>
              <a:defRPr sz="1500"/>
            </a:lvl8pPr>
            <a:lvl9pPr marL="2743200" indent="0" algn="ctr">
              <a:buNone/>
              <a:defRPr sz="1500"/>
            </a:lvl9pPr>
          </a:lstStyle>
          <a:p>
            <a:r>
              <a:rPr lang="it-IT" smtClean="0"/>
              <a:t>Fare clic per modificare lo stile del sottotitolo dello schema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399065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52452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1_Titolo e testo vertica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4907757" y="599126"/>
            <a:ext cx="1478756" cy="8316275"/>
          </a:xfrm>
        </p:spPr>
        <p:txBody>
          <a:bodyPr vert="eaVert"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71488" y="599125"/>
            <a:ext cx="4350544" cy="8316273"/>
          </a:xfrm>
        </p:spPr>
        <p:txBody>
          <a:bodyPr vert="eaVert" lIns="45720" tIns="0" rIns="45720" bIns="0"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05350340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olo e contenu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6689348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Intestazione sezione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1096264"/>
            <a:ext cx="5657850" cy="515112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6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6432296"/>
            <a:ext cx="5657850" cy="1651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1800" cap="all" spc="150" baseline="0">
                <a:solidFill>
                  <a:schemeClr val="tx2"/>
                </a:solidFill>
                <a:latin typeface="+mj-lt"/>
              </a:defRPr>
            </a:lvl1pPr>
            <a:lvl2pPr marL="3429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05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  <p:cxnSp>
        <p:nvCxnSpPr>
          <p:cNvPr id="9" name="Straight Connector 8"/>
          <p:cNvCxnSpPr/>
          <p:nvPr/>
        </p:nvCxnSpPr>
        <p:spPr>
          <a:xfrm>
            <a:off x="679308" y="6273800"/>
            <a:ext cx="555498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876592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e contenu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17220" y="2666060"/>
            <a:ext cx="2777490" cy="581152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3497580" y="2666064"/>
            <a:ext cx="2777490" cy="5811519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205774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nfron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</p:spPr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2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" y="3730038"/>
            <a:ext cx="2777490" cy="474754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3497580" y="2666520"/>
            <a:ext cx="2777490" cy="1063518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1500" b="0" cap="all" baseline="0">
                <a:solidFill>
                  <a:schemeClr val="tx2"/>
                </a:solidFill>
              </a:defRPr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3497580" y="3730038"/>
            <a:ext cx="2777490" cy="4747542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137230255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lo tito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7100801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Vuot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1787" y="9245600"/>
            <a:ext cx="6856214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0" y="9149568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412838451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uto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0" y="0"/>
            <a:ext cx="2278570" cy="9906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2272540" y="0"/>
            <a:ext cx="36005" cy="9906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57175" y="858519"/>
            <a:ext cx="1800225" cy="3302000"/>
          </a:xfrm>
        </p:spPr>
        <p:txBody>
          <a:bodyPr anchor="b">
            <a:norm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595178" y="1056640"/>
            <a:ext cx="3757045" cy="7594600"/>
          </a:xfrm>
        </p:spPr>
        <p:txBody>
          <a:bodyPr/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257175" y="4226560"/>
            <a:ext cx="1800225" cy="4880957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261851" y="9330803"/>
            <a:ext cx="1472912" cy="527403"/>
          </a:xfrm>
        </p:spPr>
        <p:txBody>
          <a:bodyPr/>
          <a:lstStyle>
            <a:lvl1pPr algn="l">
              <a:defRPr/>
            </a:lvl1pPr>
          </a:lstStyle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2700337" y="9330803"/>
            <a:ext cx="2614613" cy="527403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231137504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magine con didascal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" y="7154333"/>
            <a:ext cx="6856214" cy="2751667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0" y="7099554"/>
            <a:ext cx="6856214" cy="92456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17220" y="7330440"/>
            <a:ext cx="5692140" cy="1188720"/>
          </a:xfrm>
        </p:spPr>
        <p:txBody>
          <a:bodyPr tIns="0" bIns="0" anchor="b">
            <a:noAutofit/>
          </a:bodyPr>
          <a:lstStyle>
            <a:lvl1pPr>
              <a:defRPr sz="2700" b="0">
                <a:solidFill>
                  <a:srgbClr val="FFFFFF"/>
                </a:solidFill>
              </a:defRPr>
            </a:lvl1pPr>
          </a:lstStyle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9" y="0"/>
            <a:ext cx="6857992" cy="7099554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2400">
                <a:solidFill>
                  <a:schemeClr val="bg1"/>
                </a:solidFill>
              </a:defRPr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r>
              <a:rPr lang="it-IT" smtClean="0"/>
              <a:t>Fare clic sull'icona per inserire un'immagine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17219" y="8532368"/>
            <a:ext cx="5692140" cy="85852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450"/>
              </a:spcAft>
              <a:buNone/>
              <a:defRPr sz="1125">
                <a:solidFill>
                  <a:srgbClr val="FFFFFF"/>
                </a:solidFill>
              </a:defRPr>
            </a:lvl1pPr>
            <a:lvl2pPr marL="342900" indent="0">
              <a:buNone/>
              <a:defRPr sz="900"/>
            </a:lvl2pPr>
            <a:lvl3pPr marL="685800" indent="0">
              <a:buNone/>
              <a:defRPr sz="750"/>
            </a:lvl3pPr>
            <a:lvl4pPr marL="1028700" indent="0">
              <a:buNone/>
              <a:defRPr sz="675"/>
            </a:lvl4pPr>
            <a:lvl5pPr marL="1371600" indent="0">
              <a:buNone/>
              <a:defRPr sz="675"/>
            </a:lvl5pPr>
            <a:lvl6pPr marL="1714500" indent="0">
              <a:buNone/>
              <a:defRPr sz="675"/>
            </a:lvl6pPr>
            <a:lvl7pPr marL="2057400" indent="0">
              <a:buNone/>
              <a:defRPr sz="675"/>
            </a:lvl7pPr>
            <a:lvl8pPr marL="2400300" indent="0">
              <a:buNone/>
              <a:defRPr sz="675"/>
            </a:lvl8pPr>
            <a:lvl9pPr marL="2743200" indent="0">
              <a:buNone/>
              <a:defRPr sz="675"/>
            </a:lvl9pPr>
          </a:lstStyle>
          <a:p>
            <a:pPr lvl="0"/>
            <a:r>
              <a:rPr lang="it-IT" smtClean="0"/>
              <a:t>Fare clic per modificare stili del testo dello schema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it-IT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3482639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0" y="9245600"/>
            <a:ext cx="6858001" cy="6604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9149567"/>
            <a:ext cx="6858001" cy="95332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17220" y="413984"/>
            <a:ext cx="5657850" cy="2095538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it-IT" smtClean="0"/>
              <a:t>Fare clic per modificare lo stile del titolo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17219" y="2666060"/>
            <a:ext cx="5657851" cy="581152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it-IT" smtClean="0"/>
              <a:t>Fare clic per modificare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17221" y="9330803"/>
            <a:ext cx="1390652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675">
                <a:solidFill>
                  <a:srgbClr val="FFFFFF"/>
                </a:solidFill>
              </a:defRPr>
            </a:lvl1pPr>
          </a:lstStyle>
          <a:p>
            <a:fld id="{F2758AE5-EC40-4FFE-82C7-F30B217F1F1E}" type="datetimeFigureOut">
              <a:rPr lang="it-IT" smtClean="0"/>
              <a:t>10/09/2015</a:t>
            </a:fld>
            <a:endParaRPr lang="it-IT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073480" y="9330803"/>
            <a:ext cx="2712827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675" cap="all" baseline="0">
                <a:solidFill>
                  <a:srgbClr val="FFFFFF"/>
                </a:solidFill>
              </a:defRPr>
            </a:lvl1pPr>
          </a:lstStyle>
          <a:p>
            <a:endParaRPr lang="it-IT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5569009" y="9330803"/>
            <a:ext cx="738014" cy="52740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788">
                <a:solidFill>
                  <a:srgbClr val="FFFFFF"/>
                </a:solidFill>
              </a:defRPr>
            </a:lvl1pPr>
          </a:lstStyle>
          <a:p>
            <a:fld id="{6D243CAD-AD2F-41B2-A99E-C9FE07F5350E}" type="slidenum">
              <a:rPr lang="it-IT" smtClean="0"/>
              <a:t>‹N›</a:t>
            </a:fld>
            <a:endParaRPr lang="it-IT"/>
          </a:p>
        </p:txBody>
      </p:sp>
      <p:cxnSp>
        <p:nvCxnSpPr>
          <p:cNvPr id="10" name="Straight Connector 9"/>
          <p:cNvCxnSpPr/>
          <p:nvPr/>
        </p:nvCxnSpPr>
        <p:spPr>
          <a:xfrm>
            <a:off x="671362" y="2510221"/>
            <a:ext cx="5606415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72310711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88" r:id="rId1"/>
    <p:sldLayoutId id="2147483889" r:id="rId2"/>
    <p:sldLayoutId id="2147483890" r:id="rId3"/>
    <p:sldLayoutId id="2147483891" r:id="rId4"/>
    <p:sldLayoutId id="2147483892" r:id="rId5"/>
    <p:sldLayoutId id="2147483893" r:id="rId6"/>
    <p:sldLayoutId id="2147483894" r:id="rId7"/>
    <p:sldLayoutId id="2147483895" r:id="rId8"/>
    <p:sldLayoutId id="2147483896" r:id="rId9"/>
    <p:sldLayoutId id="2147483897" r:id="rId10"/>
    <p:sldLayoutId id="2147483898" r:id="rId11"/>
  </p:sldLayoutIdLst>
  <p:txStyles>
    <p:titleStyle>
      <a:lvl1pPr algn="l" defTabSz="685800" rtl="0" eaLnBrk="1" latinLnBrk="0" hangingPunct="1">
        <a:lnSpc>
          <a:spcPct val="85000"/>
        </a:lnSpc>
        <a:spcBef>
          <a:spcPct val="0"/>
        </a:spcBef>
        <a:buNone/>
        <a:defRPr sz="3600" kern="1200" spc="-38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68580" indent="-68580" algn="l" defTabSz="685800" rtl="0" eaLnBrk="1" latinLnBrk="0" hangingPunct="1">
        <a:lnSpc>
          <a:spcPct val="90000"/>
        </a:lnSpc>
        <a:spcBef>
          <a:spcPts val="900"/>
        </a:spcBef>
        <a:spcAft>
          <a:spcPts val="15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15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28803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3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42519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56235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699516" indent="-13716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8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9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12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275000" indent="-171450" algn="l" defTabSz="685800" rtl="0" eaLnBrk="1" latinLnBrk="0" hangingPunct="1">
        <a:lnSpc>
          <a:spcPct val="90000"/>
        </a:lnSpc>
        <a:spcBef>
          <a:spcPts val="150"/>
        </a:spcBef>
        <a:spcAft>
          <a:spcPts val="300"/>
        </a:spcAft>
        <a:buClr>
          <a:schemeClr val="accent1"/>
        </a:buClr>
        <a:buFont typeface="Calibri" pitchFamily="34" charset="0"/>
        <a:buChar char="◦"/>
        <a:defRPr sz="105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7.xml"/><Relationship Id="rId5" Type="http://schemas.openxmlformats.org/officeDocument/2006/relationships/image" Target="../media/image5.png"/><Relationship Id="rId4" Type="http://schemas.openxmlformats.org/officeDocument/2006/relationships/image" Target="../media/image4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5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olo 1"/>
          <p:cNvSpPr txBox="1">
            <a:spLocks/>
          </p:cNvSpPr>
          <p:nvPr/>
        </p:nvSpPr>
        <p:spPr>
          <a:xfrm>
            <a:off x="576870" y="951240"/>
            <a:ext cx="5672195" cy="1307687"/>
          </a:xfrm>
          <a:prstGeom prst="rect">
            <a:avLst/>
          </a:prstGeom>
        </p:spPr>
        <p:txBody>
          <a:bodyPr>
            <a:noAutofit/>
            <a:scene3d>
              <a:camera prst="orthographicFront"/>
              <a:lightRig rig="threePt" dir="t"/>
            </a:scene3d>
            <a:sp3d contourW="38100"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pPr algn="ctr"/>
            <a:r>
              <a:rPr lang="it-IT" b="1" i="1" dirty="0">
                <a:effectLst>
                  <a:outerShdw blurRad="38100" dist="63500" dir="2700000" algn="tl">
                    <a:srgbClr val="000000">
                      <a:alpha val="40000"/>
                    </a:srgbClr>
                  </a:outerShdw>
                </a:effectLst>
              </a:rPr>
              <a:t>La qualità della vita </a:t>
            </a:r>
          </a:p>
          <a:p>
            <a:pPr algn="ctr"/>
            <a:r>
              <a:rPr lang="it-IT" b="1" i="1" dirty="0">
                <a:effectLst>
                  <a:outerShdw blurRad="38100" dist="63500" dir="2700000" algn="tl">
                    <a:srgbClr val="000000">
                      <a:alpha val="40000"/>
                    </a:srgbClr>
                  </a:outerShdw>
                </a:effectLst>
              </a:rPr>
              <a:t>a Firenze 2015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697854" y="3369157"/>
            <a:ext cx="5430226" cy="313996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0" algn="ctr"/>
            <a:r>
              <a:rPr lang="it-IT" sz="2829" b="1" dirty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Benessere soggettivo</a:t>
            </a:r>
          </a:p>
          <a:p>
            <a:pPr lvl="0" algn="ctr"/>
            <a:endParaRPr lang="it-IT" sz="2829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0" algn="ctr"/>
            <a:r>
              <a:rPr lang="it-IT" sz="2829" b="1" dirty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Relazioni sociali </a:t>
            </a:r>
          </a:p>
          <a:p>
            <a:pPr lvl="0" algn="ctr"/>
            <a:endParaRPr lang="it-IT" sz="2829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0" algn="ctr"/>
            <a:r>
              <a:rPr lang="it-IT" sz="2829" b="1" dirty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 Tempo libero</a:t>
            </a:r>
          </a:p>
          <a:p>
            <a:pPr lvl="0" algn="ctr"/>
            <a:endParaRPr lang="it-IT" sz="2829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  <a:p>
            <a:pPr lvl="0" algn="ctr"/>
            <a:r>
              <a:rPr lang="it-IT" sz="2829" b="1" dirty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Il cittadino e le istituzioni</a:t>
            </a:r>
          </a:p>
        </p:txBody>
      </p:sp>
      <p:pic>
        <p:nvPicPr>
          <p:cNvPr id="4" name="Immagine 3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12968" y="8099992"/>
            <a:ext cx="3301685" cy="892685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12175" y="8099992"/>
            <a:ext cx="2005136" cy="892893"/>
          </a:xfrm>
          <a:prstGeom prst="rect">
            <a:avLst/>
          </a:prstGeom>
        </p:spPr>
      </p:pic>
      <p:sp>
        <p:nvSpPr>
          <p:cNvPr id="8" name="Rettangolo 7"/>
          <p:cNvSpPr/>
          <p:nvPr/>
        </p:nvSpPr>
        <p:spPr>
          <a:xfrm>
            <a:off x="4422098" y="9287956"/>
            <a:ext cx="2435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 cura di Paola Balzamo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483723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4166" y="1263894"/>
            <a:ext cx="413143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3400" b="1" dirty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Benessere soggettivo</a:t>
            </a:r>
          </a:p>
        </p:txBody>
      </p:sp>
      <p:sp>
        <p:nvSpPr>
          <p:cNvPr id="5" name="Rettangolo 4"/>
          <p:cNvSpPr/>
          <p:nvPr/>
        </p:nvSpPr>
        <p:spPr>
          <a:xfrm>
            <a:off x="-10745" y="9257178"/>
            <a:ext cx="3788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La </a:t>
            </a:r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qualità</a:t>
            </a:r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della vita a Firenze 2015</a:t>
            </a:r>
            <a:endParaRPr lang="it-IT" sz="2000" dirty="0"/>
          </a:p>
        </p:txBody>
      </p:sp>
      <p:sp>
        <p:nvSpPr>
          <p:cNvPr id="6" name="CasellaDiTesto 5"/>
          <p:cNvSpPr txBox="1"/>
          <p:nvPr/>
        </p:nvSpPr>
        <p:spPr>
          <a:xfrm>
            <a:off x="124166" y="2653259"/>
            <a:ext cx="6576437" cy="443371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u="sng" dirty="0"/>
              <a:t>Grado di soddisfazione per la propria vita:</a:t>
            </a:r>
          </a:p>
          <a:p>
            <a:endParaRPr lang="it-IT" sz="2329" b="1" i="1" u="sng" dirty="0"/>
          </a:p>
          <a:p>
            <a:endParaRPr lang="it-IT" sz="1497" dirty="0"/>
          </a:p>
          <a:p>
            <a:pPr marL="114489" indent="-114489">
              <a:buFont typeface="Wingdings" panose="05000000000000000000" pitchFamily="2" charset="2"/>
              <a:buChar char="v"/>
            </a:pPr>
            <a:r>
              <a:rPr lang="it-IT" sz="2400" dirty="0"/>
              <a:t>  7,4 voto medio </a:t>
            </a:r>
          </a:p>
          <a:p>
            <a:endParaRPr lang="it-IT" sz="2400" dirty="0"/>
          </a:p>
          <a:p>
            <a:pPr marL="114489" indent="-114489">
              <a:buFont typeface="Wingdings" panose="05000000000000000000" pitchFamily="2" charset="2"/>
              <a:buChar char="v"/>
            </a:pPr>
            <a:r>
              <a:rPr lang="it-IT" sz="2400" dirty="0" smtClean="0"/>
              <a:t>  </a:t>
            </a:r>
            <a:r>
              <a:rPr lang="it-IT" sz="2400" dirty="0"/>
              <a:t>Quasi un cittadino su due attribuisce un voto  </a:t>
            </a:r>
          </a:p>
          <a:p>
            <a:r>
              <a:rPr lang="it-IT" sz="2400" dirty="0"/>
              <a:t>     </a:t>
            </a:r>
            <a:r>
              <a:rPr lang="it-IT" sz="2400" dirty="0" smtClean="0"/>
              <a:t> tra </a:t>
            </a:r>
            <a:r>
              <a:rPr lang="it-IT" sz="2400" dirty="0"/>
              <a:t>8-10</a:t>
            </a:r>
          </a:p>
          <a:p>
            <a:endParaRPr lang="it-IT" sz="2400" dirty="0"/>
          </a:p>
          <a:p>
            <a:pPr marL="114489" indent="-114489" algn="just">
              <a:buFont typeface="Wingdings" panose="05000000000000000000" pitchFamily="2" charset="2"/>
              <a:buChar char="v"/>
            </a:pPr>
            <a:r>
              <a:rPr lang="it-IT" sz="2400" dirty="0"/>
              <a:t>  Ottimisti e pessimisti verso il futuro si     </a:t>
            </a:r>
          </a:p>
          <a:p>
            <a:pPr algn="just"/>
            <a:r>
              <a:rPr lang="it-IT" sz="2400" dirty="0"/>
              <a:t>     </a:t>
            </a:r>
            <a:r>
              <a:rPr lang="it-IT" sz="2400" dirty="0" smtClean="0"/>
              <a:t> equivalgono </a:t>
            </a:r>
            <a:r>
              <a:rPr lang="it-IT" sz="2400" dirty="0"/>
              <a:t>ma tra i giovani il 70% prospetta   </a:t>
            </a:r>
          </a:p>
          <a:p>
            <a:pPr algn="just"/>
            <a:r>
              <a:rPr lang="it-IT" sz="2400" dirty="0"/>
              <a:t>     </a:t>
            </a:r>
            <a:r>
              <a:rPr lang="it-IT" sz="2400" dirty="0" smtClean="0"/>
              <a:t> un </a:t>
            </a:r>
            <a:r>
              <a:rPr lang="it-IT" sz="2400" dirty="0"/>
              <a:t>futuro migliore</a:t>
            </a:r>
          </a:p>
          <a:p>
            <a:endParaRPr lang="it-IT" sz="1664" dirty="0"/>
          </a:p>
          <a:p>
            <a:pPr marL="114489" indent="-114489">
              <a:buFont typeface="Wingdings" panose="05000000000000000000" pitchFamily="2" charset="2"/>
              <a:buChar char="v"/>
            </a:pPr>
            <a:endParaRPr lang="it-IT" sz="721" dirty="0"/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6" y="264527"/>
            <a:ext cx="1141451" cy="508293"/>
          </a:xfrm>
          <a:prstGeom prst="rect">
            <a:avLst/>
          </a:prstGeom>
        </p:spPr>
      </p:pic>
      <p:pic>
        <p:nvPicPr>
          <p:cNvPr id="9" name="Immagine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061" y="264527"/>
            <a:ext cx="2000542" cy="508293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4422098" y="9287956"/>
            <a:ext cx="2435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 cura di Paola Balzamo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636265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24165" y="1625105"/>
            <a:ext cx="6490019" cy="634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489" indent="-114489">
              <a:buFont typeface="Wingdings" panose="05000000000000000000" pitchFamily="2" charset="2"/>
              <a:buChar char="v"/>
            </a:pPr>
            <a:endParaRPr lang="it-IT" sz="721" dirty="0" smtClean="0"/>
          </a:p>
          <a:p>
            <a:r>
              <a:rPr lang="it-IT" sz="2800" b="1" i="1" u="sng" dirty="0" smtClean="0"/>
              <a:t>Contesto socio-economico</a:t>
            </a:r>
            <a:endParaRPr lang="it-IT" sz="2800" dirty="0"/>
          </a:p>
        </p:txBody>
      </p:sp>
      <p:sp>
        <p:nvSpPr>
          <p:cNvPr id="10" name="CasellaDiTesto 9"/>
          <p:cNvSpPr txBox="1"/>
          <p:nvPr/>
        </p:nvSpPr>
        <p:spPr>
          <a:xfrm>
            <a:off x="141508" y="6906634"/>
            <a:ext cx="6559095" cy="13379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In caso di imprevisto economico 1 cittadino su 10 non è in grado di far fronte a nessuna spesa. </a:t>
            </a:r>
          </a:p>
          <a:p>
            <a:pPr algn="just"/>
            <a:r>
              <a:rPr lang="it-IT" sz="2000" dirty="0"/>
              <a:t>Il 24,2% degli intervistati dichiara invece di poter sostenere anche una spesa superiore a 800 euro.</a:t>
            </a:r>
          </a:p>
        </p:txBody>
      </p:sp>
      <p:pic>
        <p:nvPicPr>
          <p:cNvPr id="7" name="Immagin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07" y="2414716"/>
            <a:ext cx="6559096" cy="4072918"/>
          </a:xfrm>
          <a:prstGeom prst="rect">
            <a:avLst/>
          </a:prstGeom>
        </p:spPr>
      </p:pic>
      <p:sp>
        <p:nvSpPr>
          <p:cNvPr id="19" name="Rettangolo 18"/>
          <p:cNvSpPr/>
          <p:nvPr/>
        </p:nvSpPr>
        <p:spPr>
          <a:xfrm>
            <a:off x="124166" y="1032117"/>
            <a:ext cx="649001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3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Benessere soggettivo</a:t>
            </a:r>
            <a:endParaRPr lang="it-IT" sz="3400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pic>
        <p:nvPicPr>
          <p:cNvPr id="20" name="Immagin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6" y="279518"/>
            <a:ext cx="1141451" cy="508293"/>
          </a:xfrm>
          <a:prstGeom prst="rect">
            <a:avLst/>
          </a:prstGeom>
        </p:spPr>
      </p:pic>
      <p:pic>
        <p:nvPicPr>
          <p:cNvPr id="26" name="Immagine 25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061" y="264527"/>
            <a:ext cx="2000542" cy="508293"/>
          </a:xfrm>
          <a:prstGeom prst="rect">
            <a:avLst/>
          </a:prstGeom>
        </p:spPr>
      </p:pic>
      <p:sp>
        <p:nvSpPr>
          <p:cNvPr id="11" name="Rettangolo 10"/>
          <p:cNvSpPr/>
          <p:nvPr/>
        </p:nvSpPr>
        <p:spPr>
          <a:xfrm>
            <a:off x="-10745" y="9257178"/>
            <a:ext cx="3788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La </a:t>
            </a:r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qualità</a:t>
            </a:r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della vita a Firenze 2015</a:t>
            </a:r>
            <a:endParaRPr lang="it-IT" sz="2000" dirty="0"/>
          </a:p>
        </p:txBody>
      </p:sp>
      <p:sp>
        <p:nvSpPr>
          <p:cNvPr id="12" name="Rettangolo 11"/>
          <p:cNvSpPr/>
          <p:nvPr/>
        </p:nvSpPr>
        <p:spPr>
          <a:xfrm>
            <a:off x="4422098" y="9287956"/>
            <a:ext cx="2435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 cura di Paola Balzamo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8435356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CasellaDiTesto 12"/>
          <p:cNvSpPr txBox="1"/>
          <p:nvPr/>
        </p:nvSpPr>
        <p:spPr>
          <a:xfrm>
            <a:off x="124165" y="6887742"/>
            <a:ext cx="6576437" cy="16312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I servizi (grande distribuzione, presenza di scuole, illuminazione) sono gli aspetti valutati positivamente.</a:t>
            </a:r>
          </a:p>
          <a:p>
            <a:pPr algn="just"/>
            <a:r>
              <a:rPr lang="it-IT" sz="2000" dirty="0"/>
              <a:t>La mobilità (possibilità di parcheggio, traffico/viabilità, presenza di piste ciclabili, assetto fondo stradale) è il fattore considerato più critico.</a:t>
            </a:r>
          </a:p>
        </p:txBody>
      </p:sp>
      <p:pic>
        <p:nvPicPr>
          <p:cNvPr id="8" name="Immagine 7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507" y="2317936"/>
            <a:ext cx="6559095" cy="4072919"/>
          </a:xfrm>
          <a:prstGeom prst="rect">
            <a:avLst/>
          </a:prstGeom>
        </p:spPr>
      </p:pic>
      <p:pic>
        <p:nvPicPr>
          <p:cNvPr id="20" name="Immagine 19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6" y="279518"/>
            <a:ext cx="1141451" cy="508293"/>
          </a:xfrm>
          <a:prstGeom prst="rect">
            <a:avLst/>
          </a:prstGeom>
        </p:spPr>
      </p:pic>
      <p:sp>
        <p:nvSpPr>
          <p:cNvPr id="22" name="Rettangolo 21"/>
          <p:cNvSpPr/>
          <p:nvPr/>
        </p:nvSpPr>
        <p:spPr>
          <a:xfrm>
            <a:off x="124166" y="1032117"/>
            <a:ext cx="6490019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3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Benessere soggettivo</a:t>
            </a:r>
            <a:endParaRPr lang="it-IT" sz="3400" b="1" dirty="0">
              <a:ln w="0"/>
              <a:solidFill>
                <a:srgbClr val="E48312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24" name="CasellaDiTesto 23"/>
          <p:cNvSpPr txBox="1"/>
          <p:nvPr/>
        </p:nvSpPr>
        <p:spPr>
          <a:xfrm>
            <a:off x="124165" y="1625105"/>
            <a:ext cx="6490019" cy="6341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114489" indent="-114489">
              <a:buFont typeface="Wingdings" panose="05000000000000000000" pitchFamily="2" charset="2"/>
              <a:buChar char="v"/>
            </a:pPr>
            <a:endParaRPr lang="it-IT" sz="721" dirty="0" smtClean="0"/>
          </a:p>
          <a:p>
            <a:r>
              <a:rPr lang="it-IT" sz="2800" b="1" i="1" u="sng" dirty="0" smtClean="0"/>
              <a:t>Contesto </a:t>
            </a:r>
            <a:r>
              <a:rPr lang="it-IT" sz="2800" b="1" i="1" u="sng" dirty="0"/>
              <a:t>residenziale: servizi e ambiente</a:t>
            </a:r>
            <a:endParaRPr lang="it-IT" sz="2800" dirty="0"/>
          </a:p>
        </p:txBody>
      </p:sp>
      <p:pic>
        <p:nvPicPr>
          <p:cNvPr id="25" name="Immagine 24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061" y="264527"/>
            <a:ext cx="2000542" cy="508293"/>
          </a:xfrm>
          <a:prstGeom prst="rect">
            <a:avLst/>
          </a:prstGeom>
        </p:spPr>
      </p:pic>
      <p:sp>
        <p:nvSpPr>
          <p:cNvPr id="10" name="Rettangolo 9"/>
          <p:cNvSpPr/>
          <p:nvPr/>
        </p:nvSpPr>
        <p:spPr>
          <a:xfrm>
            <a:off x="-10745" y="9257178"/>
            <a:ext cx="3788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La </a:t>
            </a:r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qualità</a:t>
            </a:r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della vita a Firenze 2015</a:t>
            </a:r>
            <a:endParaRPr lang="it-IT" sz="2000" dirty="0"/>
          </a:p>
        </p:txBody>
      </p:sp>
      <p:sp>
        <p:nvSpPr>
          <p:cNvPr id="11" name="Rettangolo 10"/>
          <p:cNvSpPr/>
          <p:nvPr/>
        </p:nvSpPr>
        <p:spPr>
          <a:xfrm>
            <a:off x="4422098" y="9287956"/>
            <a:ext cx="2435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 cura di Paola Balzamo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3114538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Rettangolo 3"/>
          <p:cNvSpPr/>
          <p:nvPr/>
        </p:nvSpPr>
        <p:spPr>
          <a:xfrm>
            <a:off x="124166" y="1032117"/>
            <a:ext cx="657643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3400" b="1" dirty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Relazioni sociali</a:t>
            </a:r>
          </a:p>
        </p:txBody>
      </p:sp>
      <p:sp>
        <p:nvSpPr>
          <p:cNvPr id="3" name="CasellaDiTesto 2"/>
          <p:cNvSpPr txBox="1"/>
          <p:nvPr/>
        </p:nvSpPr>
        <p:spPr>
          <a:xfrm>
            <a:off x="120415" y="7258536"/>
            <a:ext cx="6580187" cy="16380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1" dirty="0"/>
              <a:t>La rete familiare rappresenta il sostegno principale su cui i cittadini possono contare.</a:t>
            </a:r>
          </a:p>
          <a:p>
            <a:pPr algn="just"/>
            <a:r>
              <a:rPr lang="it-IT" sz="2001" dirty="0"/>
              <a:t>L’83,2% dichiara di ricevere o poter ricevere aiuti dai familiari, il 72,9% dagli amici, solo 1 persona su 2 dai vicini di casa e dai colleghi e conoscenti.</a:t>
            </a:r>
          </a:p>
        </p:txBody>
      </p:sp>
      <p:sp>
        <p:nvSpPr>
          <p:cNvPr id="14" name="CasellaDiTesto 13"/>
          <p:cNvSpPr txBox="1"/>
          <p:nvPr/>
        </p:nvSpPr>
        <p:spPr>
          <a:xfrm>
            <a:off x="120417" y="1657129"/>
            <a:ext cx="6580185" cy="12509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u="sng" dirty="0"/>
              <a:t>Supporto che il cittadino riceve o potrebbe ricevere</a:t>
            </a:r>
            <a:endParaRPr lang="it-IT" sz="2800" dirty="0"/>
          </a:p>
          <a:p>
            <a:pPr marL="114489" indent="-114489">
              <a:buFont typeface="Wingdings" panose="05000000000000000000" pitchFamily="2" charset="2"/>
              <a:buChar char="v"/>
            </a:pPr>
            <a:endParaRPr lang="it-IT" sz="2001" dirty="0"/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0415" y="2751618"/>
            <a:ext cx="6580187" cy="4233224"/>
          </a:xfrm>
          <a:prstGeom prst="rect">
            <a:avLst/>
          </a:prstGeom>
        </p:spPr>
      </p:pic>
      <p:pic>
        <p:nvPicPr>
          <p:cNvPr id="12" name="Immagine 11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6" y="279519"/>
            <a:ext cx="1141451" cy="508293"/>
          </a:xfrm>
          <a:prstGeom prst="rect">
            <a:avLst/>
          </a:prstGeom>
        </p:spPr>
      </p:pic>
      <p:pic>
        <p:nvPicPr>
          <p:cNvPr id="19" name="Immagine 18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061" y="264527"/>
            <a:ext cx="2000542" cy="508293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-10745" y="9257178"/>
            <a:ext cx="3788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La </a:t>
            </a:r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qualità</a:t>
            </a:r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della vita a Firenze 2015</a:t>
            </a:r>
            <a:endParaRPr lang="it-IT" sz="2000" dirty="0"/>
          </a:p>
        </p:txBody>
      </p:sp>
      <p:sp>
        <p:nvSpPr>
          <p:cNvPr id="15" name="Rettangolo 14"/>
          <p:cNvSpPr/>
          <p:nvPr/>
        </p:nvSpPr>
        <p:spPr>
          <a:xfrm>
            <a:off x="4422098" y="9287956"/>
            <a:ext cx="2435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 cura di Paola Balzamo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9077785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9369" y="6370526"/>
            <a:ext cx="6571234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dirty="0"/>
              <a:t>Tra le attività svolte nel tempo libero il 69,2% degli intervistati dichiara di dedicarsi frequentemente o abbastanza al relax personale inteso come lettura, cura della persona.</a:t>
            </a:r>
          </a:p>
          <a:p>
            <a:pPr algn="just"/>
            <a:r>
              <a:rPr lang="it-IT" dirty="0"/>
              <a:t>Tutte le altre attività presentano valori al di sotto del 40%.</a:t>
            </a:r>
          </a:p>
          <a:p>
            <a:pPr algn="just"/>
            <a:r>
              <a:rPr lang="it-IT" dirty="0"/>
              <a:t>Le attività ricreative (cinema, teatro, eventi sportivi, concerti…) sono svolte dal 35,2% dei cittadini, le attività sportive dal 32,4%, le attività culturali e di informazione varia (musei, mostre, incontri culturali…) dal 29,3%, solo 1 cittadino su 10 svolge abitualmente attività sociali e di volontariato.</a:t>
            </a:r>
          </a:p>
          <a:p>
            <a:pPr algn="just"/>
            <a:r>
              <a:rPr lang="it-IT" dirty="0"/>
              <a:t>Il 70,3% dei cittadini usa internet. Totalità tra gli studenti.</a:t>
            </a:r>
          </a:p>
        </p:txBody>
      </p:sp>
      <p:pic>
        <p:nvPicPr>
          <p:cNvPr id="6" name="Immagine 5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23" y="2324974"/>
            <a:ext cx="5781002" cy="4032379"/>
          </a:xfrm>
          <a:prstGeom prst="rect">
            <a:avLst/>
          </a:prstGeom>
        </p:spPr>
      </p:pic>
      <p:sp>
        <p:nvSpPr>
          <p:cNvPr id="21" name="Rettangolo 20"/>
          <p:cNvSpPr/>
          <p:nvPr/>
        </p:nvSpPr>
        <p:spPr>
          <a:xfrm>
            <a:off x="124166" y="795659"/>
            <a:ext cx="6576437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3400" b="1" dirty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Tempo libero</a:t>
            </a:r>
          </a:p>
        </p:txBody>
      </p:sp>
      <p:sp>
        <p:nvSpPr>
          <p:cNvPr id="22" name="CasellaDiTesto 21"/>
          <p:cNvSpPr txBox="1"/>
          <p:nvPr/>
        </p:nvSpPr>
        <p:spPr>
          <a:xfrm>
            <a:off x="169136" y="1484039"/>
            <a:ext cx="6531467" cy="118895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400" b="1" i="1" u="sng" dirty="0"/>
              <a:t>Frequenza con la quale il cittadino si dedica al tempo libero</a:t>
            </a:r>
            <a:endParaRPr lang="it-IT" sz="2400" dirty="0"/>
          </a:p>
          <a:p>
            <a:pPr marL="114489" indent="-114489">
              <a:buFont typeface="Wingdings" panose="05000000000000000000" pitchFamily="2" charset="2"/>
              <a:buChar char="v"/>
            </a:pPr>
            <a:endParaRPr lang="it-IT" sz="2200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6" y="279519"/>
            <a:ext cx="1141451" cy="508293"/>
          </a:xfrm>
          <a:prstGeom prst="rect">
            <a:avLst/>
          </a:prstGeom>
        </p:spPr>
      </p:pic>
      <p:pic>
        <p:nvPicPr>
          <p:cNvPr id="14" name="Immagine 13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061" y="264527"/>
            <a:ext cx="2000542" cy="508293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-10745" y="9257178"/>
            <a:ext cx="3788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La </a:t>
            </a:r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qualità</a:t>
            </a:r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della vita a Firenze 2015</a:t>
            </a:r>
            <a:endParaRPr lang="it-IT" sz="2000" dirty="0"/>
          </a:p>
        </p:txBody>
      </p:sp>
      <p:sp>
        <p:nvSpPr>
          <p:cNvPr id="15" name="Rettangolo 14"/>
          <p:cNvSpPr/>
          <p:nvPr/>
        </p:nvSpPr>
        <p:spPr>
          <a:xfrm>
            <a:off x="4422098" y="9287956"/>
            <a:ext cx="2435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 cura di Paola Balzamo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20378234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asellaDiTesto 2"/>
          <p:cNvSpPr txBox="1"/>
          <p:nvPr/>
        </p:nvSpPr>
        <p:spPr>
          <a:xfrm>
            <a:off x="124165" y="6863766"/>
            <a:ext cx="6576438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it-IT" sz="2000" dirty="0"/>
              <a:t>La fiducia dei cittadini nei confronti delle istituzioni vede un voto medio di 5,7 alla Magistratura/sistema giudiziario, 6 alla Polizia Municipale, 6,8 alle Forze dell’Ordine, 7,2 alla Protezione Civile e 8,1 ai Vigili del Fuoco.</a:t>
            </a:r>
          </a:p>
          <a:p>
            <a:pPr algn="just"/>
            <a:r>
              <a:rPr lang="it-IT" sz="2000" dirty="0"/>
              <a:t>I giovani ripongono meno fiducia nelle istituzioni rispetto alle classi più mature.</a:t>
            </a:r>
          </a:p>
        </p:txBody>
      </p:sp>
      <p:pic>
        <p:nvPicPr>
          <p:cNvPr id="2" name="Immagine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5123" y="2334308"/>
            <a:ext cx="6575480" cy="4230196"/>
          </a:xfrm>
          <a:prstGeom prst="rect">
            <a:avLst/>
          </a:prstGeom>
        </p:spPr>
      </p:pic>
      <p:sp>
        <p:nvSpPr>
          <p:cNvPr id="20" name="Rettangolo 19"/>
          <p:cNvSpPr/>
          <p:nvPr/>
        </p:nvSpPr>
        <p:spPr>
          <a:xfrm>
            <a:off x="124166" y="1042457"/>
            <a:ext cx="6576436" cy="615553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lvl="0"/>
            <a:r>
              <a:rPr lang="it-IT" sz="3400" b="1" dirty="0" smtClean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Il </a:t>
            </a:r>
            <a:r>
              <a:rPr lang="it-IT" sz="3400" b="1" dirty="0">
                <a:ln w="0"/>
                <a:solidFill>
                  <a:srgbClr val="E48312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cittadino e le istituzioni</a:t>
            </a:r>
          </a:p>
        </p:txBody>
      </p:sp>
      <p:sp>
        <p:nvSpPr>
          <p:cNvPr id="21" name="CasellaDiTesto 20"/>
          <p:cNvSpPr txBox="1"/>
          <p:nvPr/>
        </p:nvSpPr>
        <p:spPr>
          <a:xfrm>
            <a:off x="124165" y="1662617"/>
            <a:ext cx="6576437" cy="8311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2800" b="1" i="1" u="sng" dirty="0"/>
              <a:t>Fiducia nelle istituzioni</a:t>
            </a:r>
            <a:endParaRPr lang="it-IT" sz="2800" dirty="0"/>
          </a:p>
          <a:p>
            <a:pPr marL="114489" indent="-114489">
              <a:buFont typeface="Wingdings" panose="05000000000000000000" pitchFamily="2" charset="2"/>
              <a:buChar char="v"/>
            </a:pPr>
            <a:endParaRPr lang="it-IT" sz="2001" dirty="0"/>
          </a:p>
        </p:txBody>
      </p:sp>
      <p:pic>
        <p:nvPicPr>
          <p:cNvPr id="12" name="Immagine 11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6" y="279519"/>
            <a:ext cx="1141451" cy="508293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061" y="264527"/>
            <a:ext cx="2000542" cy="508293"/>
          </a:xfrm>
          <a:prstGeom prst="rect">
            <a:avLst/>
          </a:prstGeom>
        </p:spPr>
      </p:pic>
      <p:sp>
        <p:nvSpPr>
          <p:cNvPr id="13" name="Rettangolo 12"/>
          <p:cNvSpPr/>
          <p:nvPr/>
        </p:nvSpPr>
        <p:spPr>
          <a:xfrm>
            <a:off x="-10745" y="9257178"/>
            <a:ext cx="3788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La </a:t>
            </a:r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qualità</a:t>
            </a:r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della vita a Firenze 2015</a:t>
            </a:r>
            <a:endParaRPr lang="it-IT" sz="2000" dirty="0"/>
          </a:p>
        </p:txBody>
      </p:sp>
      <p:sp>
        <p:nvSpPr>
          <p:cNvPr id="14" name="Rettangolo 13"/>
          <p:cNvSpPr/>
          <p:nvPr/>
        </p:nvSpPr>
        <p:spPr>
          <a:xfrm>
            <a:off x="4422098" y="9287956"/>
            <a:ext cx="2435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 cura di Paola Balzamo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4712951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asellaDiTesto 5"/>
          <p:cNvSpPr txBox="1"/>
          <p:nvPr/>
        </p:nvSpPr>
        <p:spPr>
          <a:xfrm>
            <a:off x="124165" y="2129840"/>
            <a:ext cx="6576438" cy="718286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endParaRPr lang="it-IT" sz="320" dirty="0"/>
          </a:p>
          <a:p>
            <a:pPr marL="114489" indent="-114489" algn="just">
              <a:buFont typeface="Wingdings" panose="05000000000000000000" pitchFamily="2" charset="2"/>
              <a:buChar char="v"/>
            </a:pPr>
            <a:r>
              <a:rPr lang="it-IT" sz="2400" dirty="0"/>
              <a:t>  Rilevazione su 4.500 residenti del comune di </a:t>
            </a:r>
          </a:p>
          <a:p>
            <a:pPr algn="just"/>
            <a:r>
              <a:rPr lang="it-IT" sz="2400" dirty="0"/>
              <a:t>     Firenze utilizzando un campionamento </a:t>
            </a:r>
          </a:p>
          <a:p>
            <a:pPr algn="just"/>
            <a:r>
              <a:rPr lang="it-IT" sz="2400" dirty="0"/>
              <a:t>     probabilistico stratificato</a:t>
            </a:r>
          </a:p>
          <a:p>
            <a:pPr algn="just">
              <a:lnSpc>
                <a:spcPct val="150000"/>
              </a:lnSpc>
            </a:pPr>
            <a:endParaRPr lang="it-IT" sz="2400" dirty="0"/>
          </a:p>
          <a:p>
            <a:pPr marL="114489" indent="-114489" algn="just">
              <a:lnSpc>
                <a:spcPct val="150000"/>
              </a:lnSpc>
              <a:buFont typeface="Wingdings" panose="05000000000000000000" pitchFamily="2" charset="2"/>
              <a:buChar char="v"/>
            </a:pPr>
            <a:r>
              <a:rPr lang="it-IT" sz="2400" dirty="0"/>
              <a:t>  Indagine telefonica condotta con metodo CATI </a:t>
            </a:r>
          </a:p>
          <a:p>
            <a:pPr algn="just">
              <a:lnSpc>
                <a:spcPct val="150000"/>
              </a:lnSpc>
            </a:pPr>
            <a:endParaRPr lang="it-IT" sz="2400" dirty="0"/>
          </a:p>
          <a:p>
            <a:pPr marL="114489" indent="-114489" algn="just">
              <a:buFont typeface="Wingdings" panose="05000000000000000000" pitchFamily="2" charset="2"/>
              <a:buChar char="v"/>
            </a:pPr>
            <a:r>
              <a:rPr lang="it-IT" sz="2400" dirty="0"/>
              <a:t>  Periodo di rilevazione: dicembre 2014 marzo  </a:t>
            </a:r>
          </a:p>
          <a:p>
            <a:pPr algn="just"/>
            <a:r>
              <a:rPr lang="it-IT" sz="2400" dirty="0"/>
              <a:t>      2015</a:t>
            </a:r>
          </a:p>
          <a:p>
            <a:pPr algn="just">
              <a:lnSpc>
                <a:spcPct val="150000"/>
              </a:lnSpc>
            </a:pPr>
            <a:endParaRPr lang="it-IT" sz="2400" dirty="0"/>
          </a:p>
          <a:p>
            <a:pPr marL="114489" indent="-114489" algn="just">
              <a:buFont typeface="Wingdings" panose="05000000000000000000" pitchFamily="2" charset="2"/>
              <a:buChar char="v"/>
            </a:pPr>
            <a:r>
              <a:rPr lang="it-IT" sz="2400" dirty="0"/>
              <a:t>  Ambiti di indagine: benessere soggettivo, </a:t>
            </a:r>
          </a:p>
          <a:p>
            <a:pPr algn="just"/>
            <a:r>
              <a:rPr lang="it-IT" sz="2400" dirty="0"/>
              <a:t>      relazioni sociali, tempo libero, il cittadino e le  </a:t>
            </a:r>
          </a:p>
          <a:p>
            <a:pPr algn="just"/>
            <a:r>
              <a:rPr lang="it-IT" sz="2400" dirty="0"/>
              <a:t>      istituzioni</a:t>
            </a:r>
          </a:p>
          <a:p>
            <a:pPr algn="just"/>
            <a:endParaRPr lang="it-IT" sz="2400" dirty="0"/>
          </a:p>
          <a:p>
            <a:pPr marL="114489" indent="-114489" algn="just">
              <a:buFont typeface="Wingdings" panose="05000000000000000000" pitchFamily="2" charset="2"/>
              <a:buChar char="v"/>
            </a:pPr>
            <a:r>
              <a:rPr lang="it-IT" sz="2400" dirty="0"/>
              <a:t>  Obiettivo dell’indagine: approfondire la </a:t>
            </a:r>
          </a:p>
          <a:p>
            <a:pPr algn="just"/>
            <a:r>
              <a:rPr lang="it-IT" sz="2400" dirty="0"/>
              <a:t>     descrizione delle dimensioni demografiche, </a:t>
            </a:r>
          </a:p>
          <a:p>
            <a:pPr algn="just"/>
            <a:r>
              <a:rPr lang="it-IT" sz="2400" dirty="0"/>
              <a:t>     economiche e sociali di Firenze</a:t>
            </a:r>
          </a:p>
          <a:p>
            <a:endParaRPr lang="it-IT" sz="1835" dirty="0"/>
          </a:p>
          <a:p>
            <a:pPr marL="114489" indent="-114489">
              <a:buFont typeface="Wingdings" panose="05000000000000000000" pitchFamily="2" charset="2"/>
              <a:buChar char="v"/>
            </a:pPr>
            <a:endParaRPr lang="it-IT" sz="721" dirty="0"/>
          </a:p>
        </p:txBody>
      </p:sp>
      <p:sp>
        <p:nvSpPr>
          <p:cNvPr id="10" name="Titolo 1"/>
          <p:cNvSpPr txBox="1">
            <a:spLocks/>
          </p:cNvSpPr>
          <p:nvPr/>
        </p:nvSpPr>
        <p:spPr>
          <a:xfrm>
            <a:off x="124166" y="1058210"/>
            <a:ext cx="6081900" cy="840587"/>
          </a:xfrm>
          <a:prstGeom prst="rect">
            <a:avLst/>
          </a:prstGeom>
        </p:spPr>
        <p:txBody>
          <a:bodyPr>
            <a:normAutofit/>
          </a:bodyPr>
          <a:lstStyle>
            <a:lvl1pPr algn="l" defTabSz="914400" rtl="0" eaLnBrk="1" latinLnBrk="0" hangingPunct="1">
              <a:lnSpc>
                <a:spcPct val="85000"/>
              </a:lnSpc>
              <a:spcBef>
                <a:spcPct val="0"/>
              </a:spcBef>
              <a:buNone/>
              <a:defRPr sz="4800" kern="1200" spc="-5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it-IT" sz="3600" b="1" i="1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Metodologia di indagine</a:t>
            </a:r>
          </a:p>
        </p:txBody>
      </p:sp>
      <p:pic>
        <p:nvPicPr>
          <p:cNvPr id="11" name="Immagine 10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4166" y="279519"/>
            <a:ext cx="1141451" cy="508293"/>
          </a:xfrm>
          <a:prstGeom prst="rect">
            <a:avLst/>
          </a:prstGeom>
        </p:spPr>
      </p:pic>
      <p:pic>
        <p:nvPicPr>
          <p:cNvPr id="17" name="Immagine 16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00061" y="264527"/>
            <a:ext cx="2000542" cy="508293"/>
          </a:xfrm>
          <a:prstGeom prst="rect">
            <a:avLst/>
          </a:prstGeom>
        </p:spPr>
      </p:pic>
      <p:sp>
        <p:nvSpPr>
          <p:cNvPr id="12" name="Rettangolo 11"/>
          <p:cNvSpPr/>
          <p:nvPr/>
        </p:nvSpPr>
        <p:spPr>
          <a:xfrm>
            <a:off x="-10745" y="9257178"/>
            <a:ext cx="3788266" cy="707886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La </a:t>
            </a:r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qualità</a:t>
            </a:r>
            <a:r>
              <a:rPr lang="it-IT" sz="2000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 della vita a Firenze 2015</a:t>
            </a:r>
            <a:endParaRPr lang="it-IT" sz="2000" dirty="0"/>
          </a:p>
        </p:txBody>
      </p:sp>
      <p:sp>
        <p:nvSpPr>
          <p:cNvPr id="13" name="Rettangolo 12"/>
          <p:cNvSpPr/>
          <p:nvPr/>
        </p:nvSpPr>
        <p:spPr>
          <a:xfrm>
            <a:off x="4422098" y="9287956"/>
            <a:ext cx="2435902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r"/>
            <a:r>
              <a:rPr lang="it-IT" b="1" i="1" spc="-20" dirty="0">
                <a:solidFill>
                  <a:srgbClr val="000000">
                    <a:lumMod val="75000"/>
                    <a:lumOff val="25000"/>
                  </a:srgbClr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alibri Light" panose="020F0302020204030204"/>
                <a:ea typeface="+mj-ea"/>
                <a:cs typeface="+mj-cs"/>
              </a:rPr>
              <a:t>A cura di Paola Balzamo</a:t>
            </a:r>
            <a:endParaRPr lang="it-IT" dirty="0"/>
          </a:p>
        </p:txBody>
      </p:sp>
    </p:spTree>
    <p:extLst>
      <p:ext uri="{BB962C8B-B14F-4D97-AF65-F5344CB8AC3E}">
        <p14:creationId xmlns:p14="http://schemas.microsoft.com/office/powerpoint/2010/main" val="27809105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Retrospettivo">
  <a:themeElements>
    <a:clrScheme name="Retrospettivo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ttivo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ttivo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Retrospect" id="{5F128B03-DCCA-4EEB-AB3B-CF2899314A46}" vid="{3F1AAB62-24C6-49D2-8E01-B56FAC9A3DCD}"/>
    </a:ext>
  </a:extLst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xmlns="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Retrospect</Template>
  <TotalTime>415</TotalTime>
  <Words>567</Words>
  <Application>Microsoft Office PowerPoint</Application>
  <PresentationFormat>A4 (21x29,7 cm)</PresentationFormat>
  <Paragraphs>79</Paragraphs>
  <Slides>8</Slides>
  <Notes>1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Titoli diapositive</vt:lpstr>
      </vt:variant>
      <vt:variant>
        <vt:i4>8</vt:i4>
      </vt:variant>
    </vt:vector>
  </HeadingPairs>
  <TitlesOfParts>
    <vt:vector size="9" baseType="lpstr">
      <vt:lpstr>Retrospettivo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 qualità della vita a Firenze 2015</dc:title>
  <dc:creator>Balzamo Paola</dc:creator>
  <cp:lastModifiedBy>01117383</cp:lastModifiedBy>
  <cp:revision>60</cp:revision>
  <dcterms:created xsi:type="dcterms:W3CDTF">2015-09-02T11:27:06Z</dcterms:created>
  <dcterms:modified xsi:type="dcterms:W3CDTF">2015-09-10T07:23:16Z</dcterms:modified>
</cp:coreProperties>
</file>