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0"/>
  </p:notesMasterIdLst>
  <p:sldIdLst>
    <p:sldId id="256" r:id="rId3"/>
    <p:sldId id="258" r:id="rId4"/>
    <p:sldId id="263" r:id="rId5"/>
    <p:sldId id="264" r:id="rId6"/>
    <p:sldId id="265" r:id="rId7"/>
    <p:sldId id="266" r:id="rId8"/>
    <p:sldId id="267" r:id="rId9"/>
  </p:sldIdLst>
  <p:sldSz cx="5143500" cy="9144000" type="screen16x9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45115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290231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35346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80461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725576" algn="l" defTabSz="29023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870692" algn="l" defTabSz="29023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1015807" algn="l" defTabSz="29023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1160922" algn="l" defTabSz="29023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064"/>
    <a:srgbClr val="EAEAEA"/>
    <a:srgbClr val="C0C0C0"/>
    <a:srgbClr val="0046D2"/>
    <a:srgbClr val="698ED9"/>
    <a:srgbClr val="A7C4FF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3900" y="-108"/>
      </p:cViewPr>
      <p:guideLst>
        <p:guide orient="horz" pos="2879"/>
        <p:guide orient="horz" pos="561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4425" y="692150"/>
            <a:ext cx="194786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0AB1D8-28A9-4916-92A4-972313EA7D8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4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1pPr>
    <a:lvl2pPr marL="145115" algn="l" rtl="0" fontAlgn="base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2pPr>
    <a:lvl3pPr marL="290231" algn="l" rtl="0" fontAlgn="base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3pPr>
    <a:lvl4pPr marL="435346" algn="l" rtl="0" fontAlgn="base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4pPr>
    <a:lvl5pPr marL="580461" algn="l" rtl="0" fontAlgn="base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5pPr>
    <a:lvl6pPr marL="725576" algn="l" defTabSz="29023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70692" algn="l" defTabSz="29023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015807" algn="l" defTabSz="29023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60922" algn="l" defTabSz="29023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43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439993" y="9012852"/>
            <a:ext cx="951033" cy="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4386639" y="8983674"/>
            <a:ext cx="614855" cy="90863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00" dirty="0" smtClean="0">
                <a:solidFill>
                  <a:schemeClr val="bg1"/>
                </a:solidFill>
              </a:rPr>
              <a:t>www.postersession.com</a:t>
            </a:r>
            <a:endParaRPr lang="en-US" sz="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145115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29023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435346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58046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8797" indent="-298797" algn="l" defTabSz="796119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6469" indent="-248409" algn="l" defTabSz="796119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95148" indent="-199030" algn="l" defTabSz="796119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92704" indent="-198526" algn="l" defTabSz="796119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9126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1936382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08149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226613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2371728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5115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9023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534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8046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557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7069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5807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092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439993" y="9012852"/>
            <a:ext cx="951033" cy="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4386639" y="8983674"/>
            <a:ext cx="614855" cy="90863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00" dirty="0" smtClean="0">
                <a:solidFill>
                  <a:srgbClr val="FFFFFF"/>
                </a:solidFill>
              </a:rPr>
              <a:t>www.postersession.com</a:t>
            </a:r>
            <a:endParaRPr lang="en-US" sz="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2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145115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29023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435346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58046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8797" indent="-298797" algn="l" defTabSz="796119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6469" indent="-248409" algn="l" defTabSz="796119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95148" indent="-199030" algn="l" defTabSz="796119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92704" indent="-198526" algn="l" defTabSz="796119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9126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1936382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08149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226613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2371728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5115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9023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534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8046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557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7069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5807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092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servizionline.comune.palermo.it/portcitt/jsp/chiosco-sc/files/Comune%20di%20Palermo%20-%20Poster%2002%20allegato%2001%20-%20Panormus%20Annuario%20di%20Statistica%202013" TargetMode="External"/><Relationship Id="rId4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://servizionline.comune.palermo.it/portcitt/jsp/chiosco-sc/files/Comune%20di%20Palermo%20-%20Poster%2002%20allegato%2004%20-%20Informazioni%20Statistiche%20N%2003%202015%20-%20veicoli%20circolanti%20e%20immatricolati%20a%20Palermo%20nel%2020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ervizionline.comune.palermo.it/portcitt/jsp/chiosco-sc/files/Comune%20di%20Palermo%20-%20Poster%2002%20allegato%2003%20-%20Informazioni%20Statistiche%20N%2002%202015%20-%20delitti%20denunciati" TargetMode="External"/><Relationship Id="rId5" Type="http://schemas.openxmlformats.org/officeDocument/2006/relationships/hyperlink" Target="http://servizionline.comune.palermo.it/portcitt/jsp/chiosco-sc/files/Comune%20di%20Palermo%20-%20Poster%2002%20allegato%2002%20-%20Informazioni%20Statistiche%20N%2001%202015%20-%20gli%20stranieri%20a%20Palermo%20nel%202014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tif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hyperlink" Target="http://servizionline.comune.palermo.it/portcitt/jsp/chiosco-sc/files/Comune%20di%20Palermo%20-%20Poster%2002%20allegato%2007%20-%20Statistica%20flash%20N%2003%202015%20-%20mercato%20immobiliare%2020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ervizionline.comune.palermo.it/portcitt/jsp/chiosco-sc/files/Comune%20di%20Palermo%20-%20Poster%2002%20allegato%2006%20-%20Statistica%20flash%20N%2002%202015%20-%20bilancio%20demografico%20al%2030%20giugno%202015" TargetMode="External"/><Relationship Id="rId5" Type="http://schemas.openxmlformats.org/officeDocument/2006/relationships/hyperlink" Target="http://servizionline.comune.palermo.it/portcitt/jsp/chiosco-sc/files/Comune%20di%20Palermo%20-%20Poster%2002%20allegato%2005%20-%20Statistica%20flash%20N%2001%202015%20-%20popolazione%20residente%20al%2031122014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3.ti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ervizionline.comune.palermo.it/portcitt/jsp/chiosco-sc/files/Comune%20di%20Palermo%20-%20Poster%2002%20allegato%2009%20-%20StatNews%2020141106%20Ecosistema%20Urbano" TargetMode="External"/><Relationship Id="rId5" Type="http://schemas.openxmlformats.org/officeDocument/2006/relationships/hyperlink" Target="http://servizionline.comune.palermo.it/portcitt/jsp/chiosco-sc/files/Comune%20di%20Palermo%20-%20Poster%2002%20allegato%2008%20-%20StatNews%2020140214%20Quality%20of%20Life%20in%20Cities" TargetMode="External"/><Relationship Id="rId4" Type="http://schemas.openxmlformats.org/officeDocument/2006/relationships/image" Target="../media/image3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servizionline.comune.palermo.it/portcitt/jsp/chiosco-sc/files/Comune%20di%20Palermo%20-%20Poster%2002%20allegato%2010%20-%20Prezzi%20al%20consumo%20Agosto%202015" TargetMode="External"/><Relationship Id="rId4" Type="http://schemas.openxmlformats.org/officeDocument/2006/relationships/image" Target="../media/image3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://www.comune.palermo.it/statistica.php" TargetMode="External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9800" y="8967603"/>
            <a:ext cx="4163904" cy="152418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Girolamo D’</a:t>
            </a:r>
            <a:r>
              <a:rPr lang="it-IT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Anneo</a:t>
            </a:r>
            <a:r>
              <a:rPr lang="it-IT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Comune di Palermo - E-mail: g.danneo@comune.palermo.it</a:t>
            </a:r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80368" y="75600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93133"/>
            <a:ext cx="2226099" cy="90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25" y="167494"/>
            <a:ext cx="474744" cy="527493"/>
          </a:xfrm>
          <a:prstGeom prst="rect">
            <a:avLst/>
          </a:prstGeom>
        </p:spPr>
      </p:pic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77171" y="3479730"/>
            <a:ext cx="3789158" cy="254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 PUBBLICAZIONI STATISTICHE DEL COMUNE DI PALERMO</a:t>
            </a:r>
          </a:p>
          <a:p>
            <a:pPr defTabSz="796119"/>
            <a:endParaRPr lang="en-US" sz="10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14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Girolamo D’Anneo – Comune di Palermo</a:t>
            </a:r>
            <a:endParaRPr lang="en-US" sz="32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0082" y="1043207"/>
            <a:ext cx="4983051" cy="788571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203750" y="162590"/>
            <a:ext cx="2736000" cy="74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 PUBBLICAZIONI STATISTICHE DEL COMUNE DI </a:t>
            </a:r>
            <a:r>
              <a:rPr lang="it-IT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PALERMO</a:t>
            </a:r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Girolamo D’Anneo 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89800" y="8967603"/>
            <a:ext cx="4163904" cy="152418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/>
          <a:p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Girolamo D’</a:t>
            </a:r>
            <a:r>
              <a:rPr lang="it-IT" sz="800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Anneo</a:t>
            </a:r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Comune di Palermo - E-mail: g.danneo@comune.palermo.it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411750" y="1188000"/>
            <a:ext cx="4320000" cy="46302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 anchor="ctr">
            <a:spAutoFit/>
          </a:bodyPr>
          <a:lstStyle/>
          <a:p>
            <a:pPr>
              <a:spcAft>
                <a:spcPts val="0"/>
              </a:spcAft>
            </a:pPr>
            <a:r>
              <a:rPr lang="it-IT" sz="2000" b="1" dirty="0">
                <a:solidFill>
                  <a:schemeClr val="bg1"/>
                </a:solidFill>
                <a:latin typeface="Century Gothic"/>
                <a:ea typeface="Times New Roman"/>
                <a:cs typeface="Courier New"/>
              </a:rPr>
              <a:t>PANORMUS</a:t>
            </a:r>
            <a:endParaRPr lang="it-IT" sz="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it-IT" sz="900" b="1" dirty="0">
                <a:solidFill>
                  <a:schemeClr val="bg1"/>
                </a:solidFill>
                <a:latin typeface="Century Gothic"/>
                <a:ea typeface="Times New Roman"/>
                <a:cs typeface="Courier New"/>
              </a:rPr>
              <a:t>ANNUARIO DI STATISTICA DEL COMUNE DI PALERMO</a:t>
            </a:r>
            <a:endParaRPr lang="it-IT" sz="105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11607" y="1651022"/>
            <a:ext cx="4320000" cy="353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 anchor="ctr">
            <a:spAutoFit/>
          </a:bodyPr>
          <a:lstStyle/>
          <a:p>
            <a:pPr algn="l" defTabSz="796119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Panormus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suddiviso in 10 capitoli, offre la più completa raccolta di dati e informazioni statistiche relativi alla città di Palermo e, in alcuni casi, alle sue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 Circoscrizioni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amministrative.</a:t>
            </a:r>
          </a:p>
          <a:p>
            <a:pPr algn="l" defTabSz="796119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Panormus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rappresenta un importante strumento di analisi e conoscenza della Città di Palermo, dei suoi abitanti, dell’ambiente, del tessuto economico, dei flussi turistici, dei sistemi di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trasporto.</a:t>
            </a:r>
          </a:p>
          <a:p>
            <a:pPr algn="l" defTabSz="847725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Il 26 dicembre 2014 è stato pubblicato </a:t>
            </a:r>
            <a:r>
              <a:rPr lang="it-IT" sz="14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Panormus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, Annuario di Statistica del Comune di Palermo, edizione 2013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Immagine 1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57" y="5395340"/>
            <a:ext cx="2283516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72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0082" y="1043207"/>
            <a:ext cx="4983051" cy="788571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89800" y="8967603"/>
            <a:ext cx="4163904" cy="152418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/>
          <a:p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Girolamo D’</a:t>
            </a:r>
            <a:r>
              <a:rPr lang="it-IT" sz="800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Anneo</a:t>
            </a:r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Comune di Palermo - E-mail: g.danneo@comune.palermo.it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203750" y="162590"/>
            <a:ext cx="2736000" cy="74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 PUBBLICAZIONI STATISTICHE DEL COMUNE DI </a:t>
            </a:r>
            <a:r>
              <a:rPr lang="it-IT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PALERMO</a:t>
            </a:r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Girolamo D’Anneo 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11750" y="1188000"/>
            <a:ext cx="4320000" cy="29374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hangingPunct="0">
              <a:spcAft>
                <a:spcPts val="381"/>
              </a:spcAft>
            </a:pPr>
            <a:r>
              <a:rPr lang="it-IT" sz="1800" b="1" i="1" dirty="0">
                <a:solidFill>
                  <a:schemeClr val="bg1"/>
                </a:solidFill>
                <a:latin typeface="Letter Gothic MT"/>
                <a:cs typeface="Arial"/>
              </a:rPr>
              <a:t>Informazioni Statistiche</a:t>
            </a:r>
            <a:endParaRPr lang="it-IT" sz="2000" b="1" i="1" dirty="0">
              <a:solidFill>
                <a:schemeClr val="bg1"/>
              </a:solidFill>
              <a:latin typeface="Letter Gothic MT"/>
              <a:cs typeface="Arial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411751" y="1481745"/>
            <a:ext cx="4320001" cy="290430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11094" tIns="5547" rIns="11094" bIns="5547">
            <a:spAutoFit/>
          </a:bodyPr>
          <a:lstStyle/>
          <a:p>
            <a:pPr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Informazioni Statistiche costituisce uno strumento di approfondita analisi dei fenomeni statistici relativi alla Città.</a:t>
            </a:r>
          </a:p>
          <a:p>
            <a:pPr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Nel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2015 sono stati pubblicati i seguenti fascicoli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174625" indent="-174625"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1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	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Gli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stranieri a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Palermo nel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2014</a:t>
            </a:r>
            <a:endPara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4625" indent="-174625"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2	Delitti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denunciati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dalle forze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di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polizia</a:t>
            </a:r>
            <a:b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</a:b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all’autorità giudiziaria nel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2013</a:t>
            </a:r>
            <a:endPara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4625" indent="-174625"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3	Veicoli circolanti e immatricolati a Palermo nel 2014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Immagine 1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07" y="6263486"/>
            <a:ext cx="1800000" cy="2552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magine 2">
            <a:hlinkClick r:id="rId5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0" y="4402536"/>
            <a:ext cx="1800000" cy="2560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>
            <a:hlinkClick r:id="rId6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52" y="4418060"/>
            <a:ext cx="1800000" cy="25559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14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0082" y="1043207"/>
            <a:ext cx="4983051" cy="788571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89800" y="8967603"/>
            <a:ext cx="4163904" cy="152418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/>
          <a:p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Girolamo D’</a:t>
            </a:r>
            <a:r>
              <a:rPr lang="it-IT" sz="800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Anneo</a:t>
            </a:r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Comune di Palermo - E-mail: g.danneo@comune.palermo.it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203750" y="162590"/>
            <a:ext cx="2736000" cy="74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 PUBBLICAZIONI STATISTICHE DEL COMUNE DI </a:t>
            </a:r>
            <a:r>
              <a:rPr lang="it-IT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PALERMO</a:t>
            </a:r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Girolamo D’Anneo 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11750" y="1188000"/>
            <a:ext cx="4320000" cy="324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b="1" dirty="0">
                <a:solidFill>
                  <a:schemeClr val="bg1"/>
                </a:solidFill>
                <a:latin typeface="Agency FB"/>
                <a:ea typeface="Times New Roman"/>
                <a:cs typeface="Courier New"/>
              </a:rPr>
              <a:t>Statistica flash</a:t>
            </a:r>
            <a:endParaRPr lang="it-IT" sz="11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411750" y="1519307"/>
            <a:ext cx="4320000" cy="264577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11094" tIns="5547" rIns="11094" bIns="5547">
            <a:spAutoFit/>
          </a:bodyPr>
          <a:lstStyle/>
          <a:p>
            <a:pPr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Statistica flash rappresenta uno strumento di rapida e sintetica rappresentazione dei fenomeni statistici relativi alla Città.</a:t>
            </a:r>
          </a:p>
          <a:p>
            <a:pPr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Nel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2015 sono stati pubblicati i seguenti fascicoli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174625" indent="-174625"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1	La popolazione residente a Palermo al </a:t>
            </a:r>
            <a:b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</a:b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31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dicembre 2014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4625" indent="-174625"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2	Bilancio demografico al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30 giugno 2015</a:t>
            </a:r>
            <a:endPara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4625" indent="-174625"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3	Il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mercato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immobiliare a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Palermo nel 2014</a:t>
            </a:r>
            <a:endPara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Immagine 1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22" y="6284843"/>
            <a:ext cx="1800000" cy="25584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magine 2">
            <a:hlinkClick r:id="rId5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0" y="4377597"/>
            <a:ext cx="1800000" cy="25530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>
            <a:hlinkClick r:id="rId6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50" y="4384162"/>
            <a:ext cx="1800000" cy="2546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14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0082" y="1043207"/>
            <a:ext cx="4983051" cy="788571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89800" y="8967603"/>
            <a:ext cx="4163904" cy="152418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/>
          <a:p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Girolamo D’</a:t>
            </a:r>
            <a:r>
              <a:rPr lang="it-IT" sz="800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Anneo</a:t>
            </a:r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Comune di Palermo - E-mail: g.danneo@comune.palermo.it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203750" y="162590"/>
            <a:ext cx="2736000" cy="74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 PUBBLICAZIONI STATISTICHE DEL COMUNE DI </a:t>
            </a:r>
            <a:r>
              <a:rPr lang="it-IT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PALERMO</a:t>
            </a:r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Girolamo D’Anneo 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411751" y="1517261"/>
            <a:ext cx="4320000" cy="231029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11094" tIns="5547" rIns="11094" bIns="5547">
            <a:spAutoFit/>
          </a:bodyPr>
          <a:lstStyle/>
          <a:p>
            <a:pPr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StatNews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è un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prodotto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editoriale finalizzato ad approfondire e commentare le principali analisi statistiche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realizzate in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Italia in cui sono pubblicati dati riguardanti anche il Comune di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Palermo.</a:t>
            </a:r>
          </a:p>
          <a:p>
            <a:pPr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Gli ultimi numeri sono stati relativi a:</a:t>
            </a:r>
          </a:p>
          <a:p>
            <a:pPr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Quality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 of life in </a:t>
            </a:r>
            <a:r>
              <a:rPr lang="it-IT" sz="14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cities</a:t>
            </a:r>
            <a:endPara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Ecosistema urbano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411750" y="1188000"/>
            <a:ext cx="4320000" cy="32452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it-IT" sz="2000" dirty="0" err="1">
                <a:solidFill>
                  <a:schemeClr val="bg1"/>
                </a:solidFill>
                <a:latin typeface="Neuropol"/>
                <a:ea typeface="Times New Roman"/>
                <a:cs typeface="Times New Roman"/>
              </a:rPr>
              <a:t>StatNews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8" name="Immagine 17">
            <a:hlinkClick r:id="rId5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2" y="4048772"/>
            <a:ext cx="1980000" cy="28088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magine 2">
            <a:hlinkClick r:id="rId6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50" y="4036038"/>
            <a:ext cx="1980000" cy="28215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14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0082" y="1043207"/>
            <a:ext cx="4983051" cy="788571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89800" y="8967603"/>
            <a:ext cx="4163904" cy="152418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/>
          <a:p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Girolamo D’</a:t>
            </a:r>
            <a:r>
              <a:rPr lang="it-IT" sz="800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Anneo</a:t>
            </a:r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Comune di Palermo - E-mail: g.danneo@comune.palermo.it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203750" y="162590"/>
            <a:ext cx="2736000" cy="74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 PUBBLICAZIONI STATISTICHE DEL COMUNE DI </a:t>
            </a:r>
            <a:r>
              <a:rPr lang="it-IT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PALERMO</a:t>
            </a:r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Girolamo D’Anneo 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11750" y="1188000"/>
            <a:ext cx="4320000" cy="29374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hangingPunct="0">
              <a:spcAft>
                <a:spcPts val="0"/>
              </a:spcAft>
              <a:tabLst>
                <a:tab pos="971265" algn="ctr"/>
                <a:tab pos="1942529" algn="r"/>
              </a:tabLst>
            </a:pPr>
            <a:r>
              <a:rPr lang="it-IT" sz="1800" b="1" cap="all" dirty="0">
                <a:solidFill>
                  <a:schemeClr val="bg1"/>
                </a:solidFill>
                <a:latin typeface="Courier New"/>
                <a:ea typeface="Times New Roman"/>
              </a:rPr>
              <a:t>PREZZI AL CONSUMO</a:t>
            </a:r>
            <a:endParaRPr lang="it-IT" sz="10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411750" y="1491473"/>
            <a:ext cx="4320000" cy="326747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11094" tIns="5547" rIns="11094" bIns="5547">
            <a:spAutoFit/>
          </a:bodyPr>
          <a:lstStyle/>
          <a:p>
            <a:pPr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Ogni mese, nel rispetto del calendario Istat, viene diffusa l’anticipazione dei prezzi al consumo.</a:t>
            </a:r>
          </a:p>
          <a:p>
            <a:pPr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All’interno della pubblicazione,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sensibilmente arricchita negli ultimi </a:t>
            </a:r>
            <a:r>
              <a:rPr lang="it-IT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annio,oltre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all’indice generale dei prezzi al consumo, vengono riportati anche gli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indici per divisione di spesa, per tipologia di prodotto e per frequenza di acquisto.</a:t>
            </a:r>
          </a:p>
          <a:p>
            <a:pPr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anticipazione dei prezzi al consumo del mese di agosto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è stata diffusa il 31 agosto 2015 alle ore 11:00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Immagine 1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07" y="4885411"/>
            <a:ext cx="2520000" cy="35769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14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0082" y="1043207"/>
            <a:ext cx="4983051" cy="788571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89800" y="8967603"/>
            <a:ext cx="4163904" cy="152418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/>
          <a:p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Girolamo D’</a:t>
            </a:r>
            <a:r>
              <a:rPr lang="it-IT" sz="800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Anneo</a:t>
            </a:r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Comune di Palermo - E-mail: g.danneo@comune.palermo.it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203750" y="162590"/>
            <a:ext cx="2736000" cy="74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 PUBBLICAZIONI STATISTICHE DEL COMUNE DI </a:t>
            </a:r>
            <a:r>
              <a:rPr lang="it-IT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PALERMO</a:t>
            </a:r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Girolamo D’Anneo 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magine 1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7" y="3577754"/>
            <a:ext cx="4320000" cy="2497138"/>
          </a:xfrm>
          <a:prstGeom prst="rect">
            <a:avLst/>
          </a:prstGeom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11750" y="1188000"/>
            <a:ext cx="4320000" cy="29374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>
              <a:spcAft>
                <a:spcPts val="0"/>
              </a:spcAft>
            </a:pPr>
            <a:r>
              <a:rPr lang="it-IT" sz="1800" b="1" dirty="0">
                <a:solidFill>
                  <a:schemeClr val="bg1"/>
                </a:solidFill>
                <a:latin typeface="Agency FB"/>
                <a:ea typeface="Times New Roman"/>
                <a:cs typeface="Courier New"/>
              </a:rPr>
              <a:t>La diffusione delle pubblicazioni statistiche</a:t>
            </a:r>
            <a:endParaRPr lang="it-IT" sz="10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411750" y="1484504"/>
            <a:ext cx="4320000" cy="153501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11094" tIns="5547" rIns="11094" bIns="5547">
            <a:spAutoFit/>
          </a:bodyPr>
          <a:lstStyle/>
          <a:p>
            <a:pPr algn="l" defTabSz="111356" eaLnBrk="0" hangingPunct="0">
              <a:lnSpc>
                <a:spcPct val="120000"/>
              </a:lnSpc>
              <a:spcAft>
                <a:spcPts val="600"/>
              </a:spcAft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Tutte le pubblicazioni statistiche del Comune di Palermo vengono pubblicate on-line, sul sito istituzionale del Comune (www.comune.palermo.it), all’interno del sito tematico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Pubblicazioni Statistiche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(http://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www.comune.palermo.it/</a:t>
            </a:r>
            <a:r>
              <a:rPr lang="it-IT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statistica.php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474</Words>
  <Application>Microsoft Office PowerPoint</Application>
  <PresentationFormat>Presentazione su schermo (16:9)</PresentationFormat>
  <Paragraphs>57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Default Design</vt:lpstr>
      <vt:lpstr>1_Default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MegaPrint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36x60 Vertical Template</dc:title>
  <dc:creator>Girolamo D'Anneo</dc:creator>
  <dc:description>©MegaPrint Inc. 2009</dc:description>
  <cp:lastModifiedBy>01117383</cp:lastModifiedBy>
  <cp:revision>83</cp:revision>
  <dcterms:created xsi:type="dcterms:W3CDTF">2008-12-04T00:20:37Z</dcterms:created>
  <dcterms:modified xsi:type="dcterms:W3CDTF">2015-09-16T13:00:59Z</dcterms:modified>
  <cp:category>Research Poster</cp:category>
</cp:coreProperties>
</file>