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81" r:id="rId2"/>
    <p:sldId id="271" r:id="rId3"/>
    <p:sldId id="286" r:id="rId4"/>
    <p:sldId id="273" r:id="rId5"/>
    <p:sldId id="276" r:id="rId6"/>
    <p:sldId id="275" r:id="rId7"/>
    <p:sldId id="280" r:id="rId8"/>
    <p:sldId id="278" r:id="rId9"/>
    <p:sldId id="279" r:id="rId10"/>
    <p:sldId id="282" r:id="rId11"/>
    <p:sldId id="283" r:id="rId12"/>
    <p:sldId id="284" r:id="rId13"/>
    <p:sldId id="285" r:id="rId14"/>
    <p:sldId id="297" r:id="rId15"/>
    <p:sldId id="287" r:id="rId16"/>
    <p:sldId id="288" r:id="rId17"/>
    <p:sldId id="299" r:id="rId18"/>
    <p:sldId id="289" r:id="rId19"/>
    <p:sldId id="290" r:id="rId20"/>
    <p:sldId id="291" r:id="rId21"/>
    <p:sldId id="292" r:id="rId22"/>
    <p:sldId id="272" r:id="rId23"/>
    <p:sldId id="298" r:id="rId24"/>
  </p:sldIdLst>
  <p:sldSz cx="9144000" cy="6858000" type="screen4x3"/>
  <p:notesSz cx="6669088" cy="9867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40B"/>
    <a:srgbClr val="C1FE9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88739" autoAdjust="0"/>
  </p:normalViewPr>
  <p:slideViewPr>
    <p:cSldViewPr>
      <p:cViewPr>
        <p:scale>
          <a:sx n="100" d="100"/>
          <a:sy n="10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12" y="-102"/>
      </p:cViewPr>
      <p:guideLst>
        <p:guide orient="horz" pos="310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7F3D-C860-485E-A4FB-BEF660703A61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39775"/>
            <a:ext cx="4932362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687254"/>
            <a:ext cx="533527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2793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8" y="9372793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F795D-09A8-4A7D-851F-6FEDCE9AE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2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1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8363" y="504825"/>
            <a:ext cx="4932362" cy="3700463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868C2-7CA8-4C3F-A2C9-C7EE067F872E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8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380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97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79463" y="427038"/>
            <a:ext cx="4933950" cy="3700462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18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0900" y="193675"/>
            <a:ext cx="4932363" cy="3700463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19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53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868C2-7CA8-4C3F-A2C9-C7EE067F872E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81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20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21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sintesi, dal 1951 al 2011</a:t>
            </a:r>
            <a:r>
              <a:rPr lang="it-IT" baseline="0" dirty="0" smtClean="0"/>
              <a:t> in Umbria:</a:t>
            </a:r>
          </a:p>
          <a:p>
            <a:endParaRPr lang="it-IT" baseline="0" dirty="0" smtClean="0"/>
          </a:p>
          <a:p>
            <a:pPr marL="171450" indent="-171450">
              <a:buFontTx/>
              <a:buChar char="-"/>
            </a:pPr>
            <a:r>
              <a:rPr lang="it-IT" baseline="0" smtClean="0"/>
              <a:t>diminuiscono….</a:t>
            </a:r>
          </a:p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868C2-7CA8-4C3F-A2C9-C7EE067F872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468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868C2-7CA8-4C3F-A2C9-C7EE067F872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46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17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0" y="38100"/>
            <a:ext cx="4932363" cy="3700463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90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8363" y="349250"/>
            <a:ext cx="4932362" cy="3700463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90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90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36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0900" y="193675"/>
            <a:ext cx="4932363" cy="3700463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77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795D-09A8-4A7D-851F-6FEDCE9AEDD9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6F31EFA-9259-4974-A705-48768DCFC1BD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8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E70C7FD-0BA2-4E1F-BDF1-79FB7D3D68E2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C3790EE-9CBC-4A01-9769-4CC5C4FFD813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0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63E8FF9-5216-443D-8A02-51EB010E5400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963B0A6-A277-4CB1-9C46-EAF0C99E1EE3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8488FE-56C1-4ED0-AE87-1FB59E1BE224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3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F5B0502-7790-4662-9F67-44CB55BF36BC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B0C87C7-7EF6-485B-A037-9CCE80973D55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3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C05D895-3FD2-4530-BC02-784430CEBC09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6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C2D8731-6609-41C7-B8B6-38C533774700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5A7FE9F-0B22-48E9-9B50-A591987697BE}" type="datetime1">
              <a:rPr lang="it-IT" smtClean="0">
                <a:solidFill>
                  <a:prstClr val="black"/>
                </a:solidFill>
              </a:rPr>
              <a:t>14/06/2017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0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4584" y="980728"/>
            <a:ext cx="7551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Lavoro, vulnerabilità sociale e materiale </a:t>
            </a:r>
          </a:p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 territori dell’Umbria </a:t>
            </a:r>
          </a:p>
          <a:p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 1951 al 2011</a:t>
            </a:r>
          </a:p>
          <a:p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Cristina Cesaroni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14 giugno 2017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2015" r="19550"/>
          <a:stretch/>
        </p:blipFill>
        <p:spPr>
          <a:xfrm>
            <a:off x="4369271" y="1484784"/>
            <a:ext cx="4243754" cy="45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7578" y="593325"/>
            <a:ext cx="820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distribuzione territoriale e le dinamiche spaziali:</a:t>
            </a:r>
          </a:p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artecipazione femminile al mercato del lavoro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3972" y="3044859"/>
            <a:ext cx="76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i="1" dirty="0"/>
          </a:p>
          <a:p>
            <a:endParaRPr lang="it-IT" sz="2000" dirty="0"/>
          </a:p>
        </p:txBody>
      </p:sp>
      <p:pic>
        <p:nvPicPr>
          <p:cNvPr id="12" name="Immagin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13962" r="10070"/>
          <a:stretch/>
        </p:blipFill>
        <p:spPr bwMode="auto">
          <a:xfrm>
            <a:off x="971600" y="2348747"/>
            <a:ext cx="2592000" cy="24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5" name="Immagine 47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15112" r="7861"/>
          <a:stretch>
            <a:fillRect/>
          </a:stretch>
        </p:blipFill>
        <p:spPr bwMode="auto">
          <a:xfrm>
            <a:off x="3491880" y="2460608"/>
            <a:ext cx="2232000" cy="17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11560" y="1844824"/>
            <a:ext cx="31838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/>
              <a:t>Partecipazione al mercato del lavoro </a:t>
            </a:r>
            <a:r>
              <a:rPr lang="it-IT" sz="1050" b="1" dirty="0" smtClean="0"/>
              <a:t>femminile</a:t>
            </a:r>
          </a:p>
          <a:p>
            <a:r>
              <a:rPr lang="it-IT" sz="1050" b="1" dirty="0" smtClean="0"/>
              <a:t>Censimento 2011</a:t>
            </a:r>
            <a:endParaRPr lang="it-IT" sz="105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81222" y="1844824"/>
            <a:ext cx="16930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i="1" dirty="0"/>
              <a:t>Cluster </a:t>
            </a:r>
            <a:r>
              <a:rPr lang="it-IT" sz="1050" b="1" i="1" dirty="0" err="1"/>
              <a:t>map</a:t>
            </a:r>
            <a:r>
              <a:rPr lang="it-IT" sz="1050" b="1" dirty="0"/>
              <a:t> indici </a:t>
            </a:r>
            <a:r>
              <a:rPr lang="it-IT" sz="1050" b="1" dirty="0" smtClean="0"/>
              <a:t>LISA</a:t>
            </a:r>
          </a:p>
          <a:p>
            <a:r>
              <a:rPr lang="it-IT" sz="1050" b="1" dirty="0" smtClean="0"/>
              <a:t>Censimento 2011</a:t>
            </a:r>
            <a:endParaRPr lang="it-IT" sz="1050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5723880" y="1916832"/>
            <a:ext cx="248" cy="33843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012160" y="2063313"/>
            <a:ext cx="244827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La distribuzione nel 2011 </a:t>
            </a:r>
            <a:r>
              <a:rPr lang="it-IT" sz="1050" dirty="0" smtClean="0"/>
              <a:t>della partecipazione al mercato del lavoro della componente femminile, mostra </a:t>
            </a:r>
            <a:r>
              <a:rPr lang="it-IT" sz="1050" dirty="0"/>
              <a:t>la presenza di valori elevati in tutti i comuni di maggiore dimensione </a:t>
            </a:r>
            <a:r>
              <a:rPr lang="it-IT" sz="1050" dirty="0" smtClean="0"/>
              <a:t>demografica.</a:t>
            </a:r>
          </a:p>
          <a:p>
            <a:r>
              <a:rPr lang="it-IT" sz="1050" dirty="0"/>
              <a:t>Il fenomeno diventa ancora più consistente nelle aree più sviluppate economicamente, come l’alta e media valle del Tevere ed il </a:t>
            </a:r>
            <a:r>
              <a:rPr lang="it-IT" sz="1050" dirty="0" smtClean="0"/>
              <a:t>perugino.</a:t>
            </a:r>
            <a:endParaRPr lang="it-IT" sz="1050" dirty="0"/>
          </a:p>
          <a:p>
            <a:endParaRPr lang="it-IT" sz="10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3988221"/>
            <a:ext cx="2339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L’autocorrelazione spaziale (Indice di </a:t>
            </a:r>
            <a:r>
              <a:rPr lang="it-IT" sz="1050" dirty="0" err="1"/>
              <a:t>Moran</a:t>
            </a:r>
            <a:r>
              <a:rPr lang="it-IT" sz="1050" dirty="0"/>
              <a:t> pari al 0,40), segnala una forte concentrazione di alti valori del tasso di attività femminile nell’ampia area coincidente proprio col comune capoluogo di regione e l’insieme dei comuni che ne costituiscono la </a:t>
            </a:r>
            <a:r>
              <a:rPr lang="it-IT" sz="1050" dirty="0" smtClean="0"/>
              <a:t>cintura. </a:t>
            </a:r>
            <a:endParaRPr lang="it-IT" sz="105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7578" y="593325"/>
            <a:ext cx="820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distribuzione territoriale e le dinamiche spaziali:</a:t>
            </a:r>
          </a:p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Mobilità fuori comune per studio e lavoro</a:t>
            </a: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2196" y="1700808"/>
            <a:ext cx="2818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/>
              <a:t>Mobilità fuori comune per studio e lavoro</a:t>
            </a:r>
          </a:p>
          <a:p>
            <a:r>
              <a:rPr lang="it-IT" sz="1050" b="1" dirty="0" smtClean="0"/>
              <a:t>Censimento 2011</a:t>
            </a:r>
            <a:endParaRPr lang="it-IT" sz="105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59028" y="1700808"/>
            <a:ext cx="16930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i="1" dirty="0"/>
              <a:t>Cluster </a:t>
            </a:r>
            <a:r>
              <a:rPr lang="it-IT" sz="1050" b="1" i="1" dirty="0" err="1"/>
              <a:t>map</a:t>
            </a:r>
            <a:r>
              <a:rPr lang="it-IT" sz="1050" b="1" dirty="0"/>
              <a:t> indici </a:t>
            </a:r>
            <a:r>
              <a:rPr lang="it-IT" sz="1050" b="1" dirty="0" smtClean="0"/>
              <a:t>LISA</a:t>
            </a:r>
          </a:p>
          <a:p>
            <a:r>
              <a:rPr lang="it-IT" sz="1050" b="1" dirty="0" smtClean="0"/>
              <a:t>Censimento 2011</a:t>
            </a:r>
            <a:endParaRPr lang="it-IT" sz="1050" dirty="0"/>
          </a:p>
        </p:txBody>
      </p:sp>
      <p:cxnSp>
        <p:nvCxnSpPr>
          <p:cNvPr id="16" name="Connettore 1 15"/>
          <p:cNvCxnSpPr/>
          <p:nvPr/>
        </p:nvCxnSpPr>
        <p:spPr>
          <a:xfrm flipH="1">
            <a:off x="5992167" y="1769553"/>
            <a:ext cx="19993" cy="38196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156176" y="177281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Nel 2011 l’indicatore sul movimento pendolare per motivi di studio e lavoro </a:t>
            </a:r>
            <a:r>
              <a:rPr lang="it-IT" sz="1200" dirty="0"/>
              <a:t>rivela una decisa concentrazione del fenomeno </a:t>
            </a:r>
            <a:r>
              <a:rPr lang="it-IT" sz="1200" dirty="0" smtClean="0"/>
              <a:t>nelle aree dei </a:t>
            </a:r>
            <a:r>
              <a:rPr lang="it-IT" sz="1200" dirty="0"/>
              <a:t>comuni capoluogo ed altri comuni con oltre 20 mila abitanti, cintura perugina, alta e media valle del Tevere. </a:t>
            </a:r>
          </a:p>
          <a:p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56177" y="349694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L’autocorrelazione spaziale </a:t>
            </a:r>
            <a:r>
              <a:rPr lang="it-IT" sz="1200" dirty="0" smtClean="0"/>
              <a:t>dell’indicatore (indice </a:t>
            </a:r>
            <a:r>
              <a:rPr lang="it-IT" sz="1200" dirty="0"/>
              <a:t>di </a:t>
            </a:r>
            <a:r>
              <a:rPr lang="it-IT" sz="1200" dirty="0" err="1"/>
              <a:t>Moran</a:t>
            </a:r>
            <a:r>
              <a:rPr lang="it-IT" sz="1200" dirty="0"/>
              <a:t> pari al 0,37 </a:t>
            </a:r>
            <a:r>
              <a:rPr lang="it-IT" sz="1200" dirty="0" smtClean="0"/>
              <a:t>)– attesta che </a:t>
            </a:r>
            <a:r>
              <a:rPr lang="it-IT" sz="1200" dirty="0"/>
              <a:t>è l’area della cintura perugina </a:t>
            </a:r>
            <a:r>
              <a:rPr lang="it-IT" sz="1200" dirty="0" smtClean="0"/>
              <a:t>quella </a:t>
            </a:r>
            <a:r>
              <a:rPr lang="it-IT" sz="1200" dirty="0"/>
              <a:t>dove si massimizza ed autocorrela il flusso giornaliero degli spostamenti dei residenti per studio e lavoro. Si delinea </a:t>
            </a:r>
            <a:r>
              <a:rPr lang="it-IT" sz="1200" dirty="0" smtClean="0"/>
              <a:t> </a:t>
            </a:r>
            <a:r>
              <a:rPr lang="it-IT" sz="1200" dirty="0"/>
              <a:t>anche un’altra area interessata ad intensi livelli di pendolarismo, coincidente col comune di Citta di Castello e comuni vicini.</a:t>
            </a:r>
          </a:p>
          <a:p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7578" y="4869160"/>
            <a:ext cx="517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Data l’assenza nella regione di un unico forte centro di attrazione delle attività produttive e dei servizi, il pendolarismo </a:t>
            </a:r>
            <a:r>
              <a:rPr lang="it-IT" sz="1200" dirty="0" smtClean="0"/>
              <a:t>avviene </a:t>
            </a:r>
            <a:r>
              <a:rPr lang="it-IT" sz="1200" dirty="0"/>
              <a:t>prevalentemente all’interno dei confini comunali. L’incidenza di spostamenti fuori comune in Umbria  (19,6 per cento</a:t>
            </a:r>
            <a:r>
              <a:rPr lang="it-IT" sz="1200" dirty="0" smtClean="0"/>
              <a:t>).  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8" name="Immagine 4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3585" r="12357"/>
          <a:stretch>
            <a:fillRect/>
          </a:stretch>
        </p:blipFill>
        <p:spPr bwMode="auto">
          <a:xfrm>
            <a:off x="844947" y="2132856"/>
            <a:ext cx="25749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47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t="13786" r="7861"/>
          <a:stretch>
            <a:fillRect/>
          </a:stretch>
        </p:blipFill>
        <p:spPr bwMode="auto">
          <a:xfrm>
            <a:off x="3743222" y="2310154"/>
            <a:ext cx="21336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47667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Profili dell’evoluzione occupazionale: 1991 e 2011 a confronto </a:t>
            </a: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3972" y="3044859"/>
            <a:ext cx="76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i="1" dirty="0"/>
          </a:p>
          <a:p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87624" y="1340768"/>
            <a:ext cx="3125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I </a:t>
            </a:r>
            <a:r>
              <a:rPr lang="it-IT" sz="1400" i="1" dirty="0" smtClean="0"/>
              <a:t>Clusters </a:t>
            </a:r>
            <a:r>
              <a:rPr lang="it-IT" sz="1400" dirty="0" smtClean="0"/>
              <a:t>dei comuni al 1991 e 2011 </a:t>
            </a:r>
            <a:endParaRPr lang="it-IT" sz="1400" dirty="0"/>
          </a:p>
        </p:txBody>
      </p:sp>
      <p:pic>
        <p:nvPicPr>
          <p:cNvPr id="3073" name="Immagine 47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2232248" cy="30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99592" y="19690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1991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07904" y="1969095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2011</a:t>
            </a:r>
            <a:endParaRPr lang="it-IT" sz="1400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5868144" y="1196752"/>
            <a:ext cx="0" cy="47118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012160" y="1196752"/>
            <a:ext cx="29523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 </a:t>
            </a:r>
            <a:r>
              <a:rPr lang="it-IT" sz="1050" dirty="0" smtClean="0"/>
              <a:t>   «Occupazione </a:t>
            </a:r>
            <a:r>
              <a:rPr lang="it-IT" sz="1050" dirty="0"/>
              <a:t>nel terziario specializzato</a:t>
            </a:r>
            <a:r>
              <a:rPr lang="it-IT" sz="1050" dirty="0" smtClean="0"/>
              <a:t>”: maggiore occupazione nel </a:t>
            </a:r>
            <a:r>
              <a:rPr lang="it-IT" sz="1050" dirty="0"/>
              <a:t>terziario avanzato e nella pubblica </a:t>
            </a:r>
            <a:r>
              <a:rPr lang="it-IT" sz="1050" dirty="0" smtClean="0"/>
              <a:t>amministrazione</a:t>
            </a:r>
            <a:r>
              <a:rPr lang="it-IT" sz="1050" dirty="0"/>
              <a:t> </a:t>
            </a:r>
            <a:r>
              <a:rPr lang="it-IT" sz="1050" dirty="0" smtClean="0"/>
              <a:t>e </a:t>
            </a:r>
            <a:r>
              <a:rPr lang="it-IT" sz="1050" dirty="0"/>
              <a:t>quota elevata di adulti e giovani con istruzione </a:t>
            </a:r>
            <a:r>
              <a:rPr lang="it-IT" sz="1050" dirty="0" smtClean="0"/>
              <a:t>superiore. Oltre </a:t>
            </a:r>
            <a:r>
              <a:rPr lang="it-IT" sz="1050" dirty="0"/>
              <a:t>l’80 per cento dei comuni permane in questo gruppo tra il 1991 e il 2011. Questi 22 comuni  sono costituiti dai due capoluoghi di provincia e dai maggiori centri demografici della regione.</a:t>
            </a:r>
          </a:p>
          <a:p>
            <a:endParaRPr lang="it-IT" sz="1050" dirty="0"/>
          </a:p>
        </p:txBody>
      </p:sp>
      <p:sp>
        <p:nvSpPr>
          <p:cNvPr id="8" name="Rettangolo 7"/>
          <p:cNvSpPr/>
          <p:nvPr/>
        </p:nvSpPr>
        <p:spPr>
          <a:xfrm>
            <a:off x="6012160" y="1268760"/>
            <a:ext cx="216024" cy="1184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012160" y="2708920"/>
            <a:ext cx="27712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    “Occupazione </a:t>
            </a:r>
            <a:r>
              <a:rPr lang="it-IT" sz="1050" dirty="0"/>
              <a:t>nell’industria” </a:t>
            </a:r>
            <a:r>
              <a:rPr lang="it-IT" sz="1050" dirty="0" smtClean="0"/>
              <a:t>:</a:t>
            </a:r>
          </a:p>
          <a:p>
            <a:r>
              <a:rPr lang="it-IT" sz="1050" dirty="0" smtClean="0"/>
              <a:t>elevata </a:t>
            </a:r>
            <a:r>
              <a:rPr lang="it-IT" sz="1050" dirty="0"/>
              <a:t>la quota di occupati nell’industria e dove è presente, soprattutto nel 1991, una più elevata occupazione femminile. </a:t>
            </a:r>
            <a:r>
              <a:rPr lang="it-IT" sz="1050" dirty="0" smtClean="0"/>
              <a:t>Gruppo  </a:t>
            </a:r>
            <a:r>
              <a:rPr lang="it-IT" sz="1050" dirty="0"/>
              <a:t>contraddistinto da un’alta permanenza di comuni </a:t>
            </a:r>
            <a:r>
              <a:rPr lang="it-IT" sz="1050" dirty="0" smtClean="0"/>
              <a:t>nel tempo: </a:t>
            </a:r>
            <a:r>
              <a:rPr lang="it-IT" sz="1050" dirty="0"/>
              <a:t>aree dell’alta e media valle del Tevere e della valle umbra. </a:t>
            </a:r>
          </a:p>
          <a:p>
            <a:endParaRPr lang="it-IT" sz="1050" dirty="0"/>
          </a:p>
          <a:p>
            <a:endParaRPr lang="it-IT" sz="1050" dirty="0"/>
          </a:p>
        </p:txBody>
      </p:sp>
      <p:sp>
        <p:nvSpPr>
          <p:cNvPr id="16" name="Rettangolo 15"/>
          <p:cNvSpPr/>
          <p:nvPr/>
        </p:nvSpPr>
        <p:spPr>
          <a:xfrm>
            <a:off x="6012160" y="2788222"/>
            <a:ext cx="216024" cy="1184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012160" y="3933056"/>
            <a:ext cx="262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In </a:t>
            </a:r>
            <a:r>
              <a:rPr lang="it-IT" sz="1050" dirty="0"/>
              <a:t>20 </a:t>
            </a:r>
            <a:r>
              <a:rPr lang="it-IT" sz="1050" dirty="0" smtClean="0"/>
              <a:t>anni </a:t>
            </a:r>
            <a:r>
              <a:rPr lang="it-IT" sz="1050" dirty="0"/>
              <a:t>sei comuni passano dal </a:t>
            </a:r>
            <a:r>
              <a:rPr lang="it-IT" sz="1050" dirty="0" smtClean="0"/>
              <a:t>gruppo         “</a:t>
            </a:r>
            <a:r>
              <a:rPr lang="it-IT" sz="1050" dirty="0"/>
              <a:t>mobilità lunga e occupazione non specializzata</a:t>
            </a:r>
            <a:r>
              <a:rPr lang="it-IT" sz="1050" dirty="0" smtClean="0"/>
              <a:t>” al gruppo         “</a:t>
            </a:r>
            <a:r>
              <a:rPr lang="it-IT" sz="1050" dirty="0"/>
              <a:t>occupazioni agricole e </a:t>
            </a:r>
            <a:r>
              <a:rPr lang="it-IT" sz="1050" dirty="0" smtClean="0"/>
              <a:t>manuali”: comuni </a:t>
            </a:r>
            <a:r>
              <a:rPr lang="it-IT" sz="1050" dirty="0"/>
              <a:t>dell’area dell’orvietano, dei monti Martani e della </a:t>
            </a:r>
            <a:r>
              <a:rPr lang="it-IT" sz="1050" dirty="0" err="1"/>
              <a:t>Valnerina</a:t>
            </a:r>
            <a:r>
              <a:rPr lang="it-IT" sz="1050" dirty="0"/>
              <a:t>. </a:t>
            </a:r>
            <a:endParaRPr lang="it-IT" sz="1050" dirty="0" smtClean="0"/>
          </a:p>
          <a:p>
            <a:r>
              <a:rPr lang="it-IT" sz="1050" dirty="0" smtClean="0"/>
              <a:t>I </a:t>
            </a:r>
            <a:r>
              <a:rPr lang="it-IT" sz="1050" dirty="0"/>
              <a:t>due gruppi, </a:t>
            </a:r>
            <a:r>
              <a:rPr lang="it-IT" sz="1050" dirty="0" smtClean="0"/>
              <a:t>hanno </a:t>
            </a:r>
            <a:r>
              <a:rPr lang="it-IT" sz="1050" dirty="0"/>
              <a:t>un profilo simile caratterizzato da valori elevati dell’occupazione nel settore agricolo e dall’incidenza di professioni artigiane, operaie o agricole o a basso livello di competenza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588224" y="4149080"/>
            <a:ext cx="216024" cy="1064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6588224" y="4496327"/>
            <a:ext cx="216024" cy="1184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21" name="Immagine 47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0" y="2204864"/>
            <a:ext cx="2217130" cy="30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2" grpId="0"/>
      <p:bldP spid="8" grpId="0" animBg="1"/>
      <p:bldP spid="12" grpId="0"/>
      <p:bldP spid="16" grpId="0" animBg="1"/>
      <p:bldP spid="13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7578" y="593325"/>
            <a:ext cx="820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Profili dell’evoluzione occupazionale: </a:t>
            </a:r>
          </a:p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gli scenari 1991 e 2011 a confronto </a:t>
            </a: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3972" y="3044859"/>
            <a:ext cx="76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i="1" dirty="0"/>
          </a:p>
          <a:p>
            <a:endParaRPr lang="it-IT" sz="2000" dirty="0"/>
          </a:p>
        </p:txBody>
      </p:sp>
      <p:sp>
        <p:nvSpPr>
          <p:cNvPr id="11" name="Rettangolo 10"/>
          <p:cNvSpPr/>
          <p:nvPr/>
        </p:nvSpPr>
        <p:spPr>
          <a:xfrm>
            <a:off x="683568" y="3790106"/>
            <a:ext cx="390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/>
              <a:t>Fonte: elaborazione su dati Istat 8milacensus</a:t>
            </a:r>
          </a:p>
          <a:p>
            <a:endParaRPr lang="it-IT" sz="10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7578" y="1609054"/>
            <a:ext cx="4779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Transizione di comuni nei diversi gruppi dal 1991 al  2011 </a:t>
            </a:r>
            <a:endParaRPr lang="it-IT" sz="14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15180"/>
              </p:ext>
            </p:extLst>
          </p:nvPr>
        </p:nvGraphicFramePr>
        <p:xfrm>
          <a:off x="755575" y="2060848"/>
          <a:ext cx="7560844" cy="2058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7"/>
                <a:gridCol w="792088"/>
                <a:gridCol w="792088"/>
                <a:gridCol w="864096"/>
                <a:gridCol w="936104"/>
                <a:gridCol w="792091"/>
              </a:tblGrid>
              <a:tr h="192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1991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2011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272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Occupazione nel Terziario specializzato  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Occupazione nell’Industria 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Mobilità lunga e occupazione non specializzata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Occupazioni  agricole e manuali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Totale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9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Occupazione nel Terziario specializzato 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22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27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Occupazione nell’Industria   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 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14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3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19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Mobilità lunga e occupazione non specializzata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4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24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6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36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Occupazioni agricole e manuali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-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6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9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Totale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27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20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28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16</a:t>
                      </a:r>
                      <a:endParaRPr lang="it-IT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91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7578" y="476672"/>
            <a:ext cx="820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Conclusioni </a:t>
            </a: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3972" y="3044859"/>
            <a:ext cx="76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i="1" dirty="0"/>
          </a:p>
          <a:p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290532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285750" algn="just"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ea typeface="+mj-ea"/>
                <a:cs typeface="+mj-cs"/>
              </a:rPr>
              <a:t>Forte </a:t>
            </a:r>
            <a:r>
              <a:rPr lang="it-IT" sz="1600" dirty="0" smtClean="0">
                <a:ea typeface="+mj-ea"/>
                <a:cs typeface="+mj-cs"/>
              </a:rPr>
              <a:t>diminuzione dell’analfabetismo</a:t>
            </a:r>
            <a:endParaRPr lang="it-IT" sz="1600" dirty="0">
              <a:ea typeface="+mj-ea"/>
              <a:cs typeface="+mj-cs"/>
            </a:endParaRPr>
          </a:p>
          <a:p>
            <a:pPr marL="172800" indent="-285750" algn="just"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ea typeface="+mj-ea"/>
                <a:cs typeface="+mj-cs"/>
              </a:rPr>
              <a:t>Crescita della quota di popolazione in possesso di un titolo di studio superiore o di laurea</a:t>
            </a:r>
          </a:p>
          <a:p>
            <a:pPr marL="172800" indent="-285750" algn="just"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 smtClean="0">
                <a:ea typeface="+mj-ea"/>
                <a:cs typeface="+mj-cs"/>
              </a:rPr>
              <a:t>Raggiungimento </a:t>
            </a:r>
            <a:r>
              <a:rPr lang="it-IT" sz="1600" dirty="0">
                <a:ea typeface="+mj-ea"/>
                <a:cs typeface="+mj-cs"/>
              </a:rPr>
              <a:t>della parità di genere nella quota di popolazione più istruita</a:t>
            </a:r>
          </a:p>
          <a:p>
            <a:pPr marL="172800" indent="-285750" algn="just"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/>
              <a:t>Riduzione del differenziale di genere </a:t>
            </a:r>
            <a:r>
              <a:rPr lang="it-IT" sz="1600" dirty="0" smtClean="0"/>
              <a:t>nel mercato del lavoro</a:t>
            </a:r>
            <a:endParaRPr lang="it-IT" sz="1600" dirty="0">
              <a:ea typeface="+mj-ea"/>
              <a:cs typeface="+mj-cs"/>
            </a:endParaRPr>
          </a:p>
          <a:p>
            <a:pPr marL="172800" indent="-285750" algn="just"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 smtClean="0">
                <a:ea typeface="+mj-ea"/>
                <a:cs typeface="+mj-cs"/>
              </a:rPr>
              <a:t>Presenza </a:t>
            </a:r>
            <a:r>
              <a:rPr lang="it-IT" sz="1600" dirty="0">
                <a:ea typeface="+mj-ea"/>
                <a:cs typeface="+mj-cs"/>
              </a:rPr>
              <a:t>sempre più consistente delle donne nel settore terziario extra-commercio</a:t>
            </a:r>
          </a:p>
          <a:p>
            <a:pPr marL="172800" indent="-285750" algn="just"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 smtClean="0">
                <a:ea typeface="+mj-ea"/>
                <a:cs typeface="+mj-cs"/>
              </a:rPr>
              <a:t>Forte </a:t>
            </a:r>
            <a:r>
              <a:rPr lang="it-IT" sz="1600" dirty="0">
                <a:ea typeface="+mj-ea"/>
                <a:cs typeface="+mj-cs"/>
              </a:rPr>
              <a:t>incremento delle professioni con più alto livello di competenza</a:t>
            </a:r>
          </a:p>
          <a:p>
            <a:pPr marL="172800" indent="-285750" algn="just"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 smtClean="0">
                <a:ea typeface="+mj-ea"/>
                <a:cs typeface="+mj-cs"/>
              </a:rPr>
              <a:t>Riduzione </a:t>
            </a:r>
            <a:r>
              <a:rPr lang="it-IT" sz="1600" dirty="0">
                <a:ea typeface="+mj-ea"/>
                <a:cs typeface="+mj-cs"/>
              </a:rPr>
              <a:t>delle professioni artigiane, operaie e agricole</a:t>
            </a:r>
          </a:p>
          <a:p>
            <a:pPr marL="172800" indent="-285750" algn="just"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 smtClean="0">
                <a:ea typeface="+mj-ea"/>
                <a:cs typeface="+mj-cs"/>
              </a:rPr>
              <a:t>Il </a:t>
            </a:r>
            <a:r>
              <a:rPr lang="it-IT" sz="1600" dirty="0">
                <a:ea typeface="+mj-ea"/>
                <a:cs typeface="+mj-cs"/>
              </a:rPr>
              <a:t>fenomeno del pendolarismo avviene soprattutto all’interno dei confini comunali</a:t>
            </a:r>
          </a:p>
          <a:p>
            <a:pPr marL="172800" indent="-285750" algn="just"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endParaRPr lang="it-IT" sz="1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09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52120" y="234888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L’equilibrio demografico e territoriale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Capitale umano e lavoro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b="1" dirty="0" smtClean="0">
                <a:solidFill>
                  <a:srgbClr val="C00000"/>
                </a:solidFill>
              </a:rPr>
              <a:t>Vulnerabilità sociale e materiale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03238"/>
            <a:ext cx="3960440" cy="55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40404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836712"/>
            <a:ext cx="7643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Vulnerabilità sociale e materiale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endParaRPr lang="it-IT" b="1" dirty="0" smtClean="0">
              <a:solidFill>
                <a:srgbClr val="C00000"/>
              </a:solidFill>
            </a:endParaRPr>
          </a:p>
          <a:p>
            <a:endParaRPr lang="it-IT" b="1" dirty="0" smtClean="0">
              <a:solidFill>
                <a:srgbClr val="C00000"/>
              </a:solidFill>
            </a:endParaRPr>
          </a:p>
          <a:p>
            <a:endParaRPr lang="it-IT" b="1" dirty="0" smtClean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Definizione</a:t>
            </a:r>
          </a:p>
          <a:p>
            <a:endParaRPr lang="it-IT" b="1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Le dinamiche evolutive del disagio sociale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L’indice di vulnerabilità sociale e materiale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 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40404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836712"/>
            <a:ext cx="76434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Vulnerabilità sociale e materiale – Definizione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/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rgbClr val="FF0000"/>
                </a:solidFill>
              </a:rPr>
              <a:t>Fenomeno multidimensionale determinato dal combinarsi di </a:t>
            </a:r>
            <a:r>
              <a:rPr lang="it-IT" dirty="0" smtClean="0">
                <a:solidFill>
                  <a:srgbClr val="FF0000"/>
                </a:solidFill>
              </a:rPr>
              <a:t>situazioni </a:t>
            </a:r>
            <a:r>
              <a:rPr lang="it-IT" dirty="0">
                <a:solidFill>
                  <a:srgbClr val="FF0000"/>
                </a:solidFill>
              </a:rPr>
              <a:t>di disagio economico, relazionale e </a:t>
            </a:r>
            <a:r>
              <a:rPr lang="it-IT" dirty="0" smtClean="0">
                <a:solidFill>
                  <a:srgbClr val="FF0000"/>
                </a:solidFill>
              </a:rPr>
              <a:t>sociale: </a:t>
            </a:r>
            <a:r>
              <a:rPr lang="it-IT" dirty="0" smtClean="0"/>
              <a:t>selezione di indicatori in grado di evidenziare l’esposizione </a:t>
            </a:r>
            <a:r>
              <a:rPr lang="it-IT" dirty="0"/>
              <a:t>di alcune fasce di </a:t>
            </a:r>
            <a:r>
              <a:rPr lang="it-IT" dirty="0" smtClean="0"/>
              <a:t>popolazione a situazioni di rischio, inteso come </a:t>
            </a:r>
            <a:r>
              <a:rPr lang="it-IT" dirty="0"/>
              <a:t>incertezza </a:t>
            </a:r>
            <a:r>
              <a:rPr lang="it-IT" dirty="0" smtClean="0"/>
              <a:t>e insicurezza della </a:t>
            </a:r>
            <a:r>
              <a:rPr lang="it-IT" dirty="0"/>
              <a:t>propria condizione economica e </a:t>
            </a:r>
            <a:r>
              <a:rPr lang="it-IT" dirty="0" smtClean="0"/>
              <a:t>sociale</a:t>
            </a:r>
          </a:p>
          <a:p>
            <a:pPr algn="just">
              <a:defRPr/>
            </a:pPr>
            <a:r>
              <a:rPr lang="it-IT" dirty="0" smtClean="0"/>
              <a:t>(</a:t>
            </a:r>
            <a:r>
              <a:rPr lang="it-IT" sz="1600" i="1" dirty="0" smtClean="0"/>
              <a:t>ottomilacensus.istat.it</a:t>
            </a:r>
            <a:r>
              <a:rPr lang="it-IT" dirty="0"/>
              <a:t>)</a:t>
            </a:r>
          </a:p>
          <a:p>
            <a:endParaRPr lang="it-IT" b="1" dirty="0" smtClean="0">
              <a:solidFill>
                <a:srgbClr val="C00000"/>
              </a:solidFill>
            </a:endParaRP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9706" y="476672"/>
            <a:ext cx="7528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dinamiche evolutive del </a:t>
            </a:r>
            <a:r>
              <a:rPr lang="it-IT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disagio sociale</a:t>
            </a: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3972" y="3044859"/>
            <a:ext cx="76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i="1" dirty="0"/>
          </a:p>
          <a:p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7578" y="160905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 </a:t>
            </a:r>
            <a:endParaRPr lang="it-IT" sz="1400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41392"/>
              </p:ext>
            </p:extLst>
          </p:nvPr>
        </p:nvGraphicFramePr>
        <p:xfrm>
          <a:off x="1655483" y="2060848"/>
          <a:ext cx="5652821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2821"/>
              </a:tblGrid>
              <a:tr h="4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INDICATORI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7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Incidenza delle famiglie numerose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Incidenza popolazione in condizione di affollamento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Incidenza di anziani </a:t>
                      </a:r>
                      <a:r>
                        <a:rPr lang="it-IT" sz="1200" dirty="0" smtClean="0">
                          <a:effectLst/>
                        </a:rPr>
                        <a:t>85</a:t>
                      </a:r>
                      <a:r>
                        <a:rPr lang="it-IT" sz="1200" baseline="0" dirty="0" smtClean="0">
                          <a:effectLst/>
                        </a:rPr>
                        <a:t> </a:t>
                      </a:r>
                      <a:r>
                        <a:rPr lang="it-IT" sz="1200" dirty="0" smtClean="0">
                          <a:effectLst/>
                        </a:rPr>
                        <a:t>anni e più che </a:t>
                      </a:r>
                      <a:r>
                        <a:rPr lang="it-IT" sz="1200" dirty="0">
                          <a:effectLst/>
                        </a:rPr>
                        <a:t>vivono da soli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Incidenza delle famiglie in potenziale disagio di assistenza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5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Incidenza di giovani fuori dal mercato del lavoro e dalla formazione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Uscita precoce dal sistema di istruzione e formazione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Incidenza delle famiglie con potenziale disagio economico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Tasso di disoccupazione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Tasso di disoccupazione giovanile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759706" y="1124744"/>
            <a:ext cx="762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Indicatori in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grado di rappresentare situazioni di possibile disagio sociale ed economico in un’ottica di potenziale vulnerabilità sociale e materiale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39512"/>
              </p:ext>
            </p:extLst>
          </p:nvPr>
        </p:nvGraphicFramePr>
        <p:xfrm>
          <a:off x="841845" y="1596295"/>
          <a:ext cx="7546579" cy="2376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2031"/>
                <a:gridCol w="456221"/>
                <a:gridCol w="836406"/>
                <a:gridCol w="684333"/>
                <a:gridCol w="684333"/>
                <a:gridCol w="703255"/>
              </a:tblGrid>
              <a:tr h="245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INDICATORI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1971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1981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1991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2001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2011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1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Incidenza delle famiglie numerose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9,8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5,1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4,1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2,1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1,8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0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Incidenza popolazione in condizione di affollamento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10,5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3,7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1,0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0,6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0,7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1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Incidenza di anziani 85+anni che vivono da soli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9,5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16,1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22,7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31,8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36,4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0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Incidenza delle famiglie in potenziale disagio di assistenza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-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2,0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3,1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3,7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6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Incidenza di giovani fuori dal mercato del lavoro e dalla formazione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20,9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11,8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8,3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9,6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8,9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0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Uscita precoce dal sistema di istruzione e formazione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-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34,9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27,1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13,7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11,4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0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Incidenza delle famiglie con potenziale disagio economico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1,3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0,4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1,4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1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Tasso di disoccupazione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10,2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12,0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6,7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9,0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Tasso di disoccupazione giovanile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-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34,7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36,6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20,2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28,7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89288" y="1268760"/>
            <a:ext cx="6829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Indicatori di vulnerabilità sociale e materiale – Umbria – Censimenti 1971-2011  </a:t>
            </a:r>
            <a:endParaRPr kumimoji="0" lang="it-IT" altLang="it-IT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69836" y="404664"/>
            <a:ext cx="7546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dinamiche evolutive del disagio sociale a partire dagli anni ‘70</a:t>
            </a: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076056" y="1772816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>
            <a:off x="237260" y="1916832"/>
            <a:ext cx="518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7956376" y="1772816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701490" y="4039180"/>
            <a:ext cx="76869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50" dirty="0" smtClean="0"/>
              <a:t> L’incidenza sia delle </a:t>
            </a:r>
            <a:r>
              <a:rPr lang="it-IT" sz="1050" dirty="0"/>
              <a:t>famiglie </a:t>
            </a:r>
            <a:r>
              <a:rPr lang="it-IT" sz="1050" dirty="0" smtClean="0"/>
              <a:t>numerose, sia </a:t>
            </a:r>
            <a:r>
              <a:rPr lang="it-IT" sz="1050" dirty="0"/>
              <a:t>della popolazione in condizione di </a:t>
            </a:r>
            <a:r>
              <a:rPr lang="it-IT" sz="1050" dirty="0" smtClean="0"/>
              <a:t>affollamento </a:t>
            </a:r>
            <a:r>
              <a:rPr lang="it-IT" sz="1050" dirty="0"/>
              <a:t>registra una drastica riduzione. 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701490" y="4237638"/>
            <a:ext cx="76869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50" dirty="0" smtClean="0"/>
              <a:t> La </a:t>
            </a:r>
            <a:r>
              <a:rPr lang="it-IT" sz="1050" dirty="0"/>
              <a:t>vulnerabilità dei giovani riguardo all’istruzione, alla formazione e alla partecipazione del mercato del lavoro registra un </a:t>
            </a:r>
            <a:endParaRPr lang="it-IT" sz="1050" dirty="0" smtClean="0"/>
          </a:p>
          <a:p>
            <a:pPr algn="just"/>
            <a:r>
              <a:rPr lang="it-IT" sz="1050" dirty="0" smtClean="0"/>
              <a:t> netto </a:t>
            </a:r>
            <a:r>
              <a:rPr lang="it-IT" sz="1050" dirty="0" smtClean="0"/>
              <a:t>miglioramento.</a:t>
            </a:r>
            <a:endParaRPr lang="it-IT" sz="1050" dirty="0"/>
          </a:p>
        </p:txBody>
      </p:sp>
      <p:sp>
        <p:nvSpPr>
          <p:cNvPr id="30" name="Rettangolo 29"/>
          <p:cNvSpPr/>
          <p:nvPr/>
        </p:nvSpPr>
        <p:spPr>
          <a:xfrm>
            <a:off x="611560" y="4597678"/>
            <a:ext cx="7776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50" dirty="0" smtClean="0"/>
              <a:t>   Diminuisce </a:t>
            </a:r>
            <a:r>
              <a:rPr lang="it-IT" sz="1050" dirty="0"/>
              <a:t>in modo consistente il tasso di disoccupazione dei giovani in età 15-24 </a:t>
            </a:r>
            <a:r>
              <a:rPr lang="it-IT" sz="1050" dirty="0" smtClean="0"/>
              <a:t>anni.</a:t>
            </a:r>
            <a:endParaRPr lang="it-IT" sz="1050" dirty="0"/>
          </a:p>
        </p:txBody>
      </p:sp>
      <p:sp>
        <p:nvSpPr>
          <p:cNvPr id="31" name="Rettangolo 30"/>
          <p:cNvSpPr/>
          <p:nvPr/>
        </p:nvSpPr>
        <p:spPr>
          <a:xfrm>
            <a:off x="683567" y="4830252"/>
            <a:ext cx="77768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/>
              <a:t> Riguardo </a:t>
            </a:r>
            <a:r>
              <a:rPr lang="it-IT" sz="1050" dirty="0"/>
              <a:t>all’incidenza di famiglie con potenziale disagio economico, </a:t>
            </a:r>
            <a:r>
              <a:rPr lang="it-IT" sz="1050" dirty="0" smtClean="0"/>
              <a:t>si </a:t>
            </a:r>
            <a:r>
              <a:rPr lang="it-IT" sz="1050" dirty="0"/>
              <a:t>registra nel decennio 1991-2001 una </a:t>
            </a:r>
            <a:r>
              <a:rPr lang="it-IT" sz="1050" dirty="0" smtClean="0"/>
              <a:t>netta flessione</a:t>
            </a:r>
            <a:r>
              <a:rPr lang="it-IT" sz="1050" dirty="0"/>
              <a:t>, </a:t>
            </a:r>
            <a:r>
              <a:rPr lang="it-IT" sz="1050" dirty="0" smtClean="0"/>
              <a:t>a</a:t>
            </a:r>
          </a:p>
          <a:p>
            <a:r>
              <a:rPr lang="it-IT" sz="1050" dirty="0" smtClean="0"/>
              <a:t> cui </a:t>
            </a:r>
            <a:r>
              <a:rPr lang="it-IT" sz="1050" dirty="0"/>
              <a:t>fa seguito </a:t>
            </a:r>
            <a:r>
              <a:rPr lang="it-IT" sz="1050" dirty="0" smtClean="0"/>
              <a:t>un incremento </a:t>
            </a:r>
            <a:r>
              <a:rPr lang="it-IT" sz="1050" dirty="0"/>
              <a:t>della stessa intensità nell’ultimo intervallo intercensuario 2001-2011.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728452" y="5245750"/>
            <a:ext cx="54633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1050" dirty="0" smtClean="0"/>
              <a:t>Aumenta </a:t>
            </a:r>
            <a:r>
              <a:rPr lang="it-IT" sz="1050" dirty="0"/>
              <a:t>di quasi quattro volte l’incidenza di anziani con </a:t>
            </a:r>
            <a:r>
              <a:rPr lang="it-IT" sz="1050" dirty="0" smtClean="0"/>
              <a:t>85 </a:t>
            </a:r>
            <a:r>
              <a:rPr lang="it-IT" sz="1050" dirty="0"/>
              <a:t>anni </a:t>
            </a:r>
            <a:r>
              <a:rPr lang="it-IT" sz="1050" dirty="0" smtClean="0"/>
              <a:t>e più che </a:t>
            </a:r>
            <a:r>
              <a:rPr lang="it-IT" sz="1050" dirty="0"/>
              <a:t>vivono da </a:t>
            </a:r>
            <a:r>
              <a:rPr lang="it-IT" sz="1050" dirty="0" smtClean="0"/>
              <a:t>soli.</a:t>
            </a:r>
            <a:endParaRPr lang="it-IT" sz="105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82196" y="5461774"/>
            <a:ext cx="7778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dirty="0" smtClean="0"/>
              <a:t> Cresce  </a:t>
            </a:r>
            <a:r>
              <a:rPr lang="it-IT" sz="1050" dirty="0"/>
              <a:t>la quota di famiglie in potenziale disagio di assistenza, </a:t>
            </a:r>
            <a:r>
              <a:rPr lang="it-IT" sz="1050" dirty="0" smtClean="0"/>
              <a:t>composte </a:t>
            </a:r>
            <a:r>
              <a:rPr lang="it-IT" sz="1050" dirty="0"/>
              <a:t>da persone con oltre 65 anni che </a:t>
            </a:r>
            <a:r>
              <a:rPr lang="it-IT" sz="1050" dirty="0" smtClean="0"/>
              <a:t>vivono insieme con</a:t>
            </a:r>
          </a:p>
          <a:p>
            <a:pPr algn="just"/>
            <a:r>
              <a:rPr lang="it-IT" sz="1050" dirty="0" smtClean="0"/>
              <a:t> </a:t>
            </a:r>
            <a:r>
              <a:rPr lang="it-IT" sz="1050" dirty="0"/>
              <a:t>componenti con più di 80 </a:t>
            </a:r>
            <a:r>
              <a:rPr lang="it-IT" sz="1050" dirty="0" smtClean="0"/>
              <a:t>anni</a:t>
            </a:r>
            <a:r>
              <a:rPr lang="it-IT" sz="1050" dirty="0"/>
              <a:t>.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cxnSp>
        <p:nvCxnSpPr>
          <p:cNvPr id="48" name="Connettore 2 47"/>
          <p:cNvCxnSpPr/>
          <p:nvPr/>
        </p:nvCxnSpPr>
        <p:spPr>
          <a:xfrm>
            <a:off x="237260" y="2204864"/>
            <a:ext cx="518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e 48"/>
          <p:cNvSpPr/>
          <p:nvPr/>
        </p:nvSpPr>
        <p:spPr>
          <a:xfrm>
            <a:off x="5076056" y="198884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7956376" y="198884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2 51"/>
          <p:cNvCxnSpPr/>
          <p:nvPr/>
        </p:nvCxnSpPr>
        <p:spPr>
          <a:xfrm>
            <a:off x="198295" y="2857525"/>
            <a:ext cx="518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e 53"/>
          <p:cNvSpPr/>
          <p:nvPr/>
        </p:nvSpPr>
        <p:spPr>
          <a:xfrm>
            <a:off x="5059660" y="2719983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7956376" y="270892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Connettore 2 55"/>
          <p:cNvCxnSpPr/>
          <p:nvPr/>
        </p:nvCxnSpPr>
        <p:spPr>
          <a:xfrm>
            <a:off x="237260" y="3861048"/>
            <a:ext cx="518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e 56"/>
          <p:cNvSpPr/>
          <p:nvPr/>
        </p:nvSpPr>
        <p:spPr>
          <a:xfrm>
            <a:off x="5868144" y="3717032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/>
          <p:cNvSpPr/>
          <p:nvPr/>
        </p:nvSpPr>
        <p:spPr>
          <a:xfrm>
            <a:off x="7956376" y="3717032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2 58"/>
          <p:cNvCxnSpPr/>
          <p:nvPr/>
        </p:nvCxnSpPr>
        <p:spPr>
          <a:xfrm>
            <a:off x="257428" y="3501008"/>
            <a:ext cx="518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e 59"/>
          <p:cNvSpPr/>
          <p:nvPr/>
        </p:nvSpPr>
        <p:spPr>
          <a:xfrm>
            <a:off x="6597724" y="3287266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/>
          <p:cNvSpPr/>
          <p:nvPr/>
        </p:nvSpPr>
        <p:spPr>
          <a:xfrm>
            <a:off x="7318722" y="3296791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7956376" y="3305175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2 62"/>
          <p:cNvCxnSpPr/>
          <p:nvPr/>
        </p:nvCxnSpPr>
        <p:spPr>
          <a:xfrm>
            <a:off x="237260" y="2388121"/>
            <a:ext cx="518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e 63"/>
          <p:cNvSpPr/>
          <p:nvPr/>
        </p:nvSpPr>
        <p:spPr>
          <a:xfrm>
            <a:off x="5076056" y="2251323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/>
          <p:cNvSpPr/>
          <p:nvPr/>
        </p:nvSpPr>
        <p:spPr>
          <a:xfrm>
            <a:off x="7956376" y="2276872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2 65"/>
          <p:cNvCxnSpPr/>
          <p:nvPr/>
        </p:nvCxnSpPr>
        <p:spPr>
          <a:xfrm>
            <a:off x="198295" y="2564904"/>
            <a:ext cx="5183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e 66"/>
          <p:cNvSpPr/>
          <p:nvPr/>
        </p:nvSpPr>
        <p:spPr>
          <a:xfrm>
            <a:off x="6609481" y="2420888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7944072" y="2420888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5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49" grpId="0" animBg="1"/>
      <p:bldP spid="50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52120" y="234888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L’equilibrio demografico e territoriale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b="1" dirty="0" smtClean="0">
                <a:solidFill>
                  <a:srgbClr val="C00000"/>
                </a:solidFill>
              </a:rPr>
              <a:t>Capitale umano e lavoro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Vulnerabilità sociale e materiale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03238"/>
            <a:ext cx="3960440" cy="55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4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9706" y="476672"/>
            <a:ext cx="7528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L’indice di vulnerabilità sociale e materiale</a:t>
            </a: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2282" y="1628352"/>
            <a:ext cx="7697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 smtClean="0"/>
              <a:t>L’indice </a:t>
            </a:r>
            <a:r>
              <a:rPr lang="it-IT" sz="1600" dirty="0"/>
              <a:t>di vulnerabilità sociale e materiale</a:t>
            </a:r>
            <a:r>
              <a:rPr lang="it-IT" sz="1600" dirty="0" smtClean="0"/>
              <a:t>, </a:t>
            </a:r>
            <a:r>
              <a:rPr lang="it-IT" sz="1600" dirty="0"/>
              <a:t>riferito al livello comunale, opera una sintesi di diversi fattori: </a:t>
            </a:r>
            <a:r>
              <a:rPr lang="it-IT" sz="1600" dirty="0" smtClean="0"/>
              <a:t>da </a:t>
            </a:r>
            <a:r>
              <a:rPr lang="it-IT" sz="1600" dirty="0"/>
              <a:t>un lato il </a:t>
            </a:r>
            <a:r>
              <a:rPr lang="it-IT" sz="1600" b="1" dirty="0"/>
              <a:t>basso grado di istruzione</a:t>
            </a:r>
            <a:r>
              <a:rPr lang="it-IT" sz="1600" dirty="0"/>
              <a:t>, </a:t>
            </a:r>
            <a:r>
              <a:rPr lang="it-IT" sz="1600" b="1" dirty="0"/>
              <a:t>l’assenza di occupazione </a:t>
            </a:r>
            <a:r>
              <a:rPr lang="it-IT" sz="1600" dirty="0"/>
              <a:t>e la presenza di </a:t>
            </a:r>
            <a:r>
              <a:rPr lang="it-IT" sz="1600" b="1" dirty="0"/>
              <a:t>condizioni di disagio abitativo </a:t>
            </a:r>
            <a:r>
              <a:rPr lang="it-IT" sz="1600" dirty="0"/>
              <a:t>rilevano i rischi connessi ad una deprivazione materiale; dall’altro </a:t>
            </a:r>
            <a:r>
              <a:rPr lang="it-IT" sz="1600" b="1" dirty="0"/>
              <a:t>condizioni familiari potenzialmente critiche</a:t>
            </a:r>
            <a:r>
              <a:rPr lang="it-IT" sz="1600" dirty="0"/>
              <a:t>, necessità connesse </a:t>
            </a:r>
            <a:r>
              <a:rPr lang="it-IT" sz="1600" b="1" dirty="0"/>
              <a:t>all’assistenza degli anziani</a:t>
            </a:r>
            <a:r>
              <a:rPr lang="it-IT" sz="1600" dirty="0"/>
              <a:t>, condizioni </a:t>
            </a:r>
            <a:r>
              <a:rPr lang="it-IT" sz="1600" b="1" dirty="0"/>
              <a:t>di inattività dei giovani</a:t>
            </a:r>
            <a:r>
              <a:rPr lang="it-IT" sz="1600" dirty="0"/>
              <a:t>, integrano in un’ottica “sociale” il rischio di </a:t>
            </a:r>
            <a:r>
              <a:rPr lang="it-IT" sz="1600" dirty="0" smtClean="0"/>
              <a:t>vulnerabilità.</a:t>
            </a:r>
            <a:endParaRPr lang="it-IT" sz="1600" dirty="0"/>
          </a:p>
          <a:p>
            <a:pPr algn="just"/>
            <a:endParaRPr lang="it-IT" sz="1600" dirty="0"/>
          </a:p>
          <a:p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9706" y="476672"/>
            <a:ext cx="7528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L’indice di vulnerabilità sociale e materiale</a:t>
            </a: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7578" y="160905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 </a:t>
            </a:r>
            <a:endParaRPr lang="it-IT" sz="1400" dirty="0"/>
          </a:p>
        </p:txBody>
      </p:sp>
      <p:pic>
        <p:nvPicPr>
          <p:cNvPr id="2054" name="Immagin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t="16315" r="7562"/>
          <a:stretch>
            <a:fillRect/>
          </a:stretch>
        </p:blipFill>
        <p:spPr bwMode="auto">
          <a:xfrm>
            <a:off x="656357" y="1747311"/>
            <a:ext cx="1752600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magin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t="14203" r="9464"/>
          <a:stretch>
            <a:fillRect/>
          </a:stretch>
        </p:blipFill>
        <p:spPr bwMode="auto">
          <a:xfrm>
            <a:off x="2555776" y="2447678"/>
            <a:ext cx="244633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magin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 t="16315" r="10007"/>
          <a:stretch>
            <a:fillRect/>
          </a:stretch>
        </p:blipFill>
        <p:spPr bwMode="auto">
          <a:xfrm>
            <a:off x="755576" y="3789040"/>
            <a:ext cx="1554162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5076056" y="1609054"/>
            <a:ext cx="0" cy="35481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383201" y="149581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1991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455209" y="365605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2001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759465" y="2215897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2011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20072" y="1467941"/>
            <a:ext cx="3168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Nel </a:t>
            </a:r>
            <a:r>
              <a:rPr lang="it-IT" sz="1050" dirty="0">
                <a:solidFill>
                  <a:srgbClr val="C00000"/>
                </a:solidFill>
              </a:rPr>
              <a:t>1991</a:t>
            </a:r>
            <a:r>
              <a:rPr lang="it-IT" sz="1050" dirty="0"/>
              <a:t> le </a:t>
            </a:r>
            <a:r>
              <a:rPr lang="it-IT" sz="1050" dirty="0" smtClean="0"/>
              <a:t>aree oltre la soglia critica, </a:t>
            </a:r>
            <a:r>
              <a:rPr lang="it-IT" sz="1050" dirty="0"/>
              <a:t>si localizzano nella fascia appenninica, soprattutto nell’eugubino e nella </a:t>
            </a:r>
            <a:r>
              <a:rPr lang="it-IT" sz="1050" dirty="0" err="1"/>
              <a:t>Valnerina</a:t>
            </a:r>
            <a:r>
              <a:rPr lang="it-IT" sz="1050" dirty="0"/>
              <a:t>, e nell’area montuosa dell’orvietano. La popolazione residente in quest’area rappresenta il 12,2 per cento del totale regionale, ed è collocata interamente nei comuni definiti </a:t>
            </a:r>
            <a:r>
              <a:rPr lang="it-IT" sz="1050" dirty="0" smtClean="0"/>
              <a:t> </a:t>
            </a:r>
            <a:r>
              <a:rPr lang="it-IT" sz="1050" dirty="0"/>
              <a:t>“a bassa urbanizzazione”. </a:t>
            </a:r>
          </a:p>
          <a:p>
            <a:endParaRPr lang="it-IT" sz="1050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1383201" y="198884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220073" y="2818527"/>
            <a:ext cx="316835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Nel </a:t>
            </a:r>
            <a:r>
              <a:rPr lang="it-IT" sz="1050" dirty="0">
                <a:solidFill>
                  <a:srgbClr val="C00000"/>
                </a:solidFill>
              </a:rPr>
              <a:t>2001 </a:t>
            </a:r>
            <a:r>
              <a:rPr lang="it-IT" sz="1050" dirty="0"/>
              <a:t>si registra un miglioramento dell’indice a livello regionale, pari 96,8 per cento. La distribuzione a livello comunale indica un aumento della vulnerabilità nei comuni capoluogo e in altri dei principali centri demografici della regione (Foligno, </a:t>
            </a:r>
            <a:r>
              <a:rPr lang="it-IT" sz="1050" dirty="0" smtClean="0"/>
              <a:t>Spoleto); </a:t>
            </a:r>
            <a:r>
              <a:rPr lang="it-IT" sz="1050" dirty="0"/>
              <a:t>a questa tendenza si contrappone un miglioramento nelle aree dell’eugubino e dell’orvietano.</a:t>
            </a:r>
          </a:p>
          <a:p>
            <a:endParaRPr lang="it-IT" sz="1050" dirty="0"/>
          </a:p>
        </p:txBody>
      </p:sp>
      <p:sp>
        <p:nvSpPr>
          <p:cNvPr id="2055" name="CasellaDiTesto 2054"/>
          <p:cNvSpPr txBox="1"/>
          <p:nvPr/>
        </p:nvSpPr>
        <p:spPr>
          <a:xfrm>
            <a:off x="5220072" y="4383395"/>
            <a:ext cx="31683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Nel </a:t>
            </a:r>
            <a:r>
              <a:rPr lang="it-IT" sz="1050" dirty="0">
                <a:solidFill>
                  <a:srgbClr val="C00000"/>
                </a:solidFill>
              </a:rPr>
              <a:t>2011</a:t>
            </a:r>
            <a:r>
              <a:rPr lang="it-IT" sz="1050" dirty="0"/>
              <a:t> il livello medio regionale dell’indicatore aumenta fino ad un valore di 100,1 confermando le tendenze della distribuzione territoriale già emerse nel 2001. La quota della popolazione coinvolta nell’area critica sale a 13,8 per cento.  </a:t>
            </a:r>
          </a:p>
          <a:p>
            <a:endParaRPr lang="it-IT" sz="105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0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9706" y="476672"/>
            <a:ext cx="75284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Conclusioni</a:t>
            </a:r>
            <a:endParaRPr lang="it-IT" sz="2400" dirty="0">
              <a:solidFill>
                <a:srgbClr val="505150"/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5064" y="1556792"/>
            <a:ext cx="7528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Diminuiscono le famiglie numerose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Aumenta il numero di anziani che vivono da soli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riduce la quota di giovani che escono precocemente dal sistema di istruzione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Crescono le famiglie con potenziale disagio di assistenza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geografia della vulnerabilità sociale e materiale si è modificata nel tempo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81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7249" y="4634984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505150"/>
                </a:solidFill>
              </a:rPr>
              <a:t>Cristina Cesaroni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cesaroni@istat.it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779555" y="2505596"/>
            <a:ext cx="55245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it-IT" altLang="it-IT" sz="1200" dirty="0"/>
          </a:p>
          <a:p>
            <a:r>
              <a:rPr lang="it-IT" altLang="it-IT" sz="2800" b="1" i="1" dirty="0" smtClean="0">
                <a:solidFill>
                  <a:srgbClr val="C00000"/>
                </a:solidFill>
              </a:rPr>
              <a:t>GRAZIE PER L’ATTENZIONE</a:t>
            </a:r>
            <a:endParaRPr lang="it-IT" altLang="it-IT" sz="2800" b="1" i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40404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824157"/>
            <a:ext cx="7643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Capitale umano e lavoro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. Istruzione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. </a:t>
            </a:r>
            <a:r>
              <a:rPr lang="it-IT" dirty="0">
                <a:solidFill>
                  <a:srgbClr val="505150"/>
                </a:solidFill>
              </a:rPr>
              <a:t>Occupazione per settore di </a:t>
            </a:r>
            <a:r>
              <a:rPr lang="it-IT" dirty="0" smtClean="0">
                <a:solidFill>
                  <a:srgbClr val="505150"/>
                </a:solidFill>
              </a:rPr>
              <a:t>attività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. </a:t>
            </a:r>
            <a:r>
              <a:rPr lang="it-IT" dirty="0">
                <a:solidFill>
                  <a:srgbClr val="505150"/>
                </a:solidFill>
              </a:rPr>
              <a:t>Partecipazione di genere al mercato del </a:t>
            </a:r>
            <a:r>
              <a:rPr lang="it-IT" dirty="0" smtClean="0">
                <a:solidFill>
                  <a:srgbClr val="505150"/>
                </a:solidFill>
              </a:rPr>
              <a:t>lavoro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. </a:t>
            </a:r>
            <a:r>
              <a:rPr lang="it-IT" dirty="0">
                <a:solidFill>
                  <a:srgbClr val="505150"/>
                </a:solidFill>
              </a:rPr>
              <a:t>Lavoro e dimensione demografica dei </a:t>
            </a:r>
            <a:r>
              <a:rPr lang="it-IT" dirty="0" smtClean="0">
                <a:solidFill>
                  <a:srgbClr val="505150"/>
                </a:solidFill>
              </a:rPr>
              <a:t>comuni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. Mobilità fuori comune per studio e lavoro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. Profili dell’evoluzione occupazionale: 1991 e 2011 a confronto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722462" y="1268760"/>
            <a:ext cx="7578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Indicatori sul capitale umano e lavoro -  Umbria - Censimenti  1951-  2011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22462" y="548680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Istruzione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3429001"/>
            <a:ext cx="7473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Il tasso di analfabetismo passa dal 14,2 per cento della popolazione di sei anni </a:t>
            </a:r>
            <a:r>
              <a:rPr lang="it-IT" sz="1400" dirty="0" smtClean="0"/>
              <a:t>e più allo </a:t>
            </a:r>
            <a:r>
              <a:rPr lang="it-IT" sz="1400" dirty="0"/>
              <a:t>0,7 per cento del 2011, dato inferiore alla media italiana (1,1 per cento</a:t>
            </a:r>
            <a:r>
              <a:rPr lang="it-IT" sz="1400" dirty="0" smtClean="0"/>
              <a:t>)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dirty="0"/>
              <a:t>L</a:t>
            </a:r>
            <a:r>
              <a:rPr lang="it-IT" sz="1400" dirty="0" smtClean="0"/>
              <a:t>’incidenza </a:t>
            </a:r>
            <a:r>
              <a:rPr lang="it-IT" sz="1400" dirty="0"/>
              <a:t>di popolazione con diploma di scuola media superiore o laurea passa dal 3,6 per cento del 1951 al 45,5 per cento del </a:t>
            </a:r>
            <a:r>
              <a:rPr lang="it-IT" sz="1400" dirty="0" smtClean="0"/>
              <a:t>2001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</a:t>
            </a:r>
            <a:r>
              <a:rPr lang="it-IT" sz="1400" dirty="0" smtClean="0"/>
              <a:t>e </a:t>
            </a:r>
            <a:r>
              <a:rPr lang="it-IT" sz="1400" dirty="0"/>
              <a:t>differenze di genere riguardo all’istruzione superiore si riducono a vantaggio della popolazione femminile, passando da un rapporto di 1,5 maschi per ogni femmina nel 1951 sino alla quasi parità nel 2011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87739"/>
              </p:ext>
            </p:extLst>
          </p:nvPr>
        </p:nvGraphicFramePr>
        <p:xfrm>
          <a:off x="792116" y="1688252"/>
          <a:ext cx="7472944" cy="130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3106"/>
                <a:gridCol w="642834"/>
                <a:gridCol w="642834"/>
                <a:gridCol w="642834"/>
                <a:gridCol w="642834"/>
                <a:gridCol w="642834"/>
                <a:gridCol w="642834"/>
                <a:gridCol w="642834"/>
              </a:tblGrid>
              <a:tr h="30744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u="none" strike="noStrike" dirty="0">
                          <a:effectLst/>
                        </a:rPr>
                        <a:t>INDICATORI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1951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1961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1971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1981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1991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2001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2011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u="none" strike="noStrike">
                          <a:effectLst/>
                        </a:rPr>
                        <a:t>Differenziali di genere per l'istruzione superiore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152,5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 smtClean="0">
                          <a:effectLst/>
                        </a:rPr>
                        <a:t>134,0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125,1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119,7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109,8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107,2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 smtClean="0">
                          <a:effectLst/>
                        </a:rPr>
                        <a:t>104.0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593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u="none" strike="noStrike">
                          <a:effectLst/>
                        </a:rPr>
                        <a:t>Incidenza di analfabeti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14,2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9,5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5,7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3,2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1,9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1,1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0,7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u="none" strike="noStrike" dirty="0">
                          <a:effectLst/>
                        </a:rPr>
                        <a:t>Incidenza di laureati e diplomati sulla popolazione di 6 e più anni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3,6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4,8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8,6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15,9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24,6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>
                          <a:effectLst/>
                        </a:rPr>
                        <a:t>36,5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u="none" strike="noStrike" dirty="0">
                          <a:effectLst/>
                        </a:rPr>
                        <a:t>45,5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1" name="Ovale 20"/>
          <p:cNvSpPr/>
          <p:nvPr/>
        </p:nvSpPr>
        <p:spPr>
          <a:xfrm>
            <a:off x="3995936" y="198884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7884368" y="198884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3995936" y="234888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7884368" y="234888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067944" y="270892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7884368" y="270892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02500" y="1002214"/>
            <a:ext cx="7578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Consistente miglioramento dei livelli d’istruzione della popolazione umbra 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11560" y="1260049"/>
            <a:ext cx="7538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Indicatori sul capitale umano e lavoro -  Umbria - Censimenti  1951-  2011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22462" y="260648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Occupazione per settore di attività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32480"/>
              </p:ext>
            </p:extLst>
          </p:nvPr>
        </p:nvGraphicFramePr>
        <p:xfrm>
          <a:off x="755576" y="1556792"/>
          <a:ext cx="7632848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7123"/>
                <a:gridCol w="550237"/>
                <a:gridCol w="583795"/>
                <a:gridCol w="583795"/>
                <a:gridCol w="583795"/>
                <a:gridCol w="510821"/>
                <a:gridCol w="477986"/>
                <a:gridCol w="475296"/>
              </a:tblGrid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</a:rPr>
                        <a:t> </a:t>
                      </a:r>
                      <a:r>
                        <a:rPr lang="it-IT" sz="1050" b="1" u="none" strike="noStrike" dirty="0">
                          <a:effectLst/>
                        </a:rPr>
                        <a:t>INDICATORI</a:t>
                      </a:r>
                      <a:r>
                        <a:rPr lang="it-IT" sz="1050" u="none" strike="noStrike" dirty="0">
                          <a:effectLst/>
                        </a:rPr>
                        <a:t> 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1951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1961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1971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1981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1991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2001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2011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</a:rPr>
                        <a:t> Incidenza dell'occupazione nel settore agricolo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56,3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40,8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20,7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11,1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7,7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 smtClean="0">
                          <a:effectLst/>
                        </a:rPr>
                        <a:t>5,0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4,9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41947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</a:rPr>
                        <a:t> Incidenza dell'occupazione nel settore industriale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25,2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34,5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42,9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43,6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35,9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34,3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28,3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51663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</a:rPr>
                        <a:t>Incidenza dell'occupazione nel settore terziario extra-commercio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11,1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 smtClean="0">
                          <a:effectLst/>
                        </a:rPr>
                        <a:t>17,0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24,3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32,3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 smtClean="0">
                          <a:effectLst/>
                        </a:rPr>
                        <a:t>38,3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41,1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46,9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</a:rPr>
                        <a:t> Incidenza dell'occupazione nel settore commerciale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7,4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7,7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12,2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16,5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18,2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19,6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 smtClean="0">
                          <a:effectLst/>
                        </a:rPr>
                        <a:t>20,0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7" name="Ovale 36"/>
          <p:cNvSpPr/>
          <p:nvPr/>
        </p:nvSpPr>
        <p:spPr>
          <a:xfrm>
            <a:off x="4788024" y="1844824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6516217" y="2276872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8028384" y="1844824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8028384" y="270892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40929" y="3645024"/>
            <a:ext cx="7619503" cy="226215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Nel 1951, in Umbria, la maggioranza assoluta della popolazione attiva era occupata nel settore </a:t>
            </a:r>
            <a:r>
              <a:rPr lang="it-IT" sz="1200" dirty="0" smtClean="0"/>
              <a:t>agricolo. </a:t>
            </a:r>
          </a:p>
          <a:p>
            <a:pPr algn="just"/>
            <a:endParaRPr lang="it-IT" sz="1200" dirty="0" smtClean="0"/>
          </a:p>
          <a:p>
            <a:pPr algn="just"/>
            <a:r>
              <a:rPr lang="it-IT" sz="1200" dirty="0" smtClean="0"/>
              <a:t>Nel 2011 l’incidenza </a:t>
            </a:r>
            <a:r>
              <a:rPr lang="it-IT" sz="1200" dirty="0"/>
              <a:t>del settore agricolo scende a meno del 5 per cento e diventa largamente </a:t>
            </a:r>
            <a:r>
              <a:rPr lang="it-IT" sz="1200" dirty="0" smtClean="0"/>
              <a:t>prevalente </a:t>
            </a:r>
            <a:r>
              <a:rPr lang="it-IT" sz="1200" dirty="0"/>
              <a:t>quella del </a:t>
            </a:r>
            <a:r>
              <a:rPr lang="it-IT" sz="1200" dirty="0" smtClean="0"/>
              <a:t>terziario (46,9 per cento).</a:t>
            </a:r>
          </a:p>
          <a:p>
            <a:pPr algn="just"/>
            <a:endParaRPr lang="it-IT" sz="1200" dirty="0" smtClean="0"/>
          </a:p>
          <a:p>
            <a:pPr algn="just"/>
            <a:r>
              <a:rPr lang="it-IT" sz="1200" dirty="0"/>
              <a:t>Il peso del settore industriale cresce fino al </a:t>
            </a:r>
            <a:r>
              <a:rPr lang="it-IT" sz="1200" dirty="0" smtClean="0"/>
              <a:t>1981, pari al </a:t>
            </a:r>
            <a:r>
              <a:rPr lang="it-IT" sz="1200" dirty="0"/>
              <a:t>43,6 per cento della forza </a:t>
            </a:r>
            <a:r>
              <a:rPr lang="it-IT" sz="1200" dirty="0" smtClean="0"/>
              <a:t>lavoro, e </a:t>
            </a:r>
            <a:r>
              <a:rPr lang="it-IT" sz="1200" dirty="0"/>
              <a:t>si contrae nei decenni successivi fino a scendere al 28,3 per cento nel 2011</a:t>
            </a:r>
            <a:endParaRPr lang="it-IT" sz="1200" dirty="0" smtClean="0"/>
          </a:p>
          <a:p>
            <a:pPr algn="just"/>
            <a:endParaRPr lang="it-IT" sz="1200" dirty="0"/>
          </a:p>
          <a:p>
            <a:pPr algn="just"/>
            <a:r>
              <a:rPr lang="it-IT" sz="1200" dirty="0"/>
              <a:t>Fino al 1981 il comparto dei servizi ha un’incidenza inferiore rispetto a quello dell’industria </a:t>
            </a:r>
            <a:r>
              <a:rPr lang="it-IT" sz="1200" dirty="0" smtClean="0"/>
              <a:t>e, </a:t>
            </a:r>
            <a:r>
              <a:rPr lang="it-IT" sz="1200" dirty="0"/>
              <a:t>solo a partire dal 1991 il terziario </a:t>
            </a:r>
            <a:r>
              <a:rPr lang="it-IT" sz="1200" dirty="0" smtClean="0"/>
              <a:t>extra-commercio </a:t>
            </a:r>
            <a:r>
              <a:rPr lang="it-IT" sz="1200" dirty="0"/>
              <a:t>assume un peso percentuale superiore</a:t>
            </a:r>
            <a:endParaRPr lang="it-IT" sz="1200" dirty="0" smtClean="0"/>
          </a:p>
          <a:p>
            <a:endParaRPr lang="it-IT" sz="1050" dirty="0"/>
          </a:p>
          <a:p>
            <a:r>
              <a:rPr lang="it-IT" sz="1050" dirty="0" smtClean="0"/>
              <a:t> </a:t>
            </a:r>
            <a:endParaRPr lang="it-IT" sz="1050" dirty="0"/>
          </a:p>
        </p:txBody>
      </p:sp>
      <p:sp>
        <p:nvSpPr>
          <p:cNvPr id="42" name="Ovale 41"/>
          <p:cNvSpPr/>
          <p:nvPr/>
        </p:nvSpPr>
        <p:spPr>
          <a:xfrm>
            <a:off x="8028384" y="2276872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6516216" y="270892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7020272" y="270892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3568" y="683985"/>
            <a:ext cx="7593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trasformazioni del sistema produttivo e del livello di competenze professionali richieste hanno modificato la composizione della forza lavoro 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739255" y="1310908"/>
            <a:ext cx="7017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Indicatori sul capitale umano e lavoro -  Umbria - Censimenti  1951-  2011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22462" y="548680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Partecipazione di genere al mercato del lavoro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62561"/>
              </p:ext>
            </p:extLst>
          </p:nvPr>
        </p:nvGraphicFramePr>
        <p:xfrm>
          <a:off x="773832" y="1772816"/>
          <a:ext cx="7433340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3"/>
                <a:gridCol w="576064"/>
                <a:gridCol w="576064"/>
                <a:gridCol w="576064"/>
                <a:gridCol w="576064"/>
                <a:gridCol w="432048"/>
                <a:gridCol w="432048"/>
                <a:gridCol w="448565"/>
              </a:tblGrid>
              <a:tr h="2733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>
                          <a:effectLst/>
                        </a:rPr>
                        <a:t>INDICATORI</a:t>
                      </a:r>
                      <a:r>
                        <a:rPr lang="it-IT" sz="1050" u="none" strike="noStrike" dirty="0">
                          <a:effectLst/>
                        </a:rPr>
                        <a:t> 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1951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1961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1971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1981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1991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2001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2011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</a:rPr>
                        <a:t>Partecipazione al mercato del lavoro  maschile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83,4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74,8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70,8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65,7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61,5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57,5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59,7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</a:rPr>
                        <a:t>Partecipazione al mercato del lavoro  femminile</a:t>
                      </a:r>
                      <a:endParaRPr lang="it-IT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23,3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19,4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22,1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33,1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35,3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37,9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43,9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47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</a:rPr>
                        <a:t>Incidenza del settore terziario extra-commercio nell’occupazione femminile </a:t>
                      </a:r>
                      <a:endParaRPr lang="it-IT" sz="105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14,2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28,6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36,4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40,2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>
                          <a:effectLst/>
                        </a:rPr>
                        <a:t>47,6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51,9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u="none" strike="noStrike" dirty="0">
                          <a:effectLst/>
                        </a:rPr>
                        <a:t>59,6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4" name="Ovale 33"/>
          <p:cNvSpPr/>
          <p:nvPr/>
        </p:nvSpPr>
        <p:spPr>
          <a:xfrm>
            <a:off x="4788024" y="2060848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4788024" y="2492896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4789160" y="2862084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7812360" y="2060848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7812360" y="2492896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7828876" y="2862084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743352" y="3613086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Il tasso di attività secondo il genere registra un progressivo assottigliamento della componente maschile, che, da un valore superiore all’80 per cento nel 1951, si assesta </a:t>
            </a:r>
            <a:r>
              <a:rPr lang="it-IT" sz="1400" dirty="0" smtClean="0"/>
              <a:t> a </a:t>
            </a:r>
            <a:r>
              <a:rPr lang="it-IT" sz="1400" dirty="0"/>
              <a:t>poco meno del 60 per cento negli ultimi due decenni</a:t>
            </a:r>
            <a:r>
              <a:rPr lang="it-IT" sz="1400" dirty="0" smtClean="0"/>
              <a:t>.</a:t>
            </a:r>
          </a:p>
          <a:p>
            <a:pPr algn="just"/>
            <a:r>
              <a:rPr lang="it-IT" sz="1400" dirty="0" smtClean="0"/>
              <a:t> </a:t>
            </a:r>
          </a:p>
          <a:p>
            <a:pPr algn="just"/>
            <a:r>
              <a:rPr lang="it-IT" sz="1400" dirty="0" smtClean="0"/>
              <a:t>La </a:t>
            </a:r>
            <a:r>
              <a:rPr lang="it-IT" sz="1400" dirty="0"/>
              <a:t>riduzione è compensata dalla crescita del tasso di partecipazione femminile alla forza lavoro, aumentato, nello stesso periodo di 20 punti percentuali (dal 23,3 al 43,9 per cento</a:t>
            </a:r>
            <a:r>
              <a:rPr lang="it-IT" sz="1400" dirty="0" smtClean="0"/>
              <a:t>).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La crescita dell’occupazione femminile si manifesta principalmente nel terziario extra </a:t>
            </a:r>
            <a:r>
              <a:rPr lang="it-IT" sz="1400" dirty="0" smtClean="0"/>
              <a:t>commercio.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49843" y="552939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Lavoro e dimensione demografica dei Comuni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7" y="2180209"/>
            <a:ext cx="5754055" cy="3625055"/>
          </a:xfrm>
          <a:prstGeom prst="rect">
            <a:avLst/>
          </a:prstGeom>
          <a:noFill/>
        </p:spPr>
      </p:pic>
      <p:cxnSp>
        <p:nvCxnSpPr>
          <p:cNvPr id="11" name="Connettore 1 10"/>
          <p:cNvCxnSpPr/>
          <p:nvPr/>
        </p:nvCxnSpPr>
        <p:spPr>
          <a:xfrm>
            <a:off x="6300192" y="1988840"/>
            <a:ext cx="0" cy="35283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49843" y="1039781"/>
            <a:ext cx="763858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Incidenza del terziario extra-commercio nell’occupazione femminile e differenziali di genere per l'istruzione superiore per dimensione demografica dei comuni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Umbria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Censimenti 1951-2011 </a:t>
            </a:r>
          </a:p>
          <a:p>
            <a:pPr algn="just"/>
            <a:endParaRPr lang="it-IT" sz="11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732240" y="1988840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 </a:t>
            </a:r>
            <a:r>
              <a:rPr lang="it-IT" sz="1200" dirty="0"/>
              <a:t>comuni con oltre 50mila abitanti si caratterizzano per una maggiore omogeneità di genere nei livelli di istruzione superiore e per una quota più </a:t>
            </a:r>
            <a:r>
              <a:rPr lang="it-IT" sz="1200" dirty="0" smtClean="0"/>
              <a:t>elevata di </a:t>
            </a:r>
            <a:r>
              <a:rPr lang="it-IT" sz="1200" dirty="0"/>
              <a:t>sbocchi occupazionali nel terziario extra-commercio della forza lavoro </a:t>
            </a:r>
            <a:r>
              <a:rPr lang="it-IT" sz="1200" dirty="0" smtClean="0"/>
              <a:t>femminile.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6804248" y="4149080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I comuni </a:t>
            </a:r>
            <a:r>
              <a:rPr lang="it-IT" sz="1200" dirty="0"/>
              <a:t>con minori dimensioni </a:t>
            </a:r>
            <a:r>
              <a:rPr lang="it-IT" sz="1200" dirty="0" smtClean="0"/>
              <a:t>demografiche presentano </a:t>
            </a:r>
            <a:r>
              <a:rPr lang="it-IT" sz="1200" dirty="0"/>
              <a:t>significative differenze tra di loro fino al 1981, per poi convergere nel 2011 su un profilo simile.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362492"/>
            <a:ext cx="784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Specializzazione dell’occupazione e rapporto di genere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080708"/>
            <a:ext cx="75209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/>
              <a:t>Dal </a:t>
            </a:r>
            <a:r>
              <a:rPr lang="it-IT" sz="1200" dirty="0"/>
              <a:t>1991 al 2001 si  </a:t>
            </a:r>
            <a:r>
              <a:rPr lang="it-IT" sz="1200" dirty="0" smtClean="0"/>
              <a:t>registra </a:t>
            </a:r>
            <a:r>
              <a:rPr lang="it-IT" sz="1200" dirty="0"/>
              <a:t>un forte incremento delle professioni con alto livello di competenza, raggiungendo il 39,8 per cento degli </a:t>
            </a:r>
            <a:r>
              <a:rPr lang="it-IT" sz="1200" dirty="0" smtClean="0"/>
              <a:t>occupati. </a:t>
            </a:r>
            <a:r>
              <a:rPr lang="it-IT" sz="1200" dirty="0"/>
              <a:t>Nel periodo successivo, </a:t>
            </a:r>
            <a:r>
              <a:rPr lang="it-IT" sz="1200" dirty="0" smtClean="0"/>
              <a:t>arretrano, </a:t>
            </a:r>
            <a:r>
              <a:rPr lang="it-IT" sz="1200" dirty="0"/>
              <a:t>assestandosi al 31,2 per cento</a:t>
            </a:r>
            <a:r>
              <a:rPr lang="it-IT" sz="1200" dirty="0" smtClean="0"/>
              <a:t>.</a:t>
            </a:r>
          </a:p>
          <a:p>
            <a:pPr algn="just"/>
            <a:endParaRPr lang="it-IT" sz="1200" dirty="0" smtClean="0"/>
          </a:p>
          <a:p>
            <a:pPr algn="just"/>
            <a:r>
              <a:rPr lang="it-IT" sz="1200" dirty="0" smtClean="0"/>
              <a:t>Le </a:t>
            </a:r>
            <a:r>
              <a:rPr lang="it-IT" sz="1200" dirty="0"/>
              <a:t>professioni artigiane, operaie e agricole, </a:t>
            </a:r>
            <a:r>
              <a:rPr lang="it-IT" sz="1200" dirty="0" smtClean="0"/>
              <a:t>si riducono dal </a:t>
            </a:r>
            <a:r>
              <a:rPr lang="it-IT" sz="1200" dirty="0"/>
              <a:t>41,6 per cento nel 1991 al 23,5 per cento nel </a:t>
            </a:r>
            <a:r>
              <a:rPr lang="it-IT" sz="1200" dirty="0" smtClean="0"/>
              <a:t>2011.</a:t>
            </a:r>
          </a:p>
          <a:p>
            <a:pPr algn="just"/>
            <a:endParaRPr lang="it-IT" sz="1200" dirty="0" smtClean="0"/>
          </a:p>
          <a:p>
            <a:pPr algn="just"/>
            <a:r>
              <a:rPr lang="it-IT" sz="1200" dirty="0" smtClean="0"/>
              <a:t>Crescono </a:t>
            </a:r>
            <a:r>
              <a:rPr lang="it-IT" sz="1200" dirty="0"/>
              <a:t>le occupazioni meno specializzate che passano </a:t>
            </a:r>
            <a:r>
              <a:rPr lang="it-IT" sz="1200" dirty="0" smtClean="0"/>
              <a:t>dall’8,6 per </a:t>
            </a:r>
            <a:r>
              <a:rPr lang="it-IT" sz="1200" dirty="0"/>
              <a:t>cento nel 1991 al 14,9 per cento nel 2011.</a:t>
            </a:r>
          </a:p>
          <a:p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578" y="1340768"/>
            <a:ext cx="752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Incidenza delle occupazione nelle diverse professioni sul totale degli </a:t>
            </a:r>
            <a:r>
              <a:rPr lang="it-IT" sz="1600" dirty="0" smtClean="0"/>
              <a:t>occupati Umbria </a:t>
            </a:r>
            <a:r>
              <a:rPr lang="it-IT" sz="1600" dirty="0"/>
              <a:t>- Censimenti  </a:t>
            </a:r>
            <a:r>
              <a:rPr lang="it-IT" sz="1600" dirty="0" smtClean="0"/>
              <a:t>1991- 2011 </a:t>
            </a:r>
            <a:endParaRPr lang="it-IT" sz="1600" dirty="0"/>
          </a:p>
          <a:p>
            <a:endParaRPr lang="it-IT" sz="1600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90083"/>
              </p:ext>
            </p:extLst>
          </p:nvPr>
        </p:nvGraphicFramePr>
        <p:xfrm>
          <a:off x="787976" y="1988840"/>
          <a:ext cx="7464241" cy="192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194"/>
                <a:gridCol w="1024504"/>
                <a:gridCol w="1097682"/>
                <a:gridCol w="1170861"/>
              </a:tblGrid>
              <a:tr h="418677">
                <a:tc>
                  <a:txBody>
                    <a:bodyPr/>
                    <a:lstStyle/>
                    <a:p>
                      <a:r>
                        <a:rPr lang="it-IT" dirty="0" smtClean="0"/>
                        <a:t>Specializzazione dell’occupazione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1991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2011</a:t>
                      </a:r>
                      <a:endParaRPr lang="it-IT" dirty="0"/>
                    </a:p>
                  </a:txBody>
                  <a:tcPr/>
                </a:tc>
              </a:tr>
              <a:tr h="5174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Incidenza</a:t>
                      </a:r>
                      <a:r>
                        <a:rPr lang="it-IT" sz="1200" baseline="0" dirty="0" smtClean="0"/>
                        <a:t> dell’occupazione in professioni ad alta-media specializzazione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25,0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39,8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31,2</a:t>
                      </a:r>
                      <a:endParaRPr lang="it-IT" sz="1200" dirty="0"/>
                    </a:p>
                  </a:txBody>
                  <a:tcPr/>
                </a:tc>
              </a:tr>
              <a:tr h="49287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Incidenza dell’occupazione in professioni artigiane, operaie o agricole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41,6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24,6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23,5</a:t>
                      </a:r>
                      <a:endParaRPr lang="it-IT" sz="1200" dirty="0"/>
                    </a:p>
                  </a:txBody>
                  <a:tcPr/>
                </a:tc>
              </a:tr>
              <a:tr h="49287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Incidenza dell’occupazione in professioni a basso livello di competenza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8,6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12,9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14,9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e 10"/>
          <p:cNvSpPr/>
          <p:nvPr/>
        </p:nvSpPr>
        <p:spPr>
          <a:xfrm>
            <a:off x="6300192" y="2420888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452320" y="2420888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220072" y="2924944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452320" y="2924944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292080" y="342900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7452320" y="3429000"/>
            <a:ext cx="432048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83904" y="888975"/>
            <a:ext cx="8136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Muta profondamente la struttura dell’occupazione in base alle competenze professionali richieste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7578" y="593325"/>
            <a:ext cx="784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Specializzazione dell’occupazione e rapporto di genere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132856"/>
            <a:ext cx="7848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i="1" dirty="0"/>
          </a:p>
          <a:p>
            <a:r>
              <a:rPr lang="it-IT" sz="1600" dirty="0"/>
              <a:t>Rapporto occupati indipendenti </a:t>
            </a:r>
            <a:r>
              <a:rPr lang="it-IT" sz="1600" dirty="0" smtClean="0"/>
              <a:t>maschi/femmine </a:t>
            </a:r>
            <a:r>
              <a:rPr lang="it-IT" sz="1600" dirty="0"/>
              <a:t>- Umbria - Censimenti  </a:t>
            </a:r>
            <a:r>
              <a:rPr lang="it-IT" sz="1600" dirty="0" smtClean="0"/>
              <a:t>1951-  </a:t>
            </a:r>
            <a:r>
              <a:rPr lang="it-IT" sz="1600" dirty="0"/>
              <a:t>2011 </a:t>
            </a:r>
          </a:p>
          <a:p>
            <a:endParaRPr lang="it-IT" sz="200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06439"/>
              </p:ext>
            </p:extLst>
          </p:nvPr>
        </p:nvGraphicFramePr>
        <p:xfrm>
          <a:off x="611560" y="2852936"/>
          <a:ext cx="77768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1080120"/>
                <a:gridCol w="1152128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Rapporto di genere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1991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Rapporto occupati indipendenti maschi/femmine</a:t>
                      </a:r>
                      <a:r>
                        <a:rPr lang="it-IT" sz="1200" baseline="0" dirty="0" smtClean="0"/>
                        <a:t> </a:t>
                      </a:r>
                      <a:endParaRPr lang="it-IT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115,5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132,5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143,9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74975" y="4077072"/>
            <a:ext cx="79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 i lavoratori indipendenti, ad esempio liberi professionisti ed imprenditori, la presenza maschile è nettamente maggiore. Circa 144 uomini per ogni 100 donne occupate come indipendenti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7452320" y="3212976"/>
            <a:ext cx="576064" cy="31997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82196" y="6309320"/>
            <a:ext cx="6122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Lavoro, vulnerabilità sociale e materiale nei territori dell’Umbria,</a:t>
            </a:r>
            <a:r>
              <a:rPr lang="it-IT" sz="1000" baseline="0" dirty="0" smtClean="0">
                <a:solidFill>
                  <a:srgbClr val="7F7F7F"/>
                </a:solidFill>
              </a:rPr>
              <a:t> C.</a:t>
            </a:r>
            <a:r>
              <a:rPr lang="it-IT" sz="1000" dirty="0" smtClean="0">
                <a:solidFill>
                  <a:srgbClr val="7F7F7F"/>
                </a:solidFill>
              </a:rPr>
              <a:t> Cesaroni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Perugia</a:t>
            </a:r>
            <a:r>
              <a:rPr lang="it-IT" sz="1000" baseline="0" dirty="0" smtClean="0">
                <a:solidFill>
                  <a:srgbClr val="7F7F7F"/>
                </a:solidFill>
              </a:rPr>
              <a:t>, 14</a:t>
            </a:r>
            <a:r>
              <a:rPr lang="it-IT" sz="1000" dirty="0" smtClean="0">
                <a:solidFill>
                  <a:srgbClr val="7F7F7F"/>
                </a:solidFill>
              </a:rPr>
              <a:t> giugno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99592" y="1484784"/>
            <a:ext cx="7776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Perdurano le differenze di genere nell’ambito della specializzazione lavorativa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</p:bld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6058</TotalTime>
  <Words>2666</Words>
  <Application>Microsoft Office PowerPoint</Application>
  <PresentationFormat>Presentazione su schermo (4:3)</PresentationFormat>
  <Paragraphs>477</Paragraphs>
  <Slides>23</Slides>
  <Notes>23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PB. Binetti</dc:creator>
  <cp:lastModifiedBy>Sabrina Angiona</cp:lastModifiedBy>
  <cp:revision>386</cp:revision>
  <cp:lastPrinted>2017-06-12T14:45:14Z</cp:lastPrinted>
  <dcterms:created xsi:type="dcterms:W3CDTF">2017-04-11T13:10:51Z</dcterms:created>
  <dcterms:modified xsi:type="dcterms:W3CDTF">2017-06-14T11:20:57Z</dcterms:modified>
</cp:coreProperties>
</file>