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722" r:id="rId6"/>
    <p:sldMasterId id="2147483736" r:id="rId7"/>
  </p:sldMasterIdLst>
  <p:notesMasterIdLst>
    <p:notesMasterId r:id="rId27"/>
  </p:notesMasterIdLst>
  <p:sldIdLst>
    <p:sldId id="315" r:id="rId8"/>
    <p:sldId id="482" r:id="rId9"/>
    <p:sldId id="468" r:id="rId10"/>
    <p:sldId id="485" r:id="rId11"/>
    <p:sldId id="483" r:id="rId12"/>
    <p:sldId id="456" r:id="rId13"/>
    <p:sldId id="457" r:id="rId14"/>
    <p:sldId id="458" r:id="rId15"/>
    <p:sldId id="486" r:id="rId16"/>
    <p:sldId id="487" r:id="rId17"/>
    <p:sldId id="461" r:id="rId18"/>
    <p:sldId id="463" r:id="rId19"/>
    <p:sldId id="464" r:id="rId20"/>
    <p:sldId id="465" r:id="rId21"/>
    <p:sldId id="467" r:id="rId22"/>
    <p:sldId id="488" r:id="rId23"/>
    <p:sldId id="480" r:id="rId24"/>
    <p:sldId id="481" r:id="rId25"/>
    <p:sldId id="413" r:id="rId26"/>
  </p:sldIdLst>
  <p:sldSz cx="12192000" cy="6858000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>
          <p15:clr>
            <a:srgbClr val="A4A3A4"/>
          </p15:clr>
        </p15:guide>
        <p15:guide id="2" orient="horz" pos="4178" userDrawn="1">
          <p15:clr>
            <a:srgbClr val="A4A3A4"/>
          </p15:clr>
        </p15:guide>
        <p15:guide id="3" pos="2109" userDrawn="1">
          <p15:clr>
            <a:srgbClr val="A4A3A4"/>
          </p15:clr>
        </p15:guide>
        <p15:guide id="4" pos="2325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3898" userDrawn="1">
          <p15:clr>
            <a:srgbClr val="A4A3A4"/>
          </p15:clr>
        </p15:guide>
        <p15:guide id="7" pos="505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23A56F-7205-1276-C436-5CE09F03F5D1}" name="FRANCESCO MARIA CHELLI" initials="FC" userId="S::P001864@staff.univpm.it::b999bfc5-dd14-41c6-abbf-caf6edd08741" providerId="AD"/>
  <p188:author id="{C7DE26D9-A804-BBB5-4ED8-3C33BE319D7B}" name="FRANCESCO MARIA CHELLI" initials="FMC" userId="S::p001864@staff.univpm.it::b999bfc5-dd14-41c6-abbf-caf6edd0874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ia celardo" initials="lc" lastIdx="11" clrIdx="0">
    <p:extLst>
      <p:ext uri="{19B8F6BF-5375-455C-9EA6-DF929625EA0E}">
        <p15:presenceInfo xmlns:p15="http://schemas.microsoft.com/office/powerpoint/2012/main" userId="livia celardo" providerId="None"/>
      </p:ext>
    </p:extLst>
  </p:cmAuthor>
  <p:cmAuthor id="2" name="Valeria De Martino" initials="VDM" lastIdx="3" clrIdx="1">
    <p:extLst>
      <p:ext uri="{19B8F6BF-5375-455C-9EA6-DF929625EA0E}">
        <p15:presenceInfo xmlns:p15="http://schemas.microsoft.com/office/powerpoint/2012/main" userId="Valeria De Marti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338"/>
    <a:srgbClr val="636462"/>
    <a:srgbClr val="CC2A2A"/>
    <a:srgbClr val="FFFF99"/>
    <a:srgbClr val="E5F60A"/>
    <a:srgbClr val="006666"/>
    <a:srgbClr val="7B7C7E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2" autoAdjust="0"/>
    <p:restoredTop sz="84577" autoAdjust="0"/>
  </p:normalViewPr>
  <p:slideViewPr>
    <p:cSldViewPr snapToGrid="0" showGuides="1">
      <p:cViewPr varScale="1">
        <p:scale>
          <a:sx n="137" d="100"/>
          <a:sy n="137" d="100"/>
        </p:scale>
        <p:origin x="632" y="72"/>
      </p:cViewPr>
      <p:guideLst>
        <p:guide pos="7401"/>
        <p:guide orient="horz" pos="4178"/>
        <p:guide pos="2109"/>
        <p:guide pos="2325"/>
        <p:guide orient="horz" pos="669"/>
        <p:guide orient="horz" pos="3898"/>
        <p:guide pos="5059"/>
      </p:guideLst>
    </p:cSldViewPr>
  </p:slideViewPr>
  <p:outlineViewPr>
    <p:cViewPr>
      <p:scale>
        <a:sx n="33" d="100"/>
        <a:sy n="33" d="100"/>
      </p:scale>
      <p:origin x="0" y="-3012"/>
    </p:cViewPr>
  </p:outlineViewPr>
  <p:notesTextViewPr>
    <p:cViewPr>
      <p:scale>
        <a:sx n="1" d="1"/>
        <a:sy n="1" d="1"/>
      </p:scale>
      <p:origin x="0" y="0"/>
    </p:cViewPr>
  </p:notesTextViewPr>
  <p:gridSpacing cx="54000" cy="54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ownloads\Figure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ownloads\Figure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zalucia.vaccaro\Downloads\Figure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zalucia.vaccaro\Downloads\Figure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62100456621002E-2"/>
          <c:y val="0.15834278590018749"/>
          <c:w val="0.908675799086758"/>
          <c:h val="0.57977823120702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'C:\Users\telelavoro\Desktop\focus comuni_2023\[risorse umane_elaborazioni mef_27nov23.xlsx]figure 8_9'!$A$76</c:f>
              <c:strCache>
                <c:ptCount val="1"/>
                <c:pt idx="0">
                  <c:v>Add/residenti (*)</c:v>
                </c:pt>
              </c:strCache>
            </c:strRef>
          </c:tx>
          <c:spPr>
            <a:solidFill>
              <a:srgbClr val="A7143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'C:\Users\telelavoro\Desktop\focus comuni_2023\[risorse umane_elaborazioni mef_27nov23.xlsx]figure 8_9'!$B$74:$G$75</c:f>
              <c:multiLvlStrCache>
                <c:ptCount val="6"/>
                <c:lvl>
                  <c:pt idx="0">
                    <c:v>2011</c:v>
                  </c:pt>
                  <c:pt idx="1">
                    <c:v>2021</c:v>
                  </c:pt>
                  <c:pt idx="2">
                    <c:v>2011</c:v>
                  </c:pt>
                  <c:pt idx="3">
                    <c:v>2021</c:v>
                  </c:pt>
                  <c:pt idx="4">
                    <c:v>2011</c:v>
                  </c:pt>
                  <c:pt idx="5">
                    <c:v>2021</c:v>
                  </c:pt>
                </c:lvl>
                <c:lvl>
                  <c:pt idx="0">
                    <c:v>Nord</c:v>
                  </c:pt>
                  <c:pt idx="2">
                    <c:v>Centro</c:v>
                  </c:pt>
                  <c:pt idx="4">
                    <c:v>Mezzogiorno</c:v>
                  </c:pt>
                </c:lvl>
              </c:multiLvlStrCache>
            </c:multiLvlStrRef>
          </c:cat>
          <c:val>
            <c:numRef>
              <c:f>'C:\Users\telelavoro\Desktop\focus comuni_2023\[risorse umane_elaborazioni mef_27nov23.xlsx]figure 8_9'!$B$76:$G$76</c:f>
              <c:numCache>
                <c:formatCode>General</c:formatCode>
                <c:ptCount val="6"/>
                <c:pt idx="0">
                  <c:v>63.3</c:v>
                </c:pt>
                <c:pt idx="1">
                  <c:v>54.8</c:v>
                </c:pt>
                <c:pt idx="2">
                  <c:v>75.099999999999994</c:v>
                </c:pt>
                <c:pt idx="3">
                  <c:v>63.5</c:v>
                </c:pt>
                <c:pt idx="4">
                  <c:v>76.099999999999994</c:v>
                </c:pt>
                <c:pt idx="5">
                  <c:v>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4-4DC4-BBC8-5E3A8203F3E9}"/>
            </c:ext>
          </c:extLst>
        </c:ser>
        <c:ser>
          <c:idx val="1"/>
          <c:order val="1"/>
          <c:tx>
            <c:strRef>
              <c:f>'C:\Users\telelavoro\Desktop\focus comuni_2023\[risorse umane_elaborazioni mef_27nov23.xlsx]figure 8_9'!$A$77</c:f>
              <c:strCache>
                <c:ptCount val="1"/>
                <c:pt idx="0">
                  <c:v>add full time (%)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'C:\Users\telelavoro\Desktop\focus comuni_2023\[risorse umane_elaborazioni mef_27nov23.xlsx]figure 8_9'!$B$74:$G$75</c:f>
              <c:multiLvlStrCache>
                <c:ptCount val="6"/>
                <c:lvl>
                  <c:pt idx="0">
                    <c:v>2011</c:v>
                  </c:pt>
                  <c:pt idx="1">
                    <c:v>2021</c:v>
                  </c:pt>
                  <c:pt idx="2">
                    <c:v>2011</c:v>
                  </c:pt>
                  <c:pt idx="3">
                    <c:v>2021</c:v>
                  </c:pt>
                  <c:pt idx="4">
                    <c:v>2011</c:v>
                  </c:pt>
                  <c:pt idx="5">
                    <c:v>2021</c:v>
                  </c:pt>
                </c:lvl>
                <c:lvl>
                  <c:pt idx="0">
                    <c:v>Nord</c:v>
                  </c:pt>
                  <c:pt idx="2">
                    <c:v>Centro</c:v>
                  </c:pt>
                  <c:pt idx="4">
                    <c:v>Mezzogiorno</c:v>
                  </c:pt>
                </c:lvl>
              </c:multiLvlStrCache>
            </c:multiLvlStrRef>
          </c:cat>
          <c:val>
            <c:numRef>
              <c:f>'C:\Users\telelavoro\Desktop\focus comuni_2023\[risorse umane_elaborazioni mef_27nov23.xlsx]figure 8_9'!$B$77:$G$77</c:f>
              <c:numCache>
                <c:formatCode>General</c:formatCode>
                <c:ptCount val="6"/>
                <c:pt idx="0">
                  <c:v>86.5</c:v>
                </c:pt>
                <c:pt idx="1">
                  <c:v>86.5</c:v>
                </c:pt>
                <c:pt idx="2">
                  <c:v>91.7</c:v>
                </c:pt>
                <c:pt idx="3">
                  <c:v>91.2</c:v>
                </c:pt>
                <c:pt idx="4">
                  <c:v>91.4</c:v>
                </c:pt>
                <c:pt idx="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54-4DC4-BBC8-5E3A8203F3E9}"/>
            </c:ext>
          </c:extLst>
        </c:ser>
        <c:ser>
          <c:idx val="2"/>
          <c:order val="2"/>
          <c:tx>
            <c:strRef>
              <c:f>'C:\Users\telelavoro\Desktop\focus comuni_2023\[risorse umane_elaborazioni mef_27nov23.xlsx]figure 8_9'!$A$78</c:f>
              <c:strCache>
                <c:ptCount val="1"/>
                <c:pt idx="0">
                  <c:v>Full-time/residenti (*)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'C:\Users\telelavoro\Desktop\focus comuni_2023\[risorse umane_elaborazioni mef_27nov23.xlsx]figure 8_9'!$B$74:$G$75</c:f>
              <c:multiLvlStrCache>
                <c:ptCount val="6"/>
                <c:lvl>
                  <c:pt idx="0">
                    <c:v>2011</c:v>
                  </c:pt>
                  <c:pt idx="1">
                    <c:v>2021</c:v>
                  </c:pt>
                  <c:pt idx="2">
                    <c:v>2011</c:v>
                  </c:pt>
                  <c:pt idx="3">
                    <c:v>2021</c:v>
                  </c:pt>
                  <c:pt idx="4">
                    <c:v>2011</c:v>
                  </c:pt>
                  <c:pt idx="5">
                    <c:v>2021</c:v>
                  </c:pt>
                </c:lvl>
                <c:lvl>
                  <c:pt idx="0">
                    <c:v>Nord</c:v>
                  </c:pt>
                  <c:pt idx="2">
                    <c:v>Centro</c:v>
                  </c:pt>
                  <c:pt idx="4">
                    <c:v>Mezzogiorno</c:v>
                  </c:pt>
                </c:lvl>
              </c:multiLvlStrCache>
            </c:multiLvlStrRef>
          </c:cat>
          <c:val>
            <c:numRef>
              <c:f>'C:\Users\telelavoro\Desktop\focus comuni_2023\[risorse umane_elaborazioni mef_27nov23.xlsx]figure 8_9'!$B$78:$G$78</c:f>
              <c:numCache>
                <c:formatCode>General</c:formatCode>
                <c:ptCount val="6"/>
                <c:pt idx="0">
                  <c:v>53.4</c:v>
                </c:pt>
                <c:pt idx="1">
                  <c:v>44.9</c:v>
                </c:pt>
                <c:pt idx="2">
                  <c:v>65.099999999999994</c:v>
                </c:pt>
                <c:pt idx="3">
                  <c:v>50.4</c:v>
                </c:pt>
                <c:pt idx="4">
                  <c:v>66.599999999999994</c:v>
                </c:pt>
                <c:pt idx="5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54-4DC4-BBC8-5E3A8203F3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045263728"/>
        <c:axId val="1065943616"/>
      </c:barChart>
      <c:catAx>
        <c:axId val="104526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it-IT"/>
          </a:p>
        </c:txPr>
        <c:crossAx val="1065943616"/>
        <c:crosses val="autoZero"/>
        <c:auto val="1"/>
        <c:lblAlgn val="ctr"/>
        <c:lblOffset val="100"/>
        <c:noMultiLvlLbl val="0"/>
      </c:catAx>
      <c:valAx>
        <c:axId val="106594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5263728"/>
        <c:crosses val="autoZero"/>
        <c:crossBetween val="between"/>
      </c:valAx>
      <c:spPr>
        <a:noFill/>
        <a:ln w="3175"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5.3175816993464055E-2"/>
          <c:y val="1.6798941798941799E-2"/>
          <c:w val="0.89364836601307185"/>
          <c:h val="0.12573478835978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700">
          <a:latin typeface="Arial Narrow" panose="020B060602020203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4314682539682538"/>
          <c:w val="0.93888888888888888"/>
          <c:h val="0.72584920634920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'C:\Users\telelavoro\Desktop\focus comuni_2023\[risorse umane_elaborazioni mef_27nov23.xlsx]figura 17_altre'!$B$88:$B$89</c:f>
              <c:strCache>
                <c:ptCount val="1"/>
                <c:pt idx="0">
                  <c:v>&lt; 40 anni 2011</c:v>
                </c:pt>
              </c:strCache>
            </c:strRef>
          </c:tx>
          <c:spPr>
            <a:solidFill>
              <a:srgbClr val="D99694"/>
            </a:solidFill>
            <a:ln w="15875"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.156525132275132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42-4B46-823A-C89F0B7AE6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'C:\Users\telelavoro\Desktop\focus comuni_2023\[risorse umane_elaborazioni mef_27nov23.xlsx]figura 17_altre'!$A$90:$A$92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Mezzogiorno</c:v>
                </c:pt>
              </c:strCache>
            </c:strRef>
          </c:cat>
          <c:val>
            <c:numRef>
              <c:f>'C:\Users\telelavoro\Desktop\focus comuni_2023\[risorse umane_elaborazioni mef_27nov23.xlsx]figura 17_altre'!$B$90:$B$92</c:f>
              <c:numCache>
                <c:formatCode>General</c:formatCode>
                <c:ptCount val="3"/>
                <c:pt idx="0">
                  <c:v>19.8</c:v>
                </c:pt>
                <c:pt idx="1">
                  <c:v>15.8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42-4B46-823A-C89F0B7AE6AD}"/>
            </c:ext>
          </c:extLst>
        </c:ser>
        <c:ser>
          <c:idx val="1"/>
          <c:order val="1"/>
          <c:tx>
            <c:strRef>
              <c:f>'C:\Users\telelavoro\Desktop\focus comuni_2023\[risorse umane_elaborazioni mef_27nov23.xlsx]figura 17_altre'!$C$88:$C$89</c:f>
              <c:strCache>
                <c:ptCount val="1"/>
                <c:pt idx="0">
                  <c:v>&lt; 40 anni 2021</c:v>
                </c:pt>
              </c:strCache>
            </c:strRef>
          </c:tx>
          <c:spPr>
            <a:solidFill>
              <a:srgbClr val="A7143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.164250661375661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42-4B46-823A-C89F0B7AE6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'C:\Users\telelavoro\Desktop\focus comuni_2023\[risorse umane_elaborazioni mef_27nov23.xlsx]figura 17_altre'!$A$90:$A$92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Mezzogiorno</c:v>
                </c:pt>
              </c:strCache>
            </c:strRef>
          </c:cat>
          <c:val>
            <c:numRef>
              <c:f>'C:\Users\telelavoro\Desktop\focus comuni_2023\[risorse umane_elaborazioni mef_27nov23.xlsx]figura 17_altre'!$C$90:$C$92</c:f>
              <c:numCache>
                <c:formatCode>General</c:formatCode>
                <c:ptCount val="3"/>
                <c:pt idx="0">
                  <c:v>13.9</c:v>
                </c:pt>
                <c:pt idx="1">
                  <c:v>10.8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42-4B46-823A-C89F0B7AE6AD}"/>
            </c:ext>
          </c:extLst>
        </c:ser>
        <c:ser>
          <c:idx val="2"/>
          <c:order val="2"/>
          <c:tx>
            <c:strRef>
              <c:f>'C:\Users\telelavoro\Desktop\focus comuni_2023\[risorse umane_elaborazioni mef_27nov23.xlsx]figura 17_altre'!$D$88:$D$89</c:f>
              <c:strCache>
                <c:ptCount val="1"/>
                <c:pt idx="0">
                  <c:v>&gt; 60 anni 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5875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'C:\Users\telelavoro\Desktop\focus comuni_2023\[risorse umane_elaborazioni mef_27nov23.xlsx]figura 17_altre'!$A$90:$A$92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Mezzogiorno</c:v>
                </c:pt>
              </c:strCache>
            </c:strRef>
          </c:cat>
          <c:val>
            <c:numRef>
              <c:f>'C:\Users\telelavoro\Desktop\focus comuni_2023\[risorse umane_elaborazioni mef_27nov23.xlsx]figura 17_altre'!$D$90:$D$92</c:f>
              <c:numCache>
                <c:formatCode>General</c:formatCode>
                <c:ptCount val="3"/>
                <c:pt idx="0">
                  <c:v>2.6</c:v>
                </c:pt>
                <c:pt idx="1">
                  <c:v>6.7</c:v>
                </c:pt>
                <c:pt idx="2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42-4B46-823A-C89F0B7AE6AD}"/>
            </c:ext>
          </c:extLst>
        </c:ser>
        <c:ser>
          <c:idx val="3"/>
          <c:order val="3"/>
          <c:tx>
            <c:strRef>
              <c:f>'C:\Users\telelavoro\Desktop\focus comuni_2023\[risorse umane_elaborazioni mef_27nov23.xlsx]figura 17_altre'!$E$88:$E$89</c:f>
              <c:strCache>
                <c:ptCount val="1"/>
                <c:pt idx="0">
                  <c:v>&gt; 60 anni 2021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'C:\Users\telelavoro\Desktop\focus comuni_2023\[risorse umane_elaborazioni mef_27nov23.xlsx]figura 17_altre'!$A$90:$A$92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Mezzogiorno</c:v>
                </c:pt>
              </c:strCache>
            </c:strRef>
          </c:cat>
          <c:val>
            <c:numRef>
              <c:f>'C:\Users\telelavoro\Desktop\focus comuni_2023\[risorse umane_elaborazioni mef_27nov23.xlsx]figura 17_altre'!$E$90:$E$92</c:f>
              <c:numCache>
                <c:formatCode>General</c:formatCode>
                <c:ptCount val="3"/>
                <c:pt idx="0">
                  <c:v>15.1</c:v>
                </c:pt>
                <c:pt idx="1">
                  <c:v>21</c:v>
                </c:pt>
                <c:pt idx="2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42-4B46-823A-C89F0B7AE6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535565104"/>
        <c:axId val="535562928"/>
      </c:barChart>
      <c:catAx>
        <c:axId val="53556510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it-IT"/>
          </a:p>
        </c:txPr>
        <c:crossAx val="535562928"/>
        <c:crosses val="autoZero"/>
        <c:auto val="1"/>
        <c:lblAlgn val="ctr"/>
        <c:lblOffset val="100"/>
        <c:noMultiLvlLbl val="0"/>
      </c:catAx>
      <c:valAx>
        <c:axId val="535562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5565104"/>
        <c:crosses val="autoZero"/>
        <c:crossBetween val="between"/>
      </c:valAx>
      <c:spPr>
        <a:noFill/>
        <a:ln w="3175"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4.5849673202614377E-2"/>
          <c:y val="8.3994708994708997E-3"/>
          <c:w val="0.9"/>
          <c:h val="0.12573478835978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rial Narrow" panose="020B060602020203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26057926064631E-2"/>
          <c:y val="0.11634362588338784"/>
          <c:w val="0.95006032004225449"/>
          <c:h val="0.635623885947477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'\Users\telelavoro\Desktop\focus comuni_2023\[risorse umane_elaborazioni mef_27nov23.xlsx]figg_20_21'!$B$286</c:f>
              <c:strCache>
                <c:ptCount val="1"/>
                <c:pt idx="0">
                  <c:v>Bassa istruzione (*)</c:v>
                </c:pt>
              </c:strCache>
            </c:strRef>
          </c:tx>
          <c:spPr>
            <a:solidFill>
              <a:srgbClr val="A7143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'figura 16'!$B$3:$G$4</c:f>
              <c:multiLvlStrCache>
                <c:ptCount val="6"/>
                <c:lvl>
                  <c:pt idx="0">
                    <c:v>&lt; 5.000 ab.</c:v>
                  </c:pt>
                  <c:pt idx="1">
                    <c:v>5.000-
20.000 ab.</c:v>
                  </c:pt>
                  <c:pt idx="2">
                    <c:v>&gt; 20.000
 ab.</c:v>
                  </c:pt>
                  <c:pt idx="3">
                    <c:v>Nord</c:v>
                  </c:pt>
                  <c:pt idx="4">
                    <c:v>Centro</c:v>
                  </c:pt>
                  <c:pt idx="5">
                    <c:v>Mezzogiorno</c:v>
                  </c:pt>
                </c:lvl>
                <c:lvl>
                  <c:pt idx="0">
                    <c:v>Classe demografica</c:v>
                  </c:pt>
                  <c:pt idx="3">
                    <c:v>Ripartizione</c:v>
                  </c:pt>
                </c:lvl>
              </c:multiLvlStrCache>
            </c:multiLvlStrRef>
          </c:cat>
          <c:val>
            <c:numRef>
              <c:f>'\Users\telelavoro\Desktop\focus comuni_2023\[risorse umane_elaborazioni mef_27nov23.xlsx]figg_20_21'!$C$286:$H$286</c:f>
              <c:numCache>
                <c:formatCode>General</c:formatCode>
                <c:ptCount val="6"/>
                <c:pt idx="0">
                  <c:v>22.003261443763002</c:v>
                </c:pt>
                <c:pt idx="1">
                  <c:v>17.411299231816677</c:v>
                </c:pt>
                <c:pt idx="2">
                  <c:v>15.510173935521987</c:v>
                </c:pt>
                <c:pt idx="3">
                  <c:v>14.887113489970753</c:v>
                </c:pt>
                <c:pt idx="4">
                  <c:v>11.802695216636289</c:v>
                </c:pt>
                <c:pt idx="5">
                  <c:v>23.646471790036145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E-4706-BB0A-AC3685083AC5}"/>
            </c:ext>
          </c:extLst>
        </c:ser>
        <c:ser>
          <c:idx val="1"/>
          <c:order val="1"/>
          <c:tx>
            <c:strRef>
              <c:f>'\Users\telelavoro\Desktop\focus comuni_2023\[risorse umane_elaborazioni mef_27nov23.xlsx]figg_20_21'!$B$287</c:f>
              <c:strCache>
                <c:ptCount val="1"/>
                <c:pt idx="0">
                  <c:v>Diploma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'figura 16'!$B$3:$G$4</c:f>
              <c:multiLvlStrCache>
                <c:ptCount val="6"/>
                <c:lvl>
                  <c:pt idx="0">
                    <c:v>&lt; 5.000 ab.</c:v>
                  </c:pt>
                  <c:pt idx="1">
                    <c:v>5.000-
20.000 ab.</c:v>
                  </c:pt>
                  <c:pt idx="2">
                    <c:v>&gt; 20.000
 ab.</c:v>
                  </c:pt>
                  <c:pt idx="3">
                    <c:v>Nord</c:v>
                  </c:pt>
                  <c:pt idx="4">
                    <c:v>Centro</c:v>
                  </c:pt>
                  <c:pt idx="5">
                    <c:v>Mezzogiorno</c:v>
                  </c:pt>
                </c:lvl>
                <c:lvl>
                  <c:pt idx="0">
                    <c:v>Classe demografica</c:v>
                  </c:pt>
                  <c:pt idx="3">
                    <c:v>Ripartizione</c:v>
                  </c:pt>
                </c:lvl>
              </c:multiLvlStrCache>
            </c:multiLvlStrRef>
          </c:cat>
          <c:val>
            <c:numRef>
              <c:f>'\Users\telelavoro\Desktop\focus comuni_2023\[risorse umane_elaborazioni mef_27nov23.xlsx]figg_20_21'!$C$287:$H$287</c:f>
              <c:numCache>
                <c:formatCode>General</c:formatCode>
                <c:ptCount val="6"/>
                <c:pt idx="0">
                  <c:v>55.628287282666129</c:v>
                </c:pt>
                <c:pt idx="1">
                  <c:v>52.704056727384859</c:v>
                </c:pt>
                <c:pt idx="2">
                  <c:v>51.866232663160154</c:v>
                </c:pt>
                <c:pt idx="3">
                  <c:v>53.176695921392692</c:v>
                </c:pt>
                <c:pt idx="4">
                  <c:v>53.100647253835426</c:v>
                </c:pt>
                <c:pt idx="5">
                  <c:v>51.536225051076492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4E-4706-BB0A-AC3685083AC5}"/>
            </c:ext>
          </c:extLst>
        </c:ser>
        <c:ser>
          <c:idx val="2"/>
          <c:order val="2"/>
          <c:tx>
            <c:strRef>
              <c:f>'\Users\telelavoro\Desktop\focus comuni_2023\[risorse umane_elaborazioni mef_27nov23.xlsx]figg_20_21'!$B$288</c:f>
              <c:strCache>
                <c:ptCount val="1"/>
                <c:pt idx="0">
                  <c:v>Istruzione terziaria (**)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'figura 16'!$B$3:$G$4</c:f>
              <c:multiLvlStrCache>
                <c:ptCount val="6"/>
                <c:lvl>
                  <c:pt idx="0">
                    <c:v>&lt; 5.000 ab.</c:v>
                  </c:pt>
                  <c:pt idx="1">
                    <c:v>5.000-
20.000 ab.</c:v>
                  </c:pt>
                  <c:pt idx="2">
                    <c:v>&gt; 20.000
 ab.</c:v>
                  </c:pt>
                  <c:pt idx="3">
                    <c:v>Nord</c:v>
                  </c:pt>
                  <c:pt idx="4">
                    <c:v>Centro</c:v>
                  </c:pt>
                  <c:pt idx="5">
                    <c:v>Mezzogiorno</c:v>
                  </c:pt>
                </c:lvl>
                <c:lvl>
                  <c:pt idx="0">
                    <c:v>Classe demografica</c:v>
                  </c:pt>
                  <c:pt idx="3">
                    <c:v>Ripartizione</c:v>
                  </c:pt>
                </c:lvl>
              </c:multiLvlStrCache>
            </c:multiLvlStrRef>
          </c:cat>
          <c:val>
            <c:numRef>
              <c:f>'\Users\telelavoro\Desktop\focus comuni_2023\[risorse umane_elaborazioni mef_27nov23.xlsx]figg_20_21'!$C$288:$H$288</c:f>
              <c:numCache>
                <c:formatCode>General</c:formatCode>
                <c:ptCount val="6"/>
                <c:pt idx="0">
                  <c:v>22.368451273570859</c:v>
                </c:pt>
                <c:pt idx="1">
                  <c:v>29.884644040798456</c:v>
                </c:pt>
                <c:pt idx="2">
                  <c:v>32.623593401317848</c:v>
                </c:pt>
                <c:pt idx="3">
                  <c:v>31.936190588636574</c:v>
                </c:pt>
                <c:pt idx="4">
                  <c:v>35.096657529528287</c:v>
                </c:pt>
                <c:pt idx="5">
                  <c:v>24.817303158887356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4E-4706-BB0A-AC3685083A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58734624"/>
        <c:axId val="1058738432"/>
      </c:barChart>
      <c:catAx>
        <c:axId val="10587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it-IT"/>
          </a:p>
        </c:txPr>
        <c:crossAx val="1058738432"/>
        <c:crosses val="autoZero"/>
        <c:auto val="1"/>
        <c:lblAlgn val="ctr"/>
        <c:lblOffset val="100"/>
        <c:noMultiLvlLbl val="0"/>
      </c:catAx>
      <c:valAx>
        <c:axId val="1058738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5873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901194013263909"/>
          <c:y val="0"/>
          <c:w val="0.74197579287645088"/>
          <c:h val="9.1144129873308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600">
          <a:latin typeface="Arial Narrow" panose="020B060602020203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437011379886E-2"/>
          <c:y val="0.12474345788674776"/>
          <c:w val="0.94664502812147477"/>
          <c:h val="0.63229521682923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'\Users\telelavoro\Desktop\focus comuni_2023\[dati assunzioni e formazione_2011_2021.xlsx]Foglio3'!$A$218</c:f>
              <c:strCache>
                <c:ptCount val="1"/>
                <c:pt idx="0">
                  <c:v>Comuni con formazione (*)</c:v>
                </c:pt>
              </c:strCache>
            </c:strRef>
          </c:tx>
          <c:spPr>
            <a:solidFill>
              <a:srgbClr val="A7143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'figura 18'!$B$3:$G$4</c:f>
              <c:multiLvlStrCache>
                <c:ptCount val="6"/>
                <c:lvl>
                  <c:pt idx="0">
                    <c:v>&lt; 5.000 ab.</c:v>
                  </c:pt>
                  <c:pt idx="1">
                    <c:v>5.000-
20.000 ab.</c:v>
                  </c:pt>
                  <c:pt idx="2">
                    <c:v>&gt; 20.000
 ab.</c:v>
                  </c:pt>
                  <c:pt idx="3">
                    <c:v>Nord</c:v>
                  </c:pt>
                  <c:pt idx="4">
                    <c:v>Centro</c:v>
                  </c:pt>
                  <c:pt idx="5">
                    <c:v>Mezzogiorno</c:v>
                  </c:pt>
                </c:lvl>
                <c:lvl>
                  <c:pt idx="0">
                    <c:v>Classe demografica</c:v>
                  </c:pt>
                  <c:pt idx="3">
                    <c:v>Ripartizione</c:v>
                  </c:pt>
                </c:lvl>
              </c:multiLvlStrCache>
            </c:multiLvlStrRef>
          </c:cat>
          <c:val>
            <c:numRef>
              <c:f>'\Users\telelavoro\Desktop\focus comuni_2023\[dati assunzioni e formazione_2011_2021.xlsx]Foglio3'!$B$218:$G$218</c:f>
              <c:numCache>
                <c:formatCode>General</c:formatCode>
                <c:ptCount val="6"/>
                <c:pt idx="0">
                  <c:v>0.61715987344128054</c:v>
                </c:pt>
                <c:pt idx="1">
                  <c:v>0.82946573124662704</c:v>
                </c:pt>
                <c:pt idx="2">
                  <c:v>0.90784313725490207</c:v>
                </c:pt>
                <c:pt idx="3">
                  <c:v>0.77953312897901439</c:v>
                </c:pt>
                <c:pt idx="4">
                  <c:v>0.75051975051975062</c:v>
                </c:pt>
                <c:pt idx="5">
                  <c:v>0.50450450450450446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3-44F9-8B14-9137D87250F2}"/>
            </c:ext>
          </c:extLst>
        </c:ser>
        <c:ser>
          <c:idx val="1"/>
          <c:order val="1"/>
          <c:tx>
            <c:strRef>
              <c:f>'\Users\telelavoro\Desktop\focus comuni_2023\[dati assunzioni e formazione_2011_2021.xlsx]Foglio3'!$A$219</c:f>
              <c:strCache>
                <c:ptCount val="1"/>
                <c:pt idx="0">
                  <c:v>Giorni form./add. T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'figura 18'!$B$3:$G$4</c:f>
              <c:multiLvlStrCache>
                <c:ptCount val="6"/>
                <c:lvl>
                  <c:pt idx="0">
                    <c:v>&lt; 5.000 ab.</c:v>
                  </c:pt>
                  <c:pt idx="1">
                    <c:v>5.000-
20.000 ab.</c:v>
                  </c:pt>
                  <c:pt idx="2">
                    <c:v>&gt; 20.000
 ab.</c:v>
                  </c:pt>
                  <c:pt idx="3">
                    <c:v>Nord</c:v>
                  </c:pt>
                  <c:pt idx="4">
                    <c:v>Centro</c:v>
                  </c:pt>
                  <c:pt idx="5">
                    <c:v>Mezzogiorno</c:v>
                  </c:pt>
                </c:lvl>
                <c:lvl>
                  <c:pt idx="0">
                    <c:v>Classe demografica</c:v>
                  </c:pt>
                  <c:pt idx="3">
                    <c:v>Ripartizione</c:v>
                  </c:pt>
                </c:lvl>
              </c:multiLvlStrCache>
            </c:multiLvlStrRef>
          </c:cat>
          <c:val>
            <c:numRef>
              <c:f>'\Users\telelavoro\Desktop\focus comuni_2023\[dati assunzioni e formazione_2011_2021.xlsx]Foglio3'!$B$219:$G$219</c:f>
              <c:numCache>
                <c:formatCode>General</c:formatCode>
                <c:ptCount val="6"/>
                <c:pt idx="0">
                  <c:v>0.87818933091219009</c:v>
                </c:pt>
                <c:pt idx="1">
                  <c:v>0.93554417927676981</c:v>
                </c:pt>
                <c:pt idx="2">
                  <c:v>1.1009398920884101</c:v>
                </c:pt>
                <c:pt idx="3">
                  <c:v>1.3966260223926119</c:v>
                </c:pt>
                <c:pt idx="4">
                  <c:v>1.0425934961683074</c:v>
                </c:pt>
                <c:pt idx="5">
                  <c:v>0.45716389338830804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93-44F9-8B14-9137D87250F2}"/>
            </c:ext>
          </c:extLst>
        </c:ser>
        <c:ser>
          <c:idx val="2"/>
          <c:order val="2"/>
          <c:tx>
            <c:strRef>
              <c:f>'\Users\telelavoro\Desktop\focus comuni_2023\[dati assunzioni e formazione_2011_2021.xlsx]Foglio3'!$A$220</c:f>
              <c:strCache>
                <c:ptCount val="1"/>
                <c:pt idx="0">
                  <c:v>Giorni form./add. F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'figura 18'!$B$3:$G$4</c:f>
              <c:multiLvlStrCache>
                <c:ptCount val="6"/>
                <c:lvl>
                  <c:pt idx="0">
                    <c:v>&lt; 5.000 ab.</c:v>
                  </c:pt>
                  <c:pt idx="1">
                    <c:v>5.000-
20.000 ab.</c:v>
                  </c:pt>
                  <c:pt idx="2">
                    <c:v>&gt; 20.000
 ab.</c:v>
                  </c:pt>
                  <c:pt idx="3">
                    <c:v>Nord</c:v>
                  </c:pt>
                  <c:pt idx="4">
                    <c:v>Centro</c:v>
                  </c:pt>
                  <c:pt idx="5">
                    <c:v>Mezzogiorno</c:v>
                  </c:pt>
                </c:lvl>
                <c:lvl>
                  <c:pt idx="0">
                    <c:v>Classe demografica</c:v>
                  </c:pt>
                  <c:pt idx="3">
                    <c:v>Ripartizione</c:v>
                  </c:pt>
                </c:lvl>
              </c:multiLvlStrCache>
            </c:multiLvlStrRef>
          </c:cat>
          <c:val>
            <c:numRef>
              <c:f>'\Users\telelavoro\Desktop\focus comuni_2023\[dati assunzioni e formazione_2011_2021.xlsx]Foglio3'!$B$220:$G$220</c:f>
              <c:numCache>
                <c:formatCode>General</c:formatCode>
                <c:ptCount val="6"/>
                <c:pt idx="0">
                  <c:v>1.0718134179644263</c:v>
                </c:pt>
                <c:pt idx="1">
                  <c:v>1.0700685807276531</c:v>
                </c:pt>
                <c:pt idx="2">
                  <c:v>1.1266860197543103</c:v>
                </c:pt>
                <c:pt idx="3">
                  <c:v>1.4303067239694431</c:v>
                </c:pt>
                <c:pt idx="4">
                  <c:v>1.001270495733052</c:v>
                </c:pt>
                <c:pt idx="5">
                  <c:v>0.5298368600977974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93-44F9-8B14-9137D87250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871907600"/>
        <c:axId val="871909232"/>
      </c:barChart>
      <c:catAx>
        <c:axId val="87190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it-IT"/>
          </a:p>
        </c:txPr>
        <c:crossAx val="871909232"/>
        <c:crosses val="autoZero"/>
        <c:auto val="1"/>
        <c:lblAlgn val="ctr"/>
        <c:lblOffset val="100"/>
        <c:noMultiLvlLbl val="0"/>
      </c:catAx>
      <c:valAx>
        <c:axId val="87190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19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7633075833975013E-2"/>
          <c:y val="0"/>
          <c:w val="0.8768474130008197"/>
          <c:h val="0.11634362588338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700">
          <a:latin typeface="Arial Narrow" panose="020B060602020203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AF737-EA2F-4C70-8995-03F46D3AE3E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B091B2-0AF6-4CA6-A73C-A6EF2EAAEFE6}">
      <dgm:prSet phldrT="[Testo]" custT="1"/>
      <dgm:spPr>
        <a:solidFill>
          <a:srgbClr val="F4C34F"/>
        </a:solidFill>
        <a:ln w="28575" cap="rnd">
          <a:solidFill>
            <a:srgbClr val="CF1E24"/>
          </a:solidFill>
        </a:ln>
      </dgm:spPr>
      <dgm:t>
        <a:bodyPr/>
        <a:lstStyle/>
        <a:p>
          <a:r>
            <a:rPr lang="it-IT" sz="1200" b="1" dirty="0">
              <a:solidFill>
                <a:srgbClr val="C00000"/>
              </a:solidFill>
            </a:rPr>
            <a:t>UNITÀ AMMINI-STRATIVE E UNITÀ FUNZIONALI (SITUAS)</a:t>
          </a:r>
          <a:endParaRPr lang="it-IT" sz="1200" dirty="0">
            <a:solidFill>
              <a:srgbClr val="C00000"/>
            </a:solidFill>
          </a:endParaRPr>
        </a:p>
      </dgm:t>
    </dgm:pt>
    <dgm:pt modelId="{F55A7B6A-AC46-4977-B9A5-12B8826AC5CA}" type="parTrans" cxnId="{DE8C1D0B-DE23-4CFD-9BFB-707131F2D078}">
      <dgm:prSet/>
      <dgm:spPr/>
      <dgm:t>
        <a:bodyPr/>
        <a:lstStyle/>
        <a:p>
          <a:endParaRPr lang="it-IT"/>
        </a:p>
      </dgm:t>
    </dgm:pt>
    <dgm:pt modelId="{CD4A0FC1-74FF-4A83-BD0A-88B65D13684B}" type="sibTrans" cxnId="{DE8C1D0B-DE23-4CFD-9BFB-707131F2D078}">
      <dgm:prSet/>
      <dgm:spPr/>
      <dgm:t>
        <a:bodyPr/>
        <a:lstStyle/>
        <a:p>
          <a:endParaRPr lang="it-IT"/>
        </a:p>
      </dgm:t>
    </dgm:pt>
    <dgm:pt modelId="{34131599-FEF4-4804-AC57-D7D8848C6A7E}">
      <dgm:prSet phldrT="[Testo]" custT="1"/>
      <dgm:spPr>
        <a:solidFill>
          <a:schemeClr val="accent5">
            <a:lumMod val="40000"/>
            <a:lumOff val="60000"/>
          </a:schemeClr>
        </a:solidFill>
        <a:ln w="28575"/>
      </dgm:spPr>
      <dgm:t>
        <a:bodyPr/>
        <a:lstStyle/>
        <a:p>
          <a:r>
            <a:rPr lang="it-IT" sz="1200" b="1" dirty="0">
              <a:solidFill>
                <a:srgbClr val="C00000"/>
              </a:solidFill>
            </a:rPr>
            <a:t>Basi Territoriali (sezioni di censimento e micro-zone)</a:t>
          </a:r>
          <a:endParaRPr lang="it-IT" sz="1200" dirty="0">
            <a:solidFill>
              <a:srgbClr val="C00000"/>
            </a:solidFill>
          </a:endParaRPr>
        </a:p>
      </dgm:t>
    </dgm:pt>
    <dgm:pt modelId="{F7942461-D31E-473D-B360-2C715F709105}" type="parTrans" cxnId="{3BD41090-54DE-480F-B9D4-BC0C550B18CF}">
      <dgm:prSet/>
      <dgm:spPr/>
      <dgm:t>
        <a:bodyPr/>
        <a:lstStyle/>
        <a:p>
          <a:endParaRPr lang="it-IT"/>
        </a:p>
      </dgm:t>
    </dgm:pt>
    <dgm:pt modelId="{5321F31C-F10F-485F-85AF-72ED10339C77}" type="sibTrans" cxnId="{3BD41090-54DE-480F-B9D4-BC0C550B18CF}">
      <dgm:prSet/>
      <dgm:spPr/>
      <dgm:t>
        <a:bodyPr/>
        <a:lstStyle/>
        <a:p>
          <a:endParaRPr lang="it-IT"/>
        </a:p>
      </dgm:t>
    </dgm:pt>
    <dgm:pt modelId="{5F0C1DFC-7E74-421A-A3F4-62C904C41437}">
      <dgm:prSet phldrT="[Testo]"/>
      <dgm:spPr>
        <a:solidFill>
          <a:schemeClr val="tx2">
            <a:lumMod val="40000"/>
            <a:lumOff val="60000"/>
          </a:schemeClr>
        </a:solidFill>
        <a:ln w="34925"/>
      </dgm:spPr>
      <dgm:t>
        <a:bodyPr/>
        <a:lstStyle/>
        <a:p>
          <a:r>
            <a:rPr lang="it-IT" b="1" dirty="0">
              <a:solidFill>
                <a:srgbClr val="C00000"/>
              </a:solidFill>
            </a:rPr>
            <a:t>Edifici e alloggi</a:t>
          </a:r>
        </a:p>
      </dgm:t>
    </dgm:pt>
    <dgm:pt modelId="{43D3FB6C-8219-4F45-8311-C63AEE6349EC}" type="parTrans" cxnId="{A9131CC8-67D3-4394-AAD5-DADDBD5733FB}">
      <dgm:prSet/>
      <dgm:spPr/>
      <dgm:t>
        <a:bodyPr/>
        <a:lstStyle/>
        <a:p>
          <a:endParaRPr lang="it-IT"/>
        </a:p>
      </dgm:t>
    </dgm:pt>
    <dgm:pt modelId="{C9066A09-A050-4D4C-85BE-C7112ED86A5F}" type="sibTrans" cxnId="{A9131CC8-67D3-4394-AAD5-DADDBD5733FB}">
      <dgm:prSet/>
      <dgm:spPr/>
      <dgm:t>
        <a:bodyPr/>
        <a:lstStyle/>
        <a:p>
          <a:endParaRPr lang="it-IT"/>
        </a:p>
      </dgm:t>
    </dgm:pt>
    <dgm:pt modelId="{7BF9AC5B-7B26-4B10-A023-2C7B11F1F037}">
      <dgm:prSet phldrT="[Testo]"/>
      <dgm:spPr>
        <a:solidFill>
          <a:schemeClr val="accent6">
            <a:lumMod val="60000"/>
            <a:lumOff val="40000"/>
          </a:schemeClr>
        </a:solidFill>
        <a:ln w="28575"/>
      </dgm:spPr>
      <dgm:t>
        <a:bodyPr/>
        <a:lstStyle/>
        <a:p>
          <a:r>
            <a:rPr lang="it-IT" b="1" dirty="0">
              <a:solidFill>
                <a:srgbClr val="C00000"/>
              </a:solidFill>
            </a:rPr>
            <a:t>Indirizzi e numeri civici</a:t>
          </a:r>
          <a:endParaRPr lang="it-IT" dirty="0">
            <a:solidFill>
              <a:srgbClr val="C00000"/>
            </a:solidFill>
          </a:endParaRPr>
        </a:p>
      </dgm:t>
    </dgm:pt>
    <dgm:pt modelId="{379FD70D-CCB1-46B9-83B7-E4BFFE95CF9E}" type="parTrans" cxnId="{44C066CE-2F78-438E-99F8-25553BD32515}">
      <dgm:prSet/>
      <dgm:spPr/>
      <dgm:t>
        <a:bodyPr/>
        <a:lstStyle/>
        <a:p>
          <a:endParaRPr lang="it-IT"/>
        </a:p>
      </dgm:t>
    </dgm:pt>
    <dgm:pt modelId="{BE43C273-B131-4965-AC90-6C121D3D06E7}" type="sibTrans" cxnId="{44C066CE-2F78-438E-99F8-25553BD32515}">
      <dgm:prSet/>
      <dgm:spPr/>
      <dgm:t>
        <a:bodyPr/>
        <a:lstStyle/>
        <a:p>
          <a:endParaRPr lang="it-IT"/>
        </a:p>
      </dgm:t>
    </dgm:pt>
    <dgm:pt modelId="{A7DEBDC8-20A9-4EC3-BBCC-AB89C165890E}" type="pres">
      <dgm:prSet presAssocID="{940AF737-EA2F-4C70-8995-03F46D3AE3E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E64A02-1EC6-4FDB-8739-2461494CD97F}" type="pres">
      <dgm:prSet presAssocID="{86B091B2-0AF6-4CA6-A73C-A6EF2EAAEFE6}" presName="centerShape" presStyleLbl="node0" presStyleIdx="0" presStyleCnt="1"/>
      <dgm:spPr/>
    </dgm:pt>
    <dgm:pt modelId="{19CF8462-7C5C-461F-990F-0F4365F326BD}" type="pres">
      <dgm:prSet presAssocID="{F7942461-D31E-473D-B360-2C715F709105}" presName="Name9" presStyleLbl="parChTrans1D2" presStyleIdx="0" presStyleCnt="3"/>
      <dgm:spPr/>
    </dgm:pt>
    <dgm:pt modelId="{23264C20-5A83-4039-8B86-6442A993CD2E}" type="pres">
      <dgm:prSet presAssocID="{F7942461-D31E-473D-B360-2C715F709105}" presName="connTx" presStyleLbl="parChTrans1D2" presStyleIdx="0" presStyleCnt="3"/>
      <dgm:spPr/>
    </dgm:pt>
    <dgm:pt modelId="{BB7E2C6A-51AD-41DF-8059-4F119B594691}" type="pres">
      <dgm:prSet presAssocID="{34131599-FEF4-4804-AC57-D7D8848C6A7E}" presName="node" presStyleLbl="node1" presStyleIdx="0" presStyleCnt="3" custRadScaleRad="99070">
        <dgm:presLayoutVars>
          <dgm:bulletEnabled val="1"/>
        </dgm:presLayoutVars>
      </dgm:prSet>
      <dgm:spPr/>
    </dgm:pt>
    <dgm:pt modelId="{7DC8C190-E6A7-4117-AFC0-023B27F48C7C}" type="pres">
      <dgm:prSet presAssocID="{43D3FB6C-8219-4F45-8311-C63AEE6349EC}" presName="Name9" presStyleLbl="parChTrans1D2" presStyleIdx="1" presStyleCnt="3"/>
      <dgm:spPr/>
    </dgm:pt>
    <dgm:pt modelId="{F22F87AD-D104-466F-8D3F-438CE2350CA3}" type="pres">
      <dgm:prSet presAssocID="{43D3FB6C-8219-4F45-8311-C63AEE6349EC}" presName="connTx" presStyleLbl="parChTrans1D2" presStyleIdx="1" presStyleCnt="3"/>
      <dgm:spPr/>
    </dgm:pt>
    <dgm:pt modelId="{2CB28A91-B253-4DC6-B08C-9056DCE4CACD}" type="pres">
      <dgm:prSet presAssocID="{5F0C1DFC-7E74-421A-A3F4-62C904C41437}" presName="node" presStyleLbl="node1" presStyleIdx="1" presStyleCnt="3" custRadScaleRad="101604" custRadScaleInc="924">
        <dgm:presLayoutVars>
          <dgm:bulletEnabled val="1"/>
        </dgm:presLayoutVars>
      </dgm:prSet>
      <dgm:spPr/>
    </dgm:pt>
    <dgm:pt modelId="{432E39A4-FE1A-4117-9700-F75658C51FAD}" type="pres">
      <dgm:prSet presAssocID="{379FD70D-CCB1-46B9-83B7-E4BFFE95CF9E}" presName="Name9" presStyleLbl="parChTrans1D2" presStyleIdx="2" presStyleCnt="3"/>
      <dgm:spPr/>
    </dgm:pt>
    <dgm:pt modelId="{EAECEB53-0150-4735-BC3B-0E09F2AC01FC}" type="pres">
      <dgm:prSet presAssocID="{379FD70D-CCB1-46B9-83B7-E4BFFE95CF9E}" presName="connTx" presStyleLbl="parChTrans1D2" presStyleIdx="2" presStyleCnt="3"/>
      <dgm:spPr/>
    </dgm:pt>
    <dgm:pt modelId="{8B22A539-D29C-47F9-9B03-A51E7B7E21F8}" type="pres">
      <dgm:prSet presAssocID="{7BF9AC5B-7B26-4B10-A023-2C7B11F1F037}" presName="node" presStyleLbl="node1" presStyleIdx="2" presStyleCnt="3">
        <dgm:presLayoutVars>
          <dgm:bulletEnabled val="1"/>
        </dgm:presLayoutVars>
      </dgm:prSet>
      <dgm:spPr/>
    </dgm:pt>
  </dgm:ptLst>
  <dgm:cxnLst>
    <dgm:cxn modelId="{DE8C1D0B-DE23-4CFD-9BFB-707131F2D078}" srcId="{940AF737-EA2F-4C70-8995-03F46D3AE3E5}" destId="{86B091B2-0AF6-4CA6-A73C-A6EF2EAAEFE6}" srcOrd="0" destOrd="0" parTransId="{F55A7B6A-AC46-4977-B9A5-12B8826AC5CA}" sibTransId="{CD4A0FC1-74FF-4A83-BD0A-88B65D13684B}"/>
    <dgm:cxn modelId="{B097600B-B2EF-4D86-B7F7-FD7D353AC6DC}" type="presOf" srcId="{940AF737-EA2F-4C70-8995-03F46D3AE3E5}" destId="{A7DEBDC8-20A9-4EC3-BBCC-AB89C165890E}" srcOrd="0" destOrd="0" presId="urn:microsoft.com/office/officeart/2005/8/layout/radial1"/>
    <dgm:cxn modelId="{CAAC290D-6DCB-4C10-8D7D-191DF4F6D623}" type="presOf" srcId="{7BF9AC5B-7B26-4B10-A023-2C7B11F1F037}" destId="{8B22A539-D29C-47F9-9B03-A51E7B7E21F8}" srcOrd="0" destOrd="0" presId="urn:microsoft.com/office/officeart/2005/8/layout/radial1"/>
    <dgm:cxn modelId="{F6D11835-4632-4AE4-BAED-139E820F73F8}" type="presOf" srcId="{379FD70D-CCB1-46B9-83B7-E4BFFE95CF9E}" destId="{432E39A4-FE1A-4117-9700-F75658C51FAD}" srcOrd="0" destOrd="0" presId="urn:microsoft.com/office/officeart/2005/8/layout/radial1"/>
    <dgm:cxn modelId="{513B945F-343D-4120-9EB1-4B2B3AEB592C}" type="presOf" srcId="{86B091B2-0AF6-4CA6-A73C-A6EF2EAAEFE6}" destId="{5EE64A02-1EC6-4FDB-8739-2461494CD97F}" srcOrd="0" destOrd="0" presId="urn:microsoft.com/office/officeart/2005/8/layout/radial1"/>
    <dgm:cxn modelId="{91C7436A-4134-42CF-87F2-218107DDE680}" type="presOf" srcId="{43D3FB6C-8219-4F45-8311-C63AEE6349EC}" destId="{7DC8C190-E6A7-4117-AFC0-023B27F48C7C}" srcOrd="0" destOrd="0" presId="urn:microsoft.com/office/officeart/2005/8/layout/radial1"/>
    <dgm:cxn modelId="{1F816379-3F77-4462-BFCE-A6506293A3C4}" type="presOf" srcId="{5F0C1DFC-7E74-421A-A3F4-62C904C41437}" destId="{2CB28A91-B253-4DC6-B08C-9056DCE4CACD}" srcOrd="0" destOrd="0" presId="urn:microsoft.com/office/officeart/2005/8/layout/radial1"/>
    <dgm:cxn modelId="{3BD41090-54DE-480F-B9D4-BC0C550B18CF}" srcId="{86B091B2-0AF6-4CA6-A73C-A6EF2EAAEFE6}" destId="{34131599-FEF4-4804-AC57-D7D8848C6A7E}" srcOrd="0" destOrd="0" parTransId="{F7942461-D31E-473D-B360-2C715F709105}" sibTransId="{5321F31C-F10F-485F-85AF-72ED10339C77}"/>
    <dgm:cxn modelId="{47C61A99-9A96-47EA-B738-E2A1341DDDD8}" type="presOf" srcId="{F7942461-D31E-473D-B360-2C715F709105}" destId="{19CF8462-7C5C-461F-990F-0F4365F326BD}" srcOrd="0" destOrd="0" presId="urn:microsoft.com/office/officeart/2005/8/layout/radial1"/>
    <dgm:cxn modelId="{A9131CC8-67D3-4394-AAD5-DADDBD5733FB}" srcId="{86B091B2-0AF6-4CA6-A73C-A6EF2EAAEFE6}" destId="{5F0C1DFC-7E74-421A-A3F4-62C904C41437}" srcOrd="1" destOrd="0" parTransId="{43D3FB6C-8219-4F45-8311-C63AEE6349EC}" sibTransId="{C9066A09-A050-4D4C-85BE-C7112ED86A5F}"/>
    <dgm:cxn modelId="{38FBE8CC-85A5-436C-8E11-B7E94BADEA99}" type="presOf" srcId="{34131599-FEF4-4804-AC57-D7D8848C6A7E}" destId="{BB7E2C6A-51AD-41DF-8059-4F119B594691}" srcOrd="0" destOrd="0" presId="urn:microsoft.com/office/officeart/2005/8/layout/radial1"/>
    <dgm:cxn modelId="{44C066CE-2F78-438E-99F8-25553BD32515}" srcId="{86B091B2-0AF6-4CA6-A73C-A6EF2EAAEFE6}" destId="{7BF9AC5B-7B26-4B10-A023-2C7B11F1F037}" srcOrd="2" destOrd="0" parTransId="{379FD70D-CCB1-46B9-83B7-E4BFFE95CF9E}" sibTransId="{BE43C273-B131-4965-AC90-6C121D3D06E7}"/>
    <dgm:cxn modelId="{87A3BAD7-8A77-43CF-A875-A0C51110B8B8}" type="presOf" srcId="{43D3FB6C-8219-4F45-8311-C63AEE6349EC}" destId="{F22F87AD-D104-466F-8D3F-438CE2350CA3}" srcOrd="1" destOrd="0" presId="urn:microsoft.com/office/officeart/2005/8/layout/radial1"/>
    <dgm:cxn modelId="{6C01E2DD-A90F-459C-B18D-4B6242C6BA68}" type="presOf" srcId="{379FD70D-CCB1-46B9-83B7-E4BFFE95CF9E}" destId="{EAECEB53-0150-4735-BC3B-0E09F2AC01FC}" srcOrd="1" destOrd="0" presId="urn:microsoft.com/office/officeart/2005/8/layout/radial1"/>
    <dgm:cxn modelId="{8E0683E3-352A-4D11-901F-86C48F2CFF12}" type="presOf" srcId="{F7942461-D31E-473D-B360-2C715F709105}" destId="{23264C20-5A83-4039-8B86-6442A993CD2E}" srcOrd="1" destOrd="0" presId="urn:microsoft.com/office/officeart/2005/8/layout/radial1"/>
    <dgm:cxn modelId="{10872DC5-C088-422C-A895-529C211A7603}" type="presParOf" srcId="{A7DEBDC8-20A9-4EC3-BBCC-AB89C165890E}" destId="{5EE64A02-1EC6-4FDB-8739-2461494CD97F}" srcOrd="0" destOrd="0" presId="urn:microsoft.com/office/officeart/2005/8/layout/radial1"/>
    <dgm:cxn modelId="{2A6B430B-CAFF-4359-B793-70F58EA81E6A}" type="presParOf" srcId="{A7DEBDC8-20A9-4EC3-BBCC-AB89C165890E}" destId="{19CF8462-7C5C-461F-990F-0F4365F326BD}" srcOrd="1" destOrd="0" presId="urn:microsoft.com/office/officeart/2005/8/layout/radial1"/>
    <dgm:cxn modelId="{F12300E9-0F52-44DF-BE08-DFCECD089FA5}" type="presParOf" srcId="{19CF8462-7C5C-461F-990F-0F4365F326BD}" destId="{23264C20-5A83-4039-8B86-6442A993CD2E}" srcOrd="0" destOrd="0" presId="urn:microsoft.com/office/officeart/2005/8/layout/radial1"/>
    <dgm:cxn modelId="{EA69920D-D4A6-4E6D-B34C-AD337622670D}" type="presParOf" srcId="{A7DEBDC8-20A9-4EC3-BBCC-AB89C165890E}" destId="{BB7E2C6A-51AD-41DF-8059-4F119B594691}" srcOrd="2" destOrd="0" presId="urn:microsoft.com/office/officeart/2005/8/layout/radial1"/>
    <dgm:cxn modelId="{1BD3EA68-DB71-4926-90C0-C0397014AB07}" type="presParOf" srcId="{A7DEBDC8-20A9-4EC3-BBCC-AB89C165890E}" destId="{7DC8C190-E6A7-4117-AFC0-023B27F48C7C}" srcOrd="3" destOrd="0" presId="urn:microsoft.com/office/officeart/2005/8/layout/radial1"/>
    <dgm:cxn modelId="{84C3CC5F-B5D0-4991-8B4E-152F6F6F9AA2}" type="presParOf" srcId="{7DC8C190-E6A7-4117-AFC0-023B27F48C7C}" destId="{F22F87AD-D104-466F-8D3F-438CE2350CA3}" srcOrd="0" destOrd="0" presId="urn:microsoft.com/office/officeart/2005/8/layout/radial1"/>
    <dgm:cxn modelId="{C4E208A2-BAFF-4910-A5CE-5AD82F2A2435}" type="presParOf" srcId="{A7DEBDC8-20A9-4EC3-BBCC-AB89C165890E}" destId="{2CB28A91-B253-4DC6-B08C-9056DCE4CACD}" srcOrd="4" destOrd="0" presId="urn:microsoft.com/office/officeart/2005/8/layout/radial1"/>
    <dgm:cxn modelId="{A92F6C19-058C-433C-8901-EBB163E87871}" type="presParOf" srcId="{A7DEBDC8-20A9-4EC3-BBCC-AB89C165890E}" destId="{432E39A4-FE1A-4117-9700-F75658C51FAD}" srcOrd="5" destOrd="0" presId="urn:microsoft.com/office/officeart/2005/8/layout/radial1"/>
    <dgm:cxn modelId="{53A1A57B-2366-4946-91F2-AE6816C7C7DE}" type="presParOf" srcId="{432E39A4-FE1A-4117-9700-F75658C51FAD}" destId="{EAECEB53-0150-4735-BC3B-0E09F2AC01FC}" srcOrd="0" destOrd="0" presId="urn:microsoft.com/office/officeart/2005/8/layout/radial1"/>
    <dgm:cxn modelId="{FB322D8F-C94E-4B06-8248-37E565FBF44A}" type="presParOf" srcId="{A7DEBDC8-20A9-4EC3-BBCC-AB89C165890E}" destId="{8B22A539-D29C-47F9-9B03-A51E7B7E21F8}" srcOrd="6" destOrd="0" presId="urn:microsoft.com/office/officeart/2005/8/layout/radial1"/>
  </dgm:cxnLst>
  <dgm:bg>
    <a:noFill/>
  </dgm:bg>
  <dgm:whole>
    <a:ln w="19050" cap="rnd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DD9B2-DB7D-4BE1-926E-4E6233CE57B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5B1D4DD-58B9-4EAA-A7F0-E839ED50A1CC}">
      <dgm:prSet phldrT="[Tes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dirty="0">
              <a:solidFill>
                <a:schemeClr val="bg1"/>
              </a:solidFill>
              <a:latin typeface="Candara" panose="020E0502030303020204" pitchFamily="34" charset="0"/>
            </a:rPr>
            <a:t>Base dati sulla struttura, localizzazione e performance economica di ciascuna delle imprese e delle unità locali attive in Italia (4,7 milioni di unità).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400" b="1" dirty="0">
            <a:solidFill>
              <a:schemeClr val="bg1"/>
            </a:solidFill>
            <a:latin typeface="Candara" panose="020E0502030303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dirty="0">
              <a:solidFill>
                <a:schemeClr val="bg1"/>
              </a:solidFill>
              <a:latin typeface="Candara" panose="020E0502030303020204" pitchFamily="34" charset="0"/>
            </a:rPr>
            <a:t>A livello di singola unità si hanno le seguenti variabili economiche: Indipendenti, dipendenti, Fatturato, Altri ricavi e proventi, Costo di beni, Costo per servizi, Costo per godimento beni terzi, Salari e stipendi, Costo del personale, Oneri diversi di gestione, Valore aggiunto, Margine operativo lordo</a:t>
          </a:r>
        </a:p>
      </dgm:t>
    </dgm:pt>
    <dgm:pt modelId="{4AE78722-1C73-4BD5-B279-6C45FA24C501}" type="parTrans" cxnId="{66660793-9C1E-4FF4-89FE-3F3D6CAD8BC3}">
      <dgm:prSet/>
      <dgm:spPr/>
      <dgm:t>
        <a:bodyPr/>
        <a:lstStyle/>
        <a:p>
          <a:endParaRPr lang="it-IT"/>
        </a:p>
      </dgm:t>
    </dgm:pt>
    <dgm:pt modelId="{1231467F-C62A-4D3C-8607-637610695305}" type="sibTrans" cxnId="{66660793-9C1E-4FF4-89FE-3F3D6CAD8BC3}">
      <dgm:prSet/>
      <dgm:spPr/>
      <dgm:t>
        <a:bodyPr/>
        <a:lstStyle/>
        <a:p>
          <a:endParaRPr lang="it-IT"/>
        </a:p>
      </dgm:t>
    </dgm:pt>
    <dgm:pt modelId="{813D4166-C117-43D4-A155-97A229E8312A}">
      <dgm:prSet phldrT="[Testo]" custT="1"/>
      <dgm:spPr/>
      <dgm:t>
        <a:bodyPr/>
        <a:lstStyle/>
        <a:p>
          <a:r>
            <a:rPr lang="it-IT" sz="1300" dirty="0">
              <a:latin typeface="Candara" panose="020E0502030303020204" pitchFamily="34" charset="0"/>
            </a:rPr>
            <a:t>Si possono ottenere per somma un numero rilevante di aggregati economici e disporre di </a:t>
          </a:r>
          <a:r>
            <a:rPr lang="it-IT" sz="1300" b="1" dirty="0">
              <a:latin typeface="Candara" panose="020E0502030303020204" pitchFamily="34" charset="0"/>
            </a:rPr>
            <a:t>stime </a:t>
          </a:r>
          <a:r>
            <a:rPr lang="it-IT" sz="1300" dirty="0">
              <a:latin typeface="Candara" panose="020E0502030303020204" pitchFamily="34" charset="0"/>
            </a:rPr>
            <a:t>su un numero considerevole di sotto-popolazioni (dimensione/settore/territorio). </a:t>
          </a:r>
        </a:p>
        <a:p>
          <a:r>
            <a:rPr lang="it-IT" sz="1300" dirty="0">
              <a:latin typeface="Candara" panose="020E0502030303020204" pitchFamily="34" charset="0"/>
            </a:rPr>
            <a:t>In particolare consente di fornire contributi su tre fasi conoscitive rilevanti:</a:t>
          </a:r>
        </a:p>
        <a:p>
          <a:r>
            <a:rPr lang="it-IT" sz="900" dirty="0">
              <a:latin typeface="Candara" panose="020E0502030303020204" pitchFamily="34" charset="0"/>
            </a:rPr>
            <a:t>- </a:t>
          </a:r>
          <a:r>
            <a:rPr lang="it-IT" sz="12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rPr>
            <a:t>Studio</a:t>
          </a:r>
          <a:r>
            <a:rPr lang="it-IT" sz="1200" dirty="0">
              <a:latin typeface="Candara" panose="020E0502030303020204" pitchFamily="34" charset="0"/>
            </a:rPr>
            <a:t>: analisi dei fenomeni economici e dell’eterogeneità del sistema produttivo sul   territorio</a:t>
          </a:r>
        </a:p>
        <a:p>
          <a:r>
            <a:rPr lang="it-IT" sz="1200" dirty="0">
              <a:latin typeface="Candara" panose="020E0502030303020204" pitchFamily="34" charset="0"/>
            </a:rPr>
            <a:t>- </a:t>
          </a:r>
          <a:r>
            <a:rPr lang="it-IT" sz="12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rPr>
            <a:t>Prescrizione</a:t>
          </a:r>
          <a:r>
            <a:rPr lang="it-IT" sz="1200" dirty="0">
              <a:latin typeface="Candara" panose="020E0502030303020204" pitchFamily="34" charset="0"/>
            </a:rPr>
            <a:t>: individuazione dei profili dei top performers (imprese/aree territoriali) o di segmenti che rappresentano possibili target di politica industriale sul territorio</a:t>
          </a:r>
        </a:p>
        <a:p>
          <a:r>
            <a:rPr lang="it-IT" sz="1200" dirty="0">
              <a:latin typeface="Candara" panose="020E0502030303020204" pitchFamily="34" charset="0"/>
            </a:rPr>
            <a:t>- </a:t>
          </a:r>
          <a:r>
            <a:rPr lang="it-IT" sz="12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rPr>
            <a:t>Valutazione</a:t>
          </a:r>
          <a:r>
            <a:rPr lang="it-IT" sz="1200" dirty="0">
              <a:latin typeface="Candara" panose="020E0502030303020204" pitchFamily="34" charset="0"/>
            </a:rPr>
            <a:t>: misurazione degli effetti delle misure di policy adottate, sia in media sia sull’intera distribuzione</a:t>
          </a:r>
        </a:p>
      </dgm:t>
    </dgm:pt>
    <dgm:pt modelId="{433BB9B0-CA99-45ED-91EA-66B42D6A4263}" type="sibTrans" cxnId="{DAF63057-0C8F-4C8B-9894-3FC0363DCB47}">
      <dgm:prSet/>
      <dgm:spPr/>
      <dgm:t>
        <a:bodyPr/>
        <a:lstStyle/>
        <a:p>
          <a:endParaRPr lang="it-IT"/>
        </a:p>
      </dgm:t>
    </dgm:pt>
    <dgm:pt modelId="{8537BAD0-E06A-421D-A906-3D3B31770308}" type="parTrans" cxnId="{DAF63057-0C8F-4C8B-9894-3FC0363DCB47}">
      <dgm:prSet/>
      <dgm:spPr/>
      <dgm:t>
        <a:bodyPr/>
        <a:lstStyle/>
        <a:p>
          <a:endParaRPr lang="it-IT"/>
        </a:p>
      </dgm:t>
    </dgm:pt>
    <dgm:pt modelId="{A9E866FD-BA95-4AF9-9BDE-03E6210D5F29}" type="pres">
      <dgm:prSet presAssocID="{07EDD9B2-DB7D-4BE1-926E-4E6233CE57BE}" presName="Name0" presStyleCnt="0">
        <dgm:presLayoutVars>
          <dgm:chMax val="7"/>
          <dgm:chPref val="7"/>
          <dgm:dir/>
        </dgm:presLayoutVars>
      </dgm:prSet>
      <dgm:spPr/>
    </dgm:pt>
    <dgm:pt modelId="{7E3DEBCA-D8B0-4448-8344-E02DB936B188}" type="pres">
      <dgm:prSet presAssocID="{07EDD9B2-DB7D-4BE1-926E-4E6233CE57BE}" presName="Name1" presStyleCnt="0"/>
      <dgm:spPr/>
    </dgm:pt>
    <dgm:pt modelId="{3E2A143F-9399-46A3-A2E5-D93B2D971FD1}" type="pres">
      <dgm:prSet presAssocID="{07EDD9B2-DB7D-4BE1-926E-4E6233CE57BE}" presName="cycle" presStyleCnt="0"/>
      <dgm:spPr/>
    </dgm:pt>
    <dgm:pt modelId="{5635CDD2-057B-4DCE-AF61-A68348F070DA}" type="pres">
      <dgm:prSet presAssocID="{07EDD9B2-DB7D-4BE1-926E-4E6233CE57BE}" presName="srcNode" presStyleLbl="node1" presStyleIdx="0" presStyleCnt="2"/>
      <dgm:spPr/>
    </dgm:pt>
    <dgm:pt modelId="{178C1802-651E-4684-BC60-7BF53E71EAFF}" type="pres">
      <dgm:prSet presAssocID="{07EDD9B2-DB7D-4BE1-926E-4E6233CE57BE}" presName="conn" presStyleLbl="parChTrans1D2" presStyleIdx="0" presStyleCnt="1"/>
      <dgm:spPr/>
    </dgm:pt>
    <dgm:pt modelId="{8442C023-5763-4745-8177-5F9104D0D0C6}" type="pres">
      <dgm:prSet presAssocID="{07EDD9B2-DB7D-4BE1-926E-4E6233CE57BE}" presName="extraNode" presStyleLbl="node1" presStyleIdx="0" presStyleCnt="2"/>
      <dgm:spPr/>
    </dgm:pt>
    <dgm:pt modelId="{929DCCFC-2EA2-4B52-81B6-0B9EDF9A0F3F}" type="pres">
      <dgm:prSet presAssocID="{07EDD9B2-DB7D-4BE1-926E-4E6233CE57BE}" presName="dstNode" presStyleLbl="node1" presStyleIdx="0" presStyleCnt="2"/>
      <dgm:spPr/>
    </dgm:pt>
    <dgm:pt modelId="{CD748558-670B-4BDC-8B33-5AF2CAE50A2C}" type="pres">
      <dgm:prSet presAssocID="{C5B1D4DD-58B9-4EAA-A7F0-E839ED50A1CC}" presName="text_1" presStyleLbl="node1" presStyleIdx="0" presStyleCnt="2" custScaleY="141676">
        <dgm:presLayoutVars>
          <dgm:bulletEnabled val="1"/>
        </dgm:presLayoutVars>
      </dgm:prSet>
      <dgm:spPr/>
    </dgm:pt>
    <dgm:pt modelId="{339C281C-5227-4338-A47E-8972B3198278}" type="pres">
      <dgm:prSet presAssocID="{C5B1D4DD-58B9-4EAA-A7F0-E839ED50A1CC}" presName="accent_1" presStyleCnt="0"/>
      <dgm:spPr/>
    </dgm:pt>
    <dgm:pt modelId="{E90EB484-069A-4F22-A9E0-5AD5D358DED8}" type="pres">
      <dgm:prSet presAssocID="{C5B1D4DD-58B9-4EAA-A7F0-E839ED50A1CC}" presName="accentRepeatNode" presStyleLbl="solidFgAcc1" presStyleIdx="0" presStyleCnt="2" custScaleX="114261" custScaleY="117801"/>
      <dgm:spPr/>
    </dgm:pt>
    <dgm:pt modelId="{76108DDD-F7B4-48A0-A0BA-AE9D225739B3}" type="pres">
      <dgm:prSet presAssocID="{813D4166-C117-43D4-A155-97A229E8312A}" presName="text_2" presStyleLbl="node1" presStyleIdx="1" presStyleCnt="2" custScaleY="166867" custLinFactNeighborX="5348" custLinFactNeighborY="5695">
        <dgm:presLayoutVars>
          <dgm:bulletEnabled val="1"/>
        </dgm:presLayoutVars>
      </dgm:prSet>
      <dgm:spPr/>
    </dgm:pt>
    <dgm:pt modelId="{9F460619-1515-4167-B19E-6983EB09B41B}" type="pres">
      <dgm:prSet presAssocID="{813D4166-C117-43D4-A155-97A229E8312A}" presName="accent_2" presStyleCnt="0"/>
      <dgm:spPr/>
    </dgm:pt>
    <dgm:pt modelId="{D88EC13B-43DB-4274-92E4-9CD11053B325}" type="pres">
      <dgm:prSet presAssocID="{813D4166-C117-43D4-A155-97A229E8312A}" presName="accentRepeatNode" presStyleLbl="solidFgAcc1" presStyleIdx="1" presStyleCnt="2" custScaleX="121060" custScaleY="114126"/>
      <dgm:spPr/>
    </dgm:pt>
  </dgm:ptLst>
  <dgm:cxnLst>
    <dgm:cxn modelId="{11DE220C-BA7A-4DF9-8436-EEE6BB4B1B2D}" type="presOf" srcId="{1231467F-C62A-4D3C-8607-637610695305}" destId="{178C1802-651E-4684-BC60-7BF53E71EAFF}" srcOrd="0" destOrd="0" presId="urn:microsoft.com/office/officeart/2008/layout/VerticalCurvedList"/>
    <dgm:cxn modelId="{B64AF852-4701-4D18-8876-DF86BA30B49F}" type="presOf" srcId="{C5B1D4DD-58B9-4EAA-A7F0-E839ED50A1CC}" destId="{CD748558-670B-4BDC-8B33-5AF2CAE50A2C}" srcOrd="0" destOrd="0" presId="urn:microsoft.com/office/officeart/2008/layout/VerticalCurvedList"/>
    <dgm:cxn modelId="{DAF63057-0C8F-4C8B-9894-3FC0363DCB47}" srcId="{07EDD9B2-DB7D-4BE1-926E-4E6233CE57BE}" destId="{813D4166-C117-43D4-A155-97A229E8312A}" srcOrd="1" destOrd="0" parTransId="{8537BAD0-E06A-421D-A906-3D3B31770308}" sibTransId="{433BB9B0-CA99-45ED-91EA-66B42D6A4263}"/>
    <dgm:cxn modelId="{66660793-9C1E-4FF4-89FE-3F3D6CAD8BC3}" srcId="{07EDD9B2-DB7D-4BE1-926E-4E6233CE57BE}" destId="{C5B1D4DD-58B9-4EAA-A7F0-E839ED50A1CC}" srcOrd="0" destOrd="0" parTransId="{4AE78722-1C73-4BD5-B279-6C45FA24C501}" sibTransId="{1231467F-C62A-4D3C-8607-637610695305}"/>
    <dgm:cxn modelId="{F6EB019A-C2D8-459B-9615-8BAF7DEF142C}" type="presOf" srcId="{813D4166-C117-43D4-A155-97A229E8312A}" destId="{76108DDD-F7B4-48A0-A0BA-AE9D225739B3}" srcOrd="0" destOrd="0" presId="urn:microsoft.com/office/officeart/2008/layout/VerticalCurvedList"/>
    <dgm:cxn modelId="{1994A1B8-930E-4F63-AFA0-438493498723}" type="presOf" srcId="{07EDD9B2-DB7D-4BE1-926E-4E6233CE57BE}" destId="{A9E866FD-BA95-4AF9-9BDE-03E6210D5F29}" srcOrd="0" destOrd="0" presId="urn:microsoft.com/office/officeart/2008/layout/VerticalCurvedList"/>
    <dgm:cxn modelId="{D1F80F51-7D9C-4CA6-B54E-42E1D0FA3BF4}" type="presParOf" srcId="{A9E866FD-BA95-4AF9-9BDE-03E6210D5F29}" destId="{7E3DEBCA-D8B0-4448-8344-E02DB936B188}" srcOrd="0" destOrd="0" presId="urn:microsoft.com/office/officeart/2008/layout/VerticalCurvedList"/>
    <dgm:cxn modelId="{F033DB08-E22E-4D15-B6CF-45DB000641E3}" type="presParOf" srcId="{7E3DEBCA-D8B0-4448-8344-E02DB936B188}" destId="{3E2A143F-9399-46A3-A2E5-D93B2D971FD1}" srcOrd="0" destOrd="0" presId="urn:microsoft.com/office/officeart/2008/layout/VerticalCurvedList"/>
    <dgm:cxn modelId="{455B9D2B-C225-4888-84CE-2A7101A706E9}" type="presParOf" srcId="{3E2A143F-9399-46A3-A2E5-D93B2D971FD1}" destId="{5635CDD2-057B-4DCE-AF61-A68348F070DA}" srcOrd="0" destOrd="0" presId="urn:microsoft.com/office/officeart/2008/layout/VerticalCurvedList"/>
    <dgm:cxn modelId="{4A2F2789-623C-43B4-8AEF-F2371D9546E6}" type="presParOf" srcId="{3E2A143F-9399-46A3-A2E5-D93B2D971FD1}" destId="{178C1802-651E-4684-BC60-7BF53E71EAFF}" srcOrd="1" destOrd="0" presId="urn:microsoft.com/office/officeart/2008/layout/VerticalCurvedList"/>
    <dgm:cxn modelId="{4955A3C1-1B61-4A38-AACE-375FFDC8D052}" type="presParOf" srcId="{3E2A143F-9399-46A3-A2E5-D93B2D971FD1}" destId="{8442C023-5763-4745-8177-5F9104D0D0C6}" srcOrd="2" destOrd="0" presId="urn:microsoft.com/office/officeart/2008/layout/VerticalCurvedList"/>
    <dgm:cxn modelId="{515493B7-9FFB-4F7D-9DFE-E840DD3B135F}" type="presParOf" srcId="{3E2A143F-9399-46A3-A2E5-D93B2D971FD1}" destId="{929DCCFC-2EA2-4B52-81B6-0B9EDF9A0F3F}" srcOrd="3" destOrd="0" presId="urn:microsoft.com/office/officeart/2008/layout/VerticalCurvedList"/>
    <dgm:cxn modelId="{F4025990-BC31-4C9D-83D1-44619B759E51}" type="presParOf" srcId="{7E3DEBCA-D8B0-4448-8344-E02DB936B188}" destId="{CD748558-670B-4BDC-8B33-5AF2CAE50A2C}" srcOrd="1" destOrd="0" presId="urn:microsoft.com/office/officeart/2008/layout/VerticalCurvedList"/>
    <dgm:cxn modelId="{FC66DF9C-C79F-4C7F-B739-2D4DDE6A4633}" type="presParOf" srcId="{7E3DEBCA-D8B0-4448-8344-E02DB936B188}" destId="{339C281C-5227-4338-A47E-8972B3198278}" srcOrd="2" destOrd="0" presId="urn:microsoft.com/office/officeart/2008/layout/VerticalCurvedList"/>
    <dgm:cxn modelId="{438AB4E1-E9E7-496C-97F0-C68F000FDD2D}" type="presParOf" srcId="{339C281C-5227-4338-A47E-8972B3198278}" destId="{E90EB484-069A-4F22-A9E0-5AD5D358DED8}" srcOrd="0" destOrd="0" presId="urn:microsoft.com/office/officeart/2008/layout/VerticalCurvedList"/>
    <dgm:cxn modelId="{9B44D081-EA24-4C81-BF5C-B78FAB73AE37}" type="presParOf" srcId="{7E3DEBCA-D8B0-4448-8344-E02DB936B188}" destId="{76108DDD-F7B4-48A0-A0BA-AE9D225739B3}" srcOrd="3" destOrd="0" presId="urn:microsoft.com/office/officeart/2008/layout/VerticalCurvedList"/>
    <dgm:cxn modelId="{FD3B5FD7-8864-4EEF-AD88-044ED4333746}" type="presParOf" srcId="{7E3DEBCA-D8B0-4448-8344-E02DB936B188}" destId="{9F460619-1515-4167-B19E-6983EB09B41B}" srcOrd="4" destOrd="0" presId="urn:microsoft.com/office/officeart/2008/layout/VerticalCurvedList"/>
    <dgm:cxn modelId="{4B16199B-4B84-4108-B1BD-4B48BF0CD7F6}" type="presParOf" srcId="{9F460619-1515-4167-B19E-6983EB09B41B}" destId="{D88EC13B-43DB-4274-92E4-9CD11053B3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4A02-1EC6-4FDB-8739-2461494CD97F}">
      <dsp:nvSpPr>
        <dsp:cNvPr id="0" name=""/>
        <dsp:cNvSpPr/>
      </dsp:nvSpPr>
      <dsp:spPr>
        <a:xfrm>
          <a:off x="1968404" y="1931108"/>
          <a:ext cx="1481595" cy="1481595"/>
        </a:xfrm>
        <a:prstGeom prst="ellipse">
          <a:avLst/>
        </a:prstGeom>
        <a:solidFill>
          <a:srgbClr val="F4C34F"/>
        </a:solidFill>
        <a:ln w="28575" cap="rnd" cmpd="sng" algn="ctr">
          <a:solidFill>
            <a:srgbClr val="CF1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rgbClr val="C00000"/>
              </a:solidFill>
            </a:rPr>
            <a:t>UNITÀ AMMINI-STRATIVE E UNITÀ FUNZIONALI (SITUAS)</a:t>
          </a:r>
          <a:endParaRPr lang="it-IT" sz="1200" kern="1200" dirty="0">
            <a:solidFill>
              <a:srgbClr val="C00000"/>
            </a:solidFill>
          </a:endParaRPr>
        </a:p>
      </dsp:txBody>
      <dsp:txXfrm>
        <a:off x="2185379" y="2148083"/>
        <a:ext cx="1047645" cy="1047645"/>
      </dsp:txXfrm>
    </dsp:sp>
    <dsp:sp modelId="{19CF8462-7C5C-461F-990F-0F4365F326BD}">
      <dsp:nvSpPr>
        <dsp:cNvPr id="0" name=""/>
        <dsp:cNvSpPr/>
      </dsp:nvSpPr>
      <dsp:spPr>
        <a:xfrm rot="16200000">
          <a:off x="2494568" y="1691864"/>
          <a:ext cx="429268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429268" y="246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698470" y="1705742"/>
        <a:ext cx="21463" cy="21463"/>
      </dsp:txXfrm>
    </dsp:sp>
    <dsp:sp modelId="{BB7E2C6A-51AD-41DF-8059-4F119B594691}">
      <dsp:nvSpPr>
        <dsp:cNvPr id="0" name=""/>
        <dsp:cNvSpPr/>
      </dsp:nvSpPr>
      <dsp:spPr>
        <a:xfrm>
          <a:off x="1968404" y="20244"/>
          <a:ext cx="1481595" cy="148159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rgbClr val="C00000"/>
              </a:solidFill>
            </a:rPr>
            <a:t>Basi Territoriali (sezioni di censimento e micro-zone)</a:t>
          </a:r>
          <a:endParaRPr lang="it-IT" sz="1200" kern="1200" dirty="0">
            <a:solidFill>
              <a:srgbClr val="C00000"/>
            </a:solidFill>
          </a:endParaRPr>
        </a:p>
      </dsp:txBody>
      <dsp:txXfrm>
        <a:off x="2185379" y="237219"/>
        <a:ext cx="1047645" cy="1047645"/>
      </dsp:txXfrm>
    </dsp:sp>
    <dsp:sp modelId="{7DC8C190-E6A7-4117-AFC0-023B27F48C7C}">
      <dsp:nvSpPr>
        <dsp:cNvPr id="0" name=""/>
        <dsp:cNvSpPr/>
      </dsp:nvSpPr>
      <dsp:spPr>
        <a:xfrm rot="1788302">
          <a:off x="3321366" y="3130650"/>
          <a:ext cx="463294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463294" y="246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541431" y="3143677"/>
        <a:ext cx="23164" cy="23164"/>
      </dsp:txXfrm>
    </dsp:sp>
    <dsp:sp modelId="{2CB28A91-B253-4DC6-B08C-9056DCE4CACD}">
      <dsp:nvSpPr>
        <dsp:cNvPr id="0" name=""/>
        <dsp:cNvSpPr/>
      </dsp:nvSpPr>
      <dsp:spPr>
        <a:xfrm>
          <a:off x="3656028" y="2897815"/>
          <a:ext cx="1481595" cy="148159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349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srgbClr val="C00000"/>
              </a:solidFill>
            </a:rPr>
            <a:t>Edifici e alloggi</a:t>
          </a:r>
        </a:p>
      </dsp:txBody>
      <dsp:txXfrm>
        <a:off x="3873003" y="3114790"/>
        <a:ext cx="1047645" cy="1047645"/>
      </dsp:txXfrm>
    </dsp:sp>
    <dsp:sp modelId="{432E39A4-FE1A-4117-9700-F75658C51FAD}">
      <dsp:nvSpPr>
        <dsp:cNvPr id="0" name=""/>
        <dsp:cNvSpPr/>
      </dsp:nvSpPr>
      <dsp:spPr>
        <a:xfrm rot="9000000">
          <a:off x="1650404" y="3129496"/>
          <a:ext cx="447206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447206" y="246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1862826" y="3142925"/>
        <a:ext cx="22360" cy="22360"/>
      </dsp:txXfrm>
    </dsp:sp>
    <dsp:sp modelId="{8B22A539-D29C-47F9-9B03-A51E7B7E21F8}">
      <dsp:nvSpPr>
        <dsp:cNvPr id="0" name=""/>
        <dsp:cNvSpPr/>
      </dsp:nvSpPr>
      <dsp:spPr>
        <a:xfrm>
          <a:off x="298014" y="2895508"/>
          <a:ext cx="1481595" cy="148159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srgbClr val="C00000"/>
              </a:solidFill>
            </a:rPr>
            <a:t>Indirizzi e numeri civici</a:t>
          </a:r>
          <a:endParaRPr lang="it-IT" sz="2100" kern="1200" dirty="0">
            <a:solidFill>
              <a:srgbClr val="C00000"/>
            </a:solidFill>
          </a:endParaRPr>
        </a:p>
      </dsp:txBody>
      <dsp:txXfrm>
        <a:off x="514989" y="3112483"/>
        <a:ext cx="1047645" cy="1047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C1802-651E-4684-BC60-7BF53E71EAFF}">
      <dsp:nvSpPr>
        <dsp:cNvPr id="0" name=""/>
        <dsp:cNvSpPr/>
      </dsp:nvSpPr>
      <dsp:spPr>
        <a:xfrm>
          <a:off x="-5531730" y="-867900"/>
          <a:ext cx="6750340" cy="6750340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48558-670B-4BDC-8B33-5AF2CAE50A2C}">
      <dsp:nvSpPr>
        <dsp:cNvPr id="0" name=""/>
        <dsp:cNvSpPr/>
      </dsp:nvSpPr>
      <dsp:spPr>
        <a:xfrm>
          <a:off x="1016077" y="417861"/>
          <a:ext cx="7281350" cy="20295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089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>
              <a:solidFill>
                <a:schemeClr val="bg1"/>
              </a:solidFill>
              <a:latin typeface="Candara" panose="020E0502030303020204" pitchFamily="34" charset="0"/>
            </a:rPr>
            <a:t>Base dati sulla struttura, localizzazione e performance economica di ciascuna delle imprese e delle unità locali attive in Italia (4,7 milioni di unità).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400" b="1" kern="1200" dirty="0">
            <a:solidFill>
              <a:schemeClr val="bg1"/>
            </a:solidFill>
            <a:latin typeface="Candara" panose="020E0502030303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>
              <a:solidFill>
                <a:schemeClr val="bg1"/>
              </a:solidFill>
              <a:latin typeface="Candara" panose="020E0502030303020204" pitchFamily="34" charset="0"/>
            </a:rPr>
            <a:t>A livello di singola unità si hanno le seguenti variabili economiche: Indipendenti, dipendenti, Fatturato, Altri ricavi e proventi, Costo di beni, Costo per servizi, Costo per godimento beni terzi, Salari e stipendi, Costo del personale, Oneri diversi di gestione, Valore aggiunto, Margine operativo lordo</a:t>
          </a:r>
        </a:p>
      </dsp:txBody>
      <dsp:txXfrm>
        <a:off x="1016077" y="417861"/>
        <a:ext cx="7281350" cy="2029584"/>
      </dsp:txXfrm>
    </dsp:sp>
    <dsp:sp modelId="{E90EB484-069A-4F22-A9E0-5AD5D358DED8}">
      <dsp:nvSpPr>
        <dsp:cNvPr id="0" name=""/>
        <dsp:cNvSpPr/>
      </dsp:nvSpPr>
      <dsp:spPr>
        <a:xfrm>
          <a:off x="-6953" y="377927"/>
          <a:ext cx="2046062" cy="2109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8DDD-F7B4-48A0-A0BA-AE9D225739B3}">
      <dsp:nvSpPr>
        <dsp:cNvPr id="0" name=""/>
        <dsp:cNvSpPr/>
      </dsp:nvSpPr>
      <dsp:spPr>
        <a:xfrm>
          <a:off x="1016077" y="2468239"/>
          <a:ext cx="7281350" cy="23904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08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ndara" panose="020E0502030303020204" pitchFamily="34" charset="0"/>
            </a:rPr>
            <a:t>Si possono ottenere per somma un numero rilevante di aggregati economici e disporre di </a:t>
          </a:r>
          <a:r>
            <a:rPr lang="it-IT" sz="1300" b="1" kern="1200" dirty="0">
              <a:latin typeface="Candara" panose="020E0502030303020204" pitchFamily="34" charset="0"/>
            </a:rPr>
            <a:t>stime </a:t>
          </a:r>
          <a:r>
            <a:rPr lang="it-IT" sz="1300" kern="1200" dirty="0">
              <a:latin typeface="Candara" panose="020E0502030303020204" pitchFamily="34" charset="0"/>
            </a:rPr>
            <a:t>su un numero considerevole di sotto-popolazioni (dimensione/settore/territorio).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andara" panose="020E0502030303020204" pitchFamily="34" charset="0"/>
            </a:rPr>
            <a:t>In particolare consente di fornire contributi su tre fasi conoscitive rilevanti: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Candara" panose="020E0502030303020204" pitchFamily="34" charset="0"/>
            </a:rPr>
            <a:t>- </a:t>
          </a:r>
          <a:r>
            <a:rPr lang="it-IT" sz="1200" b="1" kern="1200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rPr>
            <a:t>Studio</a:t>
          </a:r>
          <a:r>
            <a:rPr lang="it-IT" sz="1200" kern="1200" dirty="0">
              <a:latin typeface="Candara" panose="020E0502030303020204" pitchFamily="34" charset="0"/>
            </a:rPr>
            <a:t>: analisi dei fenomeni economici e dell’eterogeneità del sistema produttivo sul   territorio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Candara" panose="020E0502030303020204" pitchFamily="34" charset="0"/>
            </a:rPr>
            <a:t>- </a:t>
          </a:r>
          <a:r>
            <a:rPr lang="it-IT" sz="1200" b="1" kern="1200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rPr>
            <a:t>Prescrizione</a:t>
          </a:r>
          <a:r>
            <a:rPr lang="it-IT" sz="1200" kern="1200" dirty="0">
              <a:latin typeface="Candara" panose="020E0502030303020204" pitchFamily="34" charset="0"/>
            </a:rPr>
            <a:t>: individuazione dei profili dei top performers (imprese/aree territoriali) o di segmenti che rappresentano possibili target di politica industriale sul territorio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Candara" panose="020E0502030303020204" pitchFamily="34" charset="0"/>
            </a:rPr>
            <a:t>- </a:t>
          </a:r>
          <a:r>
            <a:rPr lang="it-IT" sz="1200" b="1" kern="1200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rPr>
            <a:t>Valutazione</a:t>
          </a:r>
          <a:r>
            <a:rPr lang="it-IT" sz="1200" kern="1200" dirty="0">
              <a:latin typeface="Candara" panose="020E0502030303020204" pitchFamily="34" charset="0"/>
            </a:rPr>
            <a:t>: misurazione degli effetti delle misure di policy adottate, sia in media sia sull’intera distribuzione</a:t>
          </a:r>
        </a:p>
      </dsp:txBody>
      <dsp:txXfrm>
        <a:off x="1016077" y="2468239"/>
        <a:ext cx="7281350" cy="2390459"/>
      </dsp:txXfrm>
    </dsp:sp>
    <dsp:sp modelId="{D88EC13B-43DB-4274-92E4-9CD11053B325}">
      <dsp:nvSpPr>
        <dsp:cNvPr id="0" name=""/>
        <dsp:cNvSpPr/>
      </dsp:nvSpPr>
      <dsp:spPr>
        <a:xfrm>
          <a:off x="-67828" y="2560062"/>
          <a:ext cx="2167811" cy="2043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F835E2-227D-43BA-B3A5-E9E433264387}" type="datetimeFigureOut">
              <a:rPr lang="en-US"/>
              <a:pPr>
                <a:defRPr/>
              </a:pPr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F5882C-B867-4FE7-97C9-87FBF93DC80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84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882C-B867-4FE7-97C9-87FBF93DC8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4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882C-B867-4FE7-97C9-87FBF93DC8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9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882C-B867-4FE7-97C9-87FBF93DC8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435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882C-B867-4FE7-97C9-87FBF93DC8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97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3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9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3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0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0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6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4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070" y="2621956"/>
            <a:ext cx="9818337" cy="2782819"/>
          </a:xfrm>
          <a:effectLst/>
        </p:spPr>
        <p:txBody>
          <a:bodyPr lIns="0" tIns="0" rIns="0" bIns="0" anchor="ctr">
            <a:normAutofit/>
          </a:bodyPr>
          <a:lstStyle>
            <a:lvl1pPr>
              <a:lnSpc>
                <a:spcPts val="3600"/>
              </a:lnSpc>
              <a:defRPr sz="3400" b="0" cap="none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FARE CLIC PER MODIFICARE LO STILE DEL TITOLO DELLO SCHEMA 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71492F8-659D-4E4C-A49D-B7C56753911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9185" y="1287956"/>
            <a:ext cx="3689746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500"/>
              </a:lnSpc>
              <a:spcAft>
                <a:spcPts val="600"/>
              </a:spcAft>
              <a:buNone/>
              <a:def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9184" y="1522956"/>
            <a:ext cx="3689747" cy="108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rgbClr val="63646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9184" y="6297672"/>
            <a:ext cx="7481115" cy="18851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8FC9CB7-7D84-419A-988C-7B8817E18EDB}"/>
              </a:ext>
            </a:extLst>
          </p:cNvPr>
          <p:cNvSpPr/>
          <p:nvPr userDrawn="1"/>
        </p:nvSpPr>
        <p:spPr>
          <a:xfrm>
            <a:off x="463550" y="0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57BA760-D00A-4F5B-B978-07F3F810367F}"/>
              </a:ext>
            </a:extLst>
          </p:cNvPr>
          <p:cNvSpPr/>
          <p:nvPr userDrawn="1"/>
        </p:nvSpPr>
        <p:spPr>
          <a:xfrm>
            <a:off x="4251325" y="0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7FA033-79E9-4921-B88E-03D9DAAC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37832"/>
            <a:ext cx="2700000" cy="461927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821E4C3A-67D5-4B9E-B373-7B560EA0839E}"/>
              </a:ext>
            </a:extLst>
          </p:cNvPr>
          <p:cNvSpPr/>
          <p:nvPr userDrawn="1"/>
        </p:nvSpPr>
        <p:spPr>
          <a:xfrm>
            <a:off x="8037513" y="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599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affia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C2F57ACB-1A9A-42A2-B0B9-3C24FCCE916F}"/>
              </a:ext>
            </a:extLst>
          </p:cNvPr>
          <p:cNvSpPr/>
          <p:nvPr userDrawn="1"/>
        </p:nvSpPr>
        <p:spPr>
          <a:xfrm>
            <a:off x="471488" y="1571124"/>
            <a:ext cx="5472112" cy="4392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0C542E8-A419-4B8E-8AE4-1D0DC75ADF2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2922" y="1691683"/>
            <a:ext cx="5304733" cy="3873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F3446B5-6360-4947-B444-A1DBFD6552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2922" y="2172243"/>
            <a:ext cx="5304733" cy="36687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D17306DB-EF2B-46DB-BE4C-67BA4581EC8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7663729-5A18-460D-BCC5-1C121255BEC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8AE038F-3265-4340-AFAF-203DBF97366C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5203E877-BB68-4C3E-A95D-262A3B383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DB77A0D-9AB4-48A1-82C5-A09A7D4F7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ABB3C7F1-D02D-4858-A51B-B1211EF06E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E11952F-B65E-4BC4-A306-BA5F2E5E1051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0FF5994-804D-479E-8547-F402AE8DD1D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4C0547B4-6D28-4C23-830C-984AB52D9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2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dascalia+grafico o tavol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83042" cy="662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86" y="2319687"/>
            <a:ext cx="11283042" cy="3630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0FB10A6-C138-494B-9E13-24A27B828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4B33C25-F53C-40FF-87FE-5A1021509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6897485-CF07-4D6A-ABB8-A29D7DC5710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C91E05A-8494-49B6-B257-61F68DA8B315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22199A7-2A62-43D5-872A-CD0B9A3D6E61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B2ED1D9-25D5-4BB7-87C2-D519D93363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4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8A4B74D-95FF-4ECC-AED0-C183993F8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324380-A91B-40DB-8B06-87F1716A8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76CEDB-6160-4575-AAD8-45EA5C0ED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786" y="1796902"/>
            <a:ext cx="11283042" cy="1839433"/>
          </a:xfrm>
          <a:effectLst/>
        </p:spPr>
        <p:txBody>
          <a:bodyPr anchor="ctr">
            <a:noAutofit/>
          </a:bodyPr>
          <a:lstStyle>
            <a:lvl1pPr algn="ctr">
              <a:defRPr sz="7000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894EA2-4831-F84E-BBDE-8E89A351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6093" y="3683529"/>
            <a:ext cx="5624623" cy="423612"/>
          </a:xfrm>
        </p:spPr>
        <p:txBody>
          <a:bodyPr spcCol="3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2837C0E-8F15-489B-800B-6F1CBBB23F06}"/>
              </a:ext>
            </a:extLst>
          </p:cNvPr>
          <p:cNvSpPr/>
          <p:nvPr userDrawn="1"/>
        </p:nvSpPr>
        <p:spPr>
          <a:xfrm>
            <a:off x="463550" y="5773825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C3885B9-D4F0-42E8-A6EE-EB419237E845}"/>
              </a:ext>
            </a:extLst>
          </p:cNvPr>
          <p:cNvSpPr/>
          <p:nvPr userDrawn="1"/>
        </p:nvSpPr>
        <p:spPr>
          <a:xfrm>
            <a:off x="4251325" y="5773825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F54AFB7-6D67-44BA-975B-F9E2C29BB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092375"/>
            <a:ext cx="2700000" cy="461927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B4CD4512-1FFA-4544-ACEE-31F0A9CA9D05}"/>
              </a:ext>
            </a:extLst>
          </p:cNvPr>
          <p:cNvSpPr/>
          <p:nvPr userDrawn="1"/>
        </p:nvSpPr>
        <p:spPr>
          <a:xfrm>
            <a:off x="8037513" y="679085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39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F41232-9EB6-4091-8F22-C95AC25DA3FB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67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30726-6E96-48FC-AB38-40B1912228F7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8C2E39A-DCB8-40B8-A051-F2E08595FC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47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40D18C-A813-4F4A-894A-9CD90AA0F27E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85200" y="569753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70D13DC-87A9-4DC6-AD6E-78573A5AFF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68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74E560-1E16-4397-829D-16A69614CCDD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BC39CC2-9073-45A7-91A5-0C6FD9EB73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318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16CAD5-7A99-400A-9A79-B29654B56155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C37292C-796E-48C7-8510-F57DD341F7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594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1ADEFC-E5D7-4A0D-8BA6-BCBCEA91F374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CAFDC3-9773-457A-89C4-8B75D045E2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41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81153"/>
          </a:xfrm>
        </p:spPr>
        <p:txBody>
          <a:bodyPr lIns="0" tIns="0" rIns="0" bIns="0">
            <a:noAutofit/>
          </a:bodyPr>
          <a:lstStyle>
            <a:lvl1pPr marL="285750" indent="-285750">
              <a:spcAft>
                <a:spcPts val="1800"/>
              </a:spcAft>
              <a:buSzPct val="120000"/>
              <a:buFont typeface="Courier New" panose="02070309020205020404" pitchFamily="49" charset="0"/>
              <a:buChar char="o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053620-96AC-EF47-823B-D2E90BBCE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905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1B3F12-CA74-42ED-8BED-AC466A865032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D43F1B9-C183-4E7B-83E2-DFD5731697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690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EE5848-85B4-4E33-865B-16AB481B64D3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9BA73DD-77E2-4149-B14D-9E71E34A77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7894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F37E61-9286-4458-B7ED-6C7FC96FCDE1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0579C58-FEDD-4EBD-AB05-6D2D373102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2679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D6E642-3F3E-41FF-9193-91C180F92672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597A410-80BA-45D6-A967-4557327D77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8491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7C308-C957-4890-9644-40E957731509}" type="datetime1">
              <a:rPr lang="it-IT"/>
              <a:pPr>
                <a:defRPr/>
              </a:pPr>
              <a:t>19/04/2024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32CC8D8-594D-4EE6-A55C-04E6E5AAB2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4011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FA171-3156-D3E1-6912-0349CA41C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020C6F-895E-7FB8-A9FC-B9053EC49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B02644-60F4-AFB5-9753-E9F90562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495A23-B268-8882-6BD4-83742723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9A21DE-13D6-D1F8-F994-79691B4F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74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FAFB96-C220-F472-84F0-67B09D13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7C57D7-5F3A-5460-B58C-92E5A2B2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9801D7-2932-B318-9032-A771C3D3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B1BBB-DF0C-A13C-9F13-96F15480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B1003B-D704-741D-24FC-C9E6C304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274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CCC646-E41D-B8DC-291A-265837B0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0E4065-848F-C68E-624F-AFA88DA43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1E74BF-C9F8-2B3D-8414-1DD880D8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EBB537-435E-70C5-C63A-66D8D8CF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75512B-DB6E-D46A-51E3-EF601619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533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DE284-7DD7-E99E-B2CB-066CC55C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35D0E-49CF-D523-B832-D5299768A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9DCAF3-A80D-379A-B3C2-0E3EF3336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CE52F9-6BC0-E5BB-EB63-962F74DF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451A14-05C0-F63B-05F7-66821D33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0F7DA0-4402-3A1D-BEE5-AA37CEE8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177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A395B9-C1BC-26BE-A27A-4B0F46BD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36073E-3B7B-E6DD-20AB-C6C81E268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C65302-95D4-B296-2992-577FD4D6D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DB0E59-2779-6A4D-264B-2A456018E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041094-BF2B-5BF6-3E19-4BB064D52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E3DED3-7331-703F-3886-8F0C6846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A67B8C-8836-A40F-1DBB-5B0F9ECA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8EE257-D4C5-E838-5C0A-92753399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95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7252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6F2967F-3AC1-482F-9FA1-FB5058EE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B147208-B303-4867-B415-427BFDB712A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AC1916D-DE81-4DEB-837D-9B1EBBEBAB9E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A5C2815-3F5D-4F03-A9B8-AD61D140AB8F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11B9727-26D5-42C6-AA8E-16F0A9551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DB52600-6114-4FF8-A64F-1419078C0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98E623A-5D96-4DDD-91E6-E567C5082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2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837E3-21EC-CE9C-8D87-D55B57CE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D26E964-377A-7B32-5E93-CAE4DF2C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E3CD4D-69B3-8C2E-6C51-9EFB6DC0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E3BEA3-C1D1-7E7D-41BB-08DB808B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791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82FAE5-1C97-B909-7315-05B9FABC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1684A0-86CC-F53F-ADED-E2A83A4D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1C9296-BDEB-4484-0A1C-49022BB3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142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78D706-A4C6-91C9-B50C-9291886F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2A9CCA-C27A-4638-729B-52B06133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F4DF57-1E1D-FCFB-D7A6-6A3DAA316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E7CA37-73FE-7AD9-90CE-577F9048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84EA65-70D0-5F9D-B75B-028086D8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71EB77-57AE-F19E-FD9F-6A7E3443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73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BE6E6-9260-1990-C9AD-B0CF3753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4CB3DD4-34E3-FDE1-DE39-8733A194B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0FADBF-0007-0083-211D-19798491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DB093D-A5D1-9C97-F087-715F89A9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CD0840-3AA1-C3CB-5CE7-434ACE8B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E694D6-4103-E247-3969-AC1A310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512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F435C4-05E9-130D-6722-BB139B44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C03FB7-83C6-04AF-C959-AAABFDDF1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57F3C-5A1B-36F9-3F87-FABFA309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D910D-238B-029F-1029-D329F8C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827FDB-481F-5EEC-CE21-31C0CED6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110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6705A6C-6FCA-EE06-EA45-C075C580D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09CAEC-DB53-3EC7-88E5-A47342AE3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9110DF-CDFA-C806-067B-40F688D5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8D89DF-52E7-73FC-73D7-CEB8C4C7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0B79AE-C3BE-9D82-80AD-452F176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728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321" y="6387150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725C0C6-A781-E3F9-D2F9-A9D11D3CA7C2}"/>
              </a:ext>
            </a:extLst>
          </p:cNvPr>
          <p:cNvSpPr/>
          <p:nvPr userDrawn="1"/>
        </p:nvSpPr>
        <p:spPr>
          <a:xfrm>
            <a:off x="455840" y="815179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60AAA09-DFC9-C858-6723-7EEDCB98EB76}"/>
              </a:ext>
            </a:extLst>
          </p:cNvPr>
          <p:cNvSpPr/>
          <p:nvPr userDrawn="1"/>
        </p:nvSpPr>
        <p:spPr>
          <a:xfrm>
            <a:off x="4243615" y="815179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472231D-E21A-3EDD-B535-AF1A7CD6A726}"/>
              </a:ext>
            </a:extLst>
          </p:cNvPr>
          <p:cNvSpPr/>
          <p:nvPr userDrawn="1"/>
        </p:nvSpPr>
        <p:spPr>
          <a:xfrm>
            <a:off x="8029803" y="815179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4754057"/>
      </p:ext>
    </p:extLst>
  </p:cSld>
  <p:clrMapOvr>
    <a:masterClrMapping/>
  </p:clrMapOvr>
  <p:transition spd="slow">
    <p:circle/>
  </p:transition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76765" cy="4472526"/>
          </a:xfrm>
        </p:spPr>
        <p:txBody>
          <a:bodyPr lIns="0" tIns="0" rIns="0" bIns="0" numCol="2" spcCol="54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5F80FCE-DB62-4AE9-8E37-C5ECE83CEA2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337BA55-D4F4-482D-9902-A7DF343CF4BD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E77F523-A47D-4ED1-A730-DF546267408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35A5DA5-9B3D-430B-9B7D-12A49C896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C87520E-C40B-4CBE-A2FA-D2587AA99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8ED1510-B77E-4E58-8FB2-F06301CA4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8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7" y="1557337"/>
            <a:ext cx="11269308" cy="4392613"/>
          </a:xfrm>
        </p:spPr>
        <p:txBody>
          <a:bodyPr lIns="0" tIns="0" rIns="0" bIns="0" numCol="3" spcCol="432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97EA33F-8FE6-43F7-B87B-F8A75881DC82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457ED34-8FD7-4334-B58D-DE5268F487B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E95361B-2753-4630-8435-D8D6DFA2E2B3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953CB5C-8C23-4943-AA23-507887A04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EA2B975-3B1B-40A2-9512-420987E41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FD83117-18D4-4F50-B150-B24C3ADCC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0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grafic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519" y="1557338"/>
            <a:ext cx="7305513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E997AC-2DEF-4982-9219-0DE8E80C2C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62224" y="1696688"/>
            <a:ext cx="3492000" cy="4572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014FC49-70B3-48C6-AAEA-1B6DEB762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2222" y="2261938"/>
            <a:ext cx="3492000" cy="360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FF0EAD9-FB2A-4B10-AC7E-2867676F5114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DE85F56-C820-4265-A4F2-F29B8154D70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D6C4BEC-89CF-43B7-9CD5-49EE71B2792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65B96CC-8D49-494F-9C8A-BD8535137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1DD249C-FFFA-4674-9CB5-ABEFDF504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8756CF5-11CA-40E9-BF7A-4F15C16E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1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iccolo+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425132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895" y="1557338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6695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94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C03E07E-3B47-479C-ADF1-A58628B5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5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+ colonna libera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47307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39" y="1560749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870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9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3668A3-50F9-4865-BCB1-15BD808B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0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testo+metà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5472000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BE1843A-CB5F-4920-B032-23C22AAE931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2E57A97-B19C-4884-84CD-94CF8F624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BDED907-CBCE-4C48-8974-1732296AB56B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1D4BD23-7064-4A1A-B3B8-22936DC971A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5DD4428-CB25-4CE0-B3BD-9E45A9B024CE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CFFE7A2-271E-4180-8862-1207E565D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A34ABB8-E594-41C5-B46B-F19275F5E5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B9757BE-24B5-4D77-9B24-FA598161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47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939800"/>
            <a:ext cx="11204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2103438"/>
            <a:ext cx="112045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20" r:id="rId8"/>
    <p:sldLayoutId id="2147483714" r:id="rId9"/>
    <p:sldLayoutId id="2147483716" r:id="rId10"/>
    <p:sldLayoutId id="2147483715" r:id="rId11"/>
    <p:sldLayoutId id="2147483717" r:id="rId12"/>
    <p:sldLayoutId id="2147483718" r:id="rId13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5959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rtl="0" fontAlgn="t">
        <a:spcBef>
          <a:spcPct val="0"/>
        </a:spcBef>
        <a:spcAft>
          <a:spcPts val="1200"/>
        </a:spcAft>
        <a:buClr>
          <a:srgbClr val="CC2A2A"/>
        </a:buClr>
        <a:buSzPct val="100000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86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6475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6838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1" y="6346826"/>
            <a:ext cx="107526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0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C2C4331-A2A4-A50E-6E3A-E901B9D3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C5C43C-1CDC-FB45-D0F6-1186EF168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229EC-33AE-5DEB-2ED9-666415FD0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241569-DB63-4725-B12F-0367296C98B2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8FD947-F17E-E731-621B-603A96336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D75489-78B7-34E5-4DD1-B6BEDE9C7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E37BC5-59F1-4ACB-BC88-4720A082D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29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ploradati.istat.it/databrowser/#/it/dw/categories/IT1,Z0930TER,1.0/CFI_MU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istat.it/index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BFAD7-8051-44E7-952E-F8647A1C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70" y="2621957"/>
            <a:ext cx="9431987" cy="25767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5400" cap="all" dirty="0"/>
              <a:t>LA STATISTICA UFFICIALE </a:t>
            </a:r>
            <a:br>
              <a:rPr lang="it-IT" sz="5400" cap="all" dirty="0"/>
            </a:br>
            <a:r>
              <a:rPr lang="it-IT" sz="5400" cap="all" dirty="0"/>
              <a:t>PER IL TERRITORIO </a:t>
            </a:r>
            <a:endParaRPr lang="it-IT" sz="54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54B89B-F96C-4A34-BA9E-083269BE1E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it-IT" dirty="0"/>
              <a:t>Bologna, 11 aprile 2024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11"/>
          </p:nvPr>
        </p:nvSpPr>
        <p:spPr>
          <a:xfrm>
            <a:off x="469184" y="1522956"/>
            <a:ext cx="10835310" cy="1080000"/>
          </a:xfrm>
        </p:spPr>
        <p:txBody>
          <a:bodyPr/>
          <a:lstStyle/>
          <a:p>
            <a:r>
              <a:rPr lang="it-IT" b="1" dirty="0" err="1"/>
              <a:t>StatCities</a:t>
            </a:r>
            <a:r>
              <a:rPr lang="it-IT" b="1" dirty="0"/>
              <a:t> 2024</a:t>
            </a:r>
          </a:p>
          <a:p>
            <a:r>
              <a:rPr lang="it-IT" b="1" dirty="0"/>
              <a:t>Il valore della statistica</a:t>
            </a:r>
          </a:p>
          <a:p>
            <a:r>
              <a:rPr lang="it-IT" i="1" dirty="0"/>
              <a:t>La statistica per la misurazione del valore pubblico e per la programmazione e valutazione delle politiche locali 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ADFE67CC-0EAE-4BEC-A961-535FE506A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/>
          <a:lstStyle/>
          <a:p>
            <a:r>
              <a:rPr lang="it-IT" dirty="0"/>
              <a:t>Istat | Presidente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1D87B255-EFEE-4DEF-9FE3-EB483176489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69184" y="6297672"/>
            <a:ext cx="7481115" cy="188513"/>
          </a:xfrm>
        </p:spPr>
        <p:txBody>
          <a:bodyPr/>
          <a:lstStyle/>
          <a:p>
            <a:r>
              <a:rPr lang="it-IT" dirty="0"/>
              <a:t>FRANCESCO MARIA CHELLI</a:t>
            </a:r>
          </a:p>
        </p:txBody>
      </p:sp>
    </p:spTree>
    <p:extLst>
      <p:ext uri="{BB962C8B-B14F-4D97-AF65-F5344CB8AC3E}">
        <p14:creationId xmlns:p14="http://schemas.microsoft.com/office/powerpoint/2010/main" val="273070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4" y="389260"/>
            <a:ext cx="10574244" cy="384721"/>
          </a:xfrm>
        </p:spPr>
        <p:txBody>
          <a:bodyPr/>
          <a:lstStyle/>
          <a:p>
            <a:pPr algn="l"/>
            <a:r>
              <a:rPr lang="it-IT" altLang="it-IT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Previsioni demografiche nei Comuni</a:t>
            </a:r>
            <a:endParaRPr lang="it-IT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gnaposto testo 1">
            <a:extLst>
              <a:ext uri="{FF2B5EF4-FFF2-40B4-BE49-F238E27FC236}">
                <a16:creationId xmlns:a16="http://schemas.microsoft.com/office/drawing/2014/main" id="{4A911419-A868-4734-84E3-ADB40A244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294" y="5874674"/>
            <a:ext cx="11359798" cy="422025"/>
          </a:xfrm>
        </p:spPr>
        <p:txBody>
          <a:bodyPr numCol="1"/>
          <a:lstStyle/>
          <a:p>
            <a:r>
              <a:rPr lang="it-IT" dirty="0"/>
              <a:t>Popolazione per sesso e classi quinquennali di età, Comune di </a:t>
            </a:r>
            <a:r>
              <a:rPr lang="it-IT" dirty="0">
                <a:solidFill>
                  <a:srgbClr val="FF0000"/>
                </a:solidFill>
              </a:rPr>
              <a:t>Bologna</a:t>
            </a:r>
            <a:r>
              <a:rPr lang="it-IT" dirty="0"/>
              <a:t>, 1.1.2022, 2032 e 2042 (sc. mediano)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4918" y="2003806"/>
            <a:ext cx="3657917" cy="308484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041872" y="2003805"/>
            <a:ext cx="3657917" cy="308484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548395" y="2003804"/>
            <a:ext cx="3657917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5469621" y="1539119"/>
            <a:ext cx="6437783" cy="4361031"/>
          </a:xfrm>
        </p:spPr>
        <p:txBody>
          <a:bodyPr>
            <a:no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 2013 l’Istat pubblica con cadenza annuale il Benessere equo e sostenibile (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e dal 2018 il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dei Territori (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BesT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con l’obiettivo di valutare il progresso di una società non soltanto dal punto di vista economico, ma anche sociale e ambientale.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Seguendo un approccio basato sul confronto e sulla condivisione con la comunità scientifica e la società civile, sono stati individuati 12 domini o dimensioni del benessere.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BesT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 basa su un sistema di 70 indicatori sub-regionali, che consente di approfondire le conoscenze sulla distribuzione del benessere nelle diverse aree del Paese, valutare le disuguaglianze territoriali, delineare i profili di benessere dei singoli territori.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L’ampio set di misure consente di rispondere alla domanda crescente di informazione statistica sui territori, in relazione alla programmazione e rendicontazione sociale degli Enti Locali.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dirty="0"/>
              <a:t>Il benessere equo e sostenibile dei territori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70" y="1593367"/>
            <a:ext cx="5178424" cy="3538112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83532"/>
              </p:ext>
            </p:extLst>
          </p:nvPr>
        </p:nvGraphicFramePr>
        <p:xfrm>
          <a:off x="406142" y="5836650"/>
          <a:ext cx="42183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187">
                  <a:extLst>
                    <a:ext uri="{9D8B030D-6E8A-4147-A177-3AD203B41FA5}">
                      <a16:colId xmlns:a16="http://schemas.microsoft.com/office/drawing/2014/main" val="3256731636"/>
                    </a:ext>
                  </a:extLst>
                </a:gridCol>
                <a:gridCol w="2109187">
                  <a:extLst>
                    <a:ext uri="{9D8B030D-6E8A-4147-A177-3AD203B41FA5}">
                      <a16:colId xmlns:a16="http://schemas.microsoft.com/office/drawing/2014/main" val="218088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INDICATORI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DOMINI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747833"/>
                  </a:ext>
                </a:extLst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42" y="5285718"/>
            <a:ext cx="1716366" cy="5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6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8" y="503475"/>
            <a:ext cx="11269308" cy="384721"/>
          </a:xfrm>
        </p:spPr>
        <p:txBody>
          <a:bodyPr/>
          <a:lstStyle/>
          <a:p>
            <a:pPr>
              <a:defRPr/>
            </a:pPr>
            <a:r>
              <a:rPr lang="it-IT" dirty="0"/>
              <a:t>Focus territoriale: </a:t>
            </a:r>
            <a:r>
              <a:rPr lang="it-IT" dirty="0" err="1"/>
              <a:t>BesT</a:t>
            </a:r>
            <a:r>
              <a:rPr lang="it-IT" dirty="0"/>
              <a:t> EMILIA ROMAGNA</a:t>
            </a:r>
            <a:endParaRPr lang="it-IT" b="0" dirty="0">
              <a:solidFill>
                <a:sysClr val="window" lastClr="FFFFFF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53C5F3-9573-44E2-B81C-182DADA3303A}"/>
              </a:ext>
            </a:extLst>
          </p:cNvPr>
          <p:cNvSpPr txBox="1"/>
          <p:nvPr/>
        </p:nvSpPr>
        <p:spPr>
          <a:xfrm>
            <a:off x="437041" y="1207865"/>
            <a:ext cx="724391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 DEGLI INDICATORI PER CLASSE DI BENESSERE E PROVINCIA - 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 2020, 2021, 2022 (ultimo disponibile)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(valori percentuali)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0447" t="26565" r="24736" b="10935"/>
          <a:stretch/>
        </p:blipFill>
        <p:spPr>
          <a:xfrm>
            <a:off x="437041" y="1955413"/>
            <a:ext cx="7132321" cy="4572000"/>
          </a:xfrm>
          <a:prstGeom prst="rect">
            <a:avLst/>
          </a:prstGeom>
        </p:spPr>
      </p:pic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E5AE986C-196F-4141-A898-FA4C4198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9362" y="2032799"/>
            <a:ext cx="4384431" cy="4623832"/>
          </a:xfrm>
        </p:spPr>
        <p:txBody>
          <a:bodyPr/>
          <a:lstStyle/>
          <a:p>
            <a:pPr marL="285750" indent="-285750" algn="just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600" dirty="0"/>
              <a:t>Il 55,2% degli indicatori delle province emiliano-romagnole si colloca nelle due classi più elevate: «alta» e «medio-alta» (a fronte del 56,1% del Nord-est e del 42,7% dell’Italia).</a:t>
            </a: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600" dirty="0"/>
              <a:t>I posizionamenti nelle due classi più basse in Emilia-Romagna (29,2%) sono decisamente meno frequenti che in Italia (33,9%), ma il risultato della regione è peggiore in confronto alla ripartizione Nord-est (25,2%).</a:t>
            </a: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600" dirty="0"/>
              <a:t>I livelli di benessere relativo più elevati si osservano a Bologna e a Parma, con circa il 60% degli indicatori provinciali nelle classi di benessere relativo alta e medio-alta.</a:t>
            </a:r>
          </a:p>
        </p:txBody>
      </p:sp>
    </p:spTree>
    <p:extLst>
      <p:ext uri="{BB962C8B-B14F-4D97-AF65-F5344CB8AC3E}">
        <p14:creationId xmlns:p14="http://schemas.microsoft.com/office/powerpoint/2010/main" val="58191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9D0CB-8A95-B446-EFB3-F3A86193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118755"/>
            <a:ext cx="11392904" cy="769441"/>
          </a:xfrm>
        </p:spPr>
        <p:txBody>
          <a:bodyPr/>
          <a:lstStyle/>
          <a:p>
            <a:r>
              <a:rPr lang="it-IT" dirty="0"/>
              <a:t>Capacità operativa dei comuni tra vincoli strutturali e opportunità del PNRR (1)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114532-0D6E-35D3-298A-0DF7408BE38E}"/>
              </a:ext>
            </a:extLst>
          </p:cNvPr>
          <p:cNvSpPr txBox="1"/>
          <p:nvPr/>
        </p:nvSpPr>
        <p:spPr>
          <a:xfrm>
            <a:off x="468895" y="1410721"/>
            <a:ext cx="6053370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</a:rPr>
              <a:t>Le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</a:rPr>
              <a:t>Amministrazioni comunali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</a:rPr>
              <a:t> presentano forti vincoli di risorse indotti dalle politiche di contenimento della spesa degli ultimi anni.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</a:rPr>
              <a:t> L’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/>
              </a:rPr>
              <a:t>analisi mostra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una dotazione degli input di lavoro superiore nei comuni del Mezzogiorno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73,2 addetti ogni 10mila abitanti, contro i 63,5 nel Centro e 54,8 nel Nord. Queste proporzioni si invertono, però, nel caso del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full-time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ben più contenuto nei Comuni di Sud e Isole.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R="0" lvl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Le restrizioni sul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turn-over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 e sull’accesso alla pensione hanno prodotto un invecchiamento del personale dei Comuni.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invecchiamento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degli organici comunali è un fenomeno particolarmente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accentuato nel Mezzogiorno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dove è molto contenuta la componente giovanile a fronte di un’incidenza elevata degli ultrasessantenni, nettamente minore nel Centro e soprattutto nel Nord Italia.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sz="1400" b="0" i="0" strike="noStrike" kern="1200" cap="none" spc="0" normalizeH="0" baseline="0" noProof="0" dirty="0">
                <a:ln>
                  <a:noFill/>
                </a:ln>
                <a:solidFill>
                  <a:srgbClr val="63646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Fonte: Istat, Statistica Focus «Comuni: vincoli strutturali e opportunità del</a:t>
            </a:r>
            <a:r>
              <a:rPr kumimoji="0" lang="it-IT" sz="1400" b="0" i="0" strike="noStrike" kern="1200" cap="none" spc="0" normalizeH="0" noProof="0" dirty="0">
                <a:ln>
                  <a:noFill/>
                </a:ln>
                <a:solidFill>
                  <a:srgbClr val="63646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PNRR</a:t>
            </a:r>
            <a:r>
              <a:rPr kumimoji="0" lang="it-IT" sz="1400" b="0" i="0" strike="noStrike" kern="1200" cap="none" spc="0" normalizeH="0" baseline="0" noProof="0" dirty="0">
                <a:ln>
                  <a:noFill/>
                </a:ln>
                <a:solidFill>
                  <a:srgbClr val="63646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»,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sz="1400" b="0" i="0" strike="noStrike" kern="1200" cap="none" spc="0" normalizeH="0" baseline="0" noProof="0" dirty="0">
                <a:ln>
                  <a:noFill/>
                </a:ln>
                <a:solidFill>
                  <a:srgbClr val="63646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 marzo 2024.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/>
          <p:nvPr/>
        </p:nvGraphicFramePr>
        <p:xfrm>
          <a:off x="6762058" y="1608200"/>
          <a:ext cx="4426642" cy="236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CA2B1D4-7970-A4C3-DED3-0BB2BB9E54CD}"/>
              </a:ext>
            </a:extLst>
          </p:cNvPr>
          <p:cNvSpPr txBox="1"/>
          <p:nvPr/>
        </p:nvSpPr>
        <p:spPr>
          <a:xfrm>
            <a:off x="6656804" y="1140106"/>
            <a:ext cx="5194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 Unicode MS"/>
              </a:rPr>
              <a:t>INDICATORI DI DOTAZIONE DEGLI ADDETTI NEI Comuni per ripartizione</a:t>
            </a:r>
            <a:r>
              <a:rPr kumimoji="0" lang="it-IT" sz="1400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 Unicode MS"/>
              </a:rPr>
              <a:t>. </a:t>
            </a:r>
            <a:r>
              <a:rPr lang="it-IT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 2011 e 2021, valori assoluti e percentuali</a:t>
            </a: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116936"/>
              </p:ext>
            </p:extLst>
          </p:nvPr>
        </p:nvGraphicFramePr>
        <p:xfrm>
          <a:off x="6762058" y="4719580"/>
          <a:ext cx="4020186" cy="198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C3E8931-E430-B183-50DD-934010F518BF}"/>
              </a:ext>
            </a:extLst>
          </p:cNvPr>
          <p:cNvSpPr txBox="1"/>
          <p:nvPr/>
        </p:nvSpPr>
        <p:spPr>
          <a:xfrm>
            <a:off x="6678576" y="4167463"/>
            <a:ext cx="5070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Helvetica Neue"/>
                <a:cs typeface="Arial Unicode MS"/>
              </a:rPr>
              <a:t>personale in organico nei comuni per ripartizione e classi di età. </a:t>
            </a:r>
            <a:r>
              <a:rPr lang="it-IT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 2011 e 2021, valori percentuali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77957" y="3873195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(*) per 10mila residenti. </a:t>
            </a:r>
          </a:p>
        </p:txBody>
      </p:sp>
    </p:spTree>
    <p:extLst>
      <p:ext uri="{BB962C8B-B14F-4D97-AF65-F5344CB8AC3E}">
        <p14:creationId xmlns:p14="http://schemas.microsoft.com/office/powerpoint/2010/main" val="355113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0A415F6-EE21-306F-C718-5AC278E3E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96" y="1263907"/>
            <a:ext cx="5366948" cy="528557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it-IT" sz="1600" b="1" cap="all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Helvetica Neue"/>
                <a:cs typeface="Arial Unicode MS"/>
              </a:rPr>
              <a:t>INDICATORI SULLA formazione in servizio nei comuni per dimensione e ripartizione</a:t>
            </a:r>
            <a:r>
              <a:rPr lang="it-IT" sz="1600" cap="all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Helvetica Neue"/>
                <a:cs typeface="Arial Unicode MS"/>
              </a:rPr>
              <a:t>. </a:t>
            </a:r>
            <a:r>
              <a:rPr lang="it-IT" sz="1400" dirty="0">
                <a:solidFill>
                  <a:srgbClr val="7F7F7F"/>
                </a:solidFill>
              </a:rPr>
              <a:t>Anno 2021, valori medi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1952CF0-5A2F-AA58-7BCB-6B06067E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118755"/>
            <a:ext cx="11628370" cy="769441"/>
          </a:xfrm>
        </p:spPr>
        <p:txBody>
          <a:bodyPr/>
          <a:lstStyle/>
          <a:p>
            <a:r>
              <a:rPr lang="it-IT" dirty="0"/>
              <a:t>Capacità operativa dei comuni tra vincoli strutturali e opportunità del PNRR (2)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8C84F7-C15B-13FE-5FA4-C05D22A669BC}"/>
              </a:ext>
            </a:extLst>
          </p:cNvPr>
          <p:cNvSpPr txBox="1"/>
          <p:nvPr/>
        </p:nvSpPr>
        <p:spPr>
          <a:xfrm>
            <a:off x="6400797" y="1201852"/>
            <a:ext cx="541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 Unicode MS"/>
              </a:rPr>
              <a:t>addetti nei Comuni per LIVELLO DI ISTRUZIONE, ampiezza e ripartizione</a:t>
            </a:r>
            <a:r>
              <a:rPr kumimoji="0" lang="it-IT" sz="16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 Unicode MS"/>
              </a:rPr>
              <a:t>. 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2021, valori percentuali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948064"/>
              </p:ext>
            </p:extLst>
          </p:nvPr>
        </p:nvGraphicFramePr>
        <p:xfrm>
          <a:off x="6400799" y="1808322"/>
          <a:ext cx="5418597" cy="256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1C17B0-92EB-9FE2-E78E-7368D494FABF}"/>
              </a:ext>
            </a:extLst>
          </p:cNvPr>
          <p:cNvSpPr txBox="1"/>
          <p:nvPr/>
        </p:nvSpPr>
        <p:spPr>
          <a:xfrm>
            <a:off x="6452452" y="4376760"/>
            <a:ext cx="5418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(*) titoli di studio inferiori al diploma secondario (**) titoli di studio universitari (laurea breve, laurea magistrale, titoli post-laurea).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B49C39-583C-3EE0-2D44-E16E95CFFC5B}"/>
              </a:ext>
            </a:extLst>
          </p:cNvPr>
          <p:cNvSpPr txBox="1"/>
          <p:nvPr/>
        </p:nvSpPr>
        <p:spPr>
          <a:xfrm>
            <a:off x="6081603" y="4844110"/>
            <a:ext cx="584816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 livello d’istruzione degli addetti è più basso nei Comuni di piccole dimensioni e tende a innalzarsi in funzione dell’ampiezza.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Livelli di istruzione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relativamente bassi si riscontrano nel personale dei Comuni del Mezzogiorno, come esito della incidenza di personale stabilizzato, più anziano e non reclutato attraverso canoniche procedure selettive.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720124"/>
              </p:ext>
            </p:extLst>
          </p:nvPr>
        </p:nvGraphicFramePr>
        <p:xfrm>
          <a:off x="372852" y="1902690"/>
          <a:ext cx="5482492" cy="280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EC1DF75-3184-FC4A-BB17-0DF252A922B7}"/>
              </a:ext>
            </a:extLst>
          </p:cNvPr>
          <p:cNvSpPr txBox="1"/>
          <p:nvPr/>
        </p:nvSpPr>
        <p:spPr>
          <a:xfrm>
            <a:off x="361715" y="5087265"/>
            <a:ext cx="53669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propensione a fruire di opportunità formative è bassa nei Comuni più piccoli e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generale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tende a crescere all’aumentare della dimensione demografica.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0541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8895" y="118755"/>
            <a:ext cx="11269308" cy="769441"/>
          </a:xfrm>
        </p:spPr>
        <p:txBody>
          <a:bodyPr/>
          <a:lstStyle/>
          <a:p>
            <a:r>
              <a:rPr lang="it-IT" dirty="0"/>
              <a:t>Indice di Funzionalità organizzativa delle Amministrazioni comunali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23469" y="1470893"/>
            <a:ext cx="4566214" cy="42463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1600" dirty="0"/>
          </a:p>
          <a:p>
            <a:pPr algn="just"/>
            <a:r>
              <a:rPr lang="it-IT" sz="1600" dirty="0">
                <a:effectLst/>
                <a:ea typeface="Arial Unicode MS"/>
              </a:rPr>
              <a:t>L’Indicatore sintetico di “Funzionalità Organizzativa” </a:t>
            </a:r>
            <a:r>
              <a:rPr lang="it-IT" sz="1600" dirty="0">
                <a:solidFill>
                  <a:srgbClr val="C00000"/>
                </a:solidFill>
                <a:effectLst/>
                <a:ea typeface="Arial Unicode MS"/>
              </a:rPr>
              <a:t>dei Comuni (IFO-Comuni), diffuso per la prima volta dall’Istat lo scorso marzo</a:t>
            </a:r>
            <a:r>
              <a:rPr lang="it-IT" sz="1600" dirty="0">
                <a:effectLst/>
                <a:ea typeface="Arial Unicode MS"/>
              </a:rPr>
              <a:t>, fotografa le difficoltà del Mezzogiorno e certifica una riduzione dei livelli qualitativi </a:t>
            </a:r>
            <a:r>
              <a:rPr lang="it-IT" sz="1600" dirty="0"/>
              <a:t>tra il 2011 e il 2021.</a:t>
            </a:r>
          </a:p>
          <a:p>
            <a:pPr algn="just">
              <a:spcAft>
                <a:spcPts val="600"/>
              </a:spcAft>
            </a:pPr>
            <a:r>
              <a:rPr lang="it-IT" sz="1600" dirty="0"/>
              <a:t>L’IFO è la sintesi di dieci indicatori elementari riguardanti cinque dimensioni sul capitale umano delle amministrazioni comunali:</a:t>
            </a: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→"/>
            </a:pPr>
            <a:r>
              <a:rPr lang="it-IT" sz="1600" b="0" dirty="0">
                <a:solidFill>
                  <a:srgbClr val="C00000"/>
                </a:solidFill>
              </a:rPr>
              <a:t>risorse umane;</a:t>
            </a: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→"/>
            </a:pPr>
            <a:r>
              <a:rPr lang="it-IT" sz="1600" b="0" dirty="0">
                <a:solidFill>
                  <a:srgbClr val="C00000"/>
                </a:solidFill>
              </a:rPr>
              <a:t>struttura per età;</a:t>
            </a: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→"/>
            </a:pPr>
            <a:r>
              <a:rPr lang="it-IT" sz="1600" b="0" dirty="0">
                <a:solidFill>
                  <a:srgbClr val="C00000"/>
                </a:solidFill>
              </a:rPr>
              <a:t>competenze di base;</a:t>
            </a: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→"/>
            </a:pPr>
            <a:r>
              <a:rPr lang="it-IT" sz="1600" b="0" dirty="0">
                <a:solidFill>
                  <a:srgbClr val="C00000"/>
                </a:solidFill>
              </a:rPr>
              <a:t>competenze professionali;</a:t>
            </a: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→"/>
            </a:pPr>
            <a:r>
              <a:rPr lang="it-IT" sz="1600" b="0" dirty="0">
                <a:solidFill>
                  <a:srgbClr val="C00000"/>
                </a:solidFill>
              </a:rPr>
              <a:t>flessibilità.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sz="1600" dirty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1600" dirty="0"/>
          </a:p>
          <a:p>
            <a:pPr>
              <a:spcAft>
                <a:spcPts val="500"/>
              </a:spcAft>
            </a:pPr>
            <a:endParaRPr lang="it-IT" sz="1600" dirty="0"/>
          </a:p>
          <a:p>
            <a:pPr>
              <a:spcAft>
                <a:spcPts val="0"/>
              </a:spcAft>
            </a:pPr>
            <a:endParaRPr lang="it-IT" sz="1600" dirty="0"/>
          </a:p>
        </p:txBody>
      </p:sp>
      <p:pic>
        <p:nvPicPr>
          <p:cNvPr id="7" name="Immagine 1630793974">
            <a:extLst>
              <a:ext uri="{FF2B5EF4-FFF2-40B4-BE49-F238E27FC236}">
                <a16:creationId xmlns:a16="http://schemas.microsoft.com/office/drawing/2014/main" id="{4223A702-5C57-0A17-49D0-44257482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408826"/>
            <a:ext cx="3250063" cy="46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630793975">
            <a:extLst>
              <a:ext uri="{FF2B5EF4-FFF2-40B4-BE49-F238E27FC236}">
                <a16:creationId xmlns:a16="http://schemas.microsoft.com/office/drawing/2014/main" id="{52CD07CF-6461-D1A5-899D-398AD1FE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13" y="1470893"/>
            <a:ext cx="3100318" cy="43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143409-44DF-C0C5-7018-6998607141FE}"/>
              </a:ext>
            </a:extLst>
          </p:cNvPr>
          <p:cNvSpPr txBox="1"/>
          <p:nvPr/>
        </p:nvSpPr>
        <p:spPr>
          <a:xfrm>
            <a:off x="5687774" y="6038868"/>
            <a:ext cx="507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Fonte: elaborazioni Istat su dati Conto Annuale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MeF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1224BA-F4C3-E37C-766E-1C9970C3E94B}"/>
              </a:ext>
            </a:extLst>
          </p:cNvPr>
          <p:cNvSpPr txBox="1"/>
          <p:nvPr/>
        </p:nvSpPr>
        <p:spPr>
          <a:xfrm>
            <a:off x="5750261" y="1265762"/>
            <a:ext cx="54898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 Unicode MS"/>
              </a:rPr>
              <a:t>indicatore IFO per comune.</a:t>
            </a:r>
            <a:r>
              <a:rPr kumimoji="0" lang="it-IT" sz="16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 Unicode M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/>
                <a:cs typeface="Arial Unicode MS"/>
              </a:rPr>
              <a:t>Anno 2011 e 2021, quartili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72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_musica CNS LOOP (1).mp4">
            <a:hlinkClick r:id="" action="ppaction://media"/>
            <a:extLst>
              <a:ext uri="{FF2B5EF4-FFF2-40B4-BE49-F238E27FC236}">
                <a16:creationId xmlns:a16="http://schemas.microsoft.com/office/drawing/2014/main" id="{16B5A6BF-D6AB-1E19-9C39-CBF8ECEE21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358" y="1068586"/>
            <a:ext cx="7540697" cy="42416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192045E-FB8C-4B8C-AEFC-06A390A8A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79497" y="1068586"/>
            <a:ext cx="3081337" cy="208597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0" cap="all" dirty="0">
                <a:solidFill>
                  <a:srgbClr val="FFFFFF"/>
                </a:solidFill>
                <a:latin typeface="+mj-lt"/>
                <a:cs typeface="+mj-cs"/>
              </a:rPr>
              <a:t>La </a:t>
            </a:r>
            <a:r>
              <a:rPr lang="en-US" sz="3300" b="0" cap="all" dirty="0" err="1">
                <a:solidFill>
                  <a:srgbClr val="FFFFFF"/>
                </a:solidFill>
                <a:latin typeface="+mj-lt"/>
                <a:cs typeface="+mj-cs"/>
              </a:rPr>
              <a:t>prossima</a:t>
            </a:r>
            <a:r>
              <a:rPr lang="en-US" sz="3300" b="0" cap="all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3300" b="0" cap="all" dirty="0" err="1">
                <a:solidFill>
                  <a:srgbClr val="FFFFFF"/>
                </a:solidFill>
                <a:latin typeface="+mj-lt"/>
                <a:cs typeface="+mj-cs"/>
              </a:rPr>
              <a:t>Conferenza</a:t>
            </a:r>
            <a:r>
              <a:rPr lang="en-US" sz="3300" b="0" cap="all" dirty="0">
                <a:solidFill>
                  <a:srgbClr val="FFFFFF"/>
                </a:solidFill>
                <a:latin typeface="+mj-lt"/>
                <a:cs typeface="+mj-cs"/>
              </a:rPr>
              <a:t> Nazionale </a:t>
            </a:r>
            <a:br>
              <a:rPr lang="en-US" sz="3300" b="0" cap="all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3300" b="0" cap="all" dirty="0">
                <a:solidFill>
                  <a:srgbClr val="FFFFFF"/>
                </a:solidFill>
                <a:latin typeface="+mj-lt"/>
                <a:cs typeface="+mj-cs"/>
              </a:rPr>
              <a:t>di </a:t>
            </a:r>
            <a:r>
              <a:rPr lang="en-US" sz="3300" b="0" cap="all" dirty="0" err="1">
                <a:solidFill>
                  <a:srgbClr val="FFFFFF"/>
                </a:solidFill>
                <a:latin typeface="+mj-lt"/>
                <a:cs typeface="+mj-cs"/>
              </a:rPr>
              <a:t>Statistica</a:t>
            </a:r>
            <a:r>
              <a:rPr lang="en-US" sz="3300" b="0" cap="all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88FAD7-5B78-F5F6-20B8-CA2BB85581A9}"/>
              </a:ext>
            </a:extLst>
          </p:cNvPr>
          <p:cNvSpPr txBox="1"/>
          <p:nvPr/>
        </p:nvSpPr>
        <p:spPr>
          <a:xfrm>
            <a:off x="9083040" y="417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35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192045E-FB8C-4B8C-AEFC-06A390A8A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895" y="172720"/>
            <a:ext cx="11269308" cy="568960"/>
          </a:xfrm>
        </p:spPr>
        <p:txBody>
          <a:bodyPr lIns="72000" tIns="36000" rIns="72000" bIns="36000" anchor="ctr" anchorCtr="0">
            <a:normAutofit/>
          </a:bodyPr>
          <a:lstStyle/>
          <a:p>
            <a:r>
              <a:rPr lang="it-IT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 - Sessione: Ambiente, Territorio, Popolazione e Società </a:t>
            </a:r>
          </a:p>
        </p:txBody>
      </p:sp>
      <p:sp>
        <p:nvSpPr>
          <p:cNvPr id="6" name="Segnaposto testo 7"/>
          <p:cNvSpPr txBox="1">
            <a:spLocks/>
          </p:cNvSpPr>
          <p:nvPr/>
        </p:nvSpPr>
        <p:spPr>
          <a:xfrm>
            <a:off x="3690938" y="1028418"/>
            <a:ext cx="8058150" cy="5611867"/>
          </a:xfrm>
        </p:spPr>
        <p:txBody>
          <a:bodyPr lIns="0" tIns="0" rIns="0" bIns="0"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 parlerà di:</a:t>
            </a:r>
          </a:p>
          <a:p>
            <a:pPr marL="457200" marR="0" lvl="0" indent="-4572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9323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aggregazioni degli Enti Locali e di sviluppo della loro funzione statistica, da tempo al centro di una dinamica istituzionale e socio-economica</a:t>
            </a:r>
          </a:p>
          <a:p>
            <a:pPr marL="457200" marR="0" lvl="0" indent="-4572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9323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capacità delle aggregazioni degli Enti Locali di rappresentare se stesse, di conoscere la propria dimensione socio-economica e demografica, di proiettare con fondamento metodologico robusto le dinamiche future dei proprie territori e delle proprie comunità</a:t>
            </a:r>
          </a:p>
          <a:p>
            <a:pPr marL="457200" marR="0" lvl="0" indent="-4572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9323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funzioni strategiche per lo sviluppo e la resilienza di comunità e territori</a:t>
            </a:r>
          </a:p>
          <a:p>
            <a:pPr marL="457200" marR="0" lvl="0" indent="-4572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9323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definizione dei fabbisogni di investimento e manutenzione, di programmazione delle politiche, di pianificazione degli interventi per lo sviluppo e la coesione sociale </a:t>
            </a:r>
          </a:p>
          <a:p>
            <a:pPr marL="457200" marR="0" lvl="0" indent="-4572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9323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necessità di un governo aggregato e “cosciente” della funzione statistica per la comunità vasta e l’aggregazione che intorno ad essa si consolida.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5" y="1062038"/>
            <a:ext cx="2894791" cy="51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192045E-FB8C-4B8C-AEFC-06A390A8A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895" y="172720"/>
            <a:ext cx="11269308" cy="568960"/>
          </a:xfrm>
        </p:spPr>
        <p:txBody>
          <a:bodyPr lIns="72000" tIns="36000" rIns="72000" bIns="36000" anchor="ctr" anchorCtr="0">
            <a:normAutofit/>
          </a:bodyPr>
          <a:lstStyle/>
          <a:p>
            <a:r>
              <a:rPr lang="it-IT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 - Call for Poster</a:t>
            </a:r>
          </a:p>
        </p:txBody>
      </p:sp>
      <p:sp>
        <p:nvSpPr>
          <p:cNvPr id="6" name="Segnaposto testo 7"/>
          <p:cNvSpPr txBox="1">
            <a:spLocks/>
          </p:cNvSpPr>
          <p:nvPr/>
        </p:nvSpPr>
        <p:spPr>
          <a:xfrm>
            <a:off x="3690937" y="1016319"/>
            <a:ext cx="8032167" cy="5616256"/>
          </a:xfrm>
        </p:spPr>
        <p:txBody>
          <a:bodyPr lIns="0" tIns="0" rIns="0" bIns="0"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Nuovi strumenti di comunicazione, promozione e diffusione dell’informazione statistica  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Cooperazione e iniziative statistiche in partnership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Nuove fonti per la produzione e ecosistemi di dati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La regolamentazione della statistica ufficiale, evoluzioni e criticità    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b="1" dirty="0">
                <a:solidFill>
                  <a:srgbClr val="C00000"/>
                </a:solidFill>
                <a:latin typeface="Arial"/>
              </a:rPr>
              <a:t>Statistica per il territorio</a:t>
            </a: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La statistica per il monitoraggio del PNRR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Statistica ufficiale e Intelligenza Artificiale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Soluzioni metodologiche e tecnologiche innovative per la statistica ufficiale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Società e persone: misurare comportamenti e cambiamenti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Statistiche e analisi sulla congiuntura economica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Statistiche economiche e conti nazionali   </a:t>
            </a:r>
          </a:p>
          <a:p>
            <a:pPr marL="457200" lvl="0" indent="-457200">
              <a:buClr>
                <a:srgbClr val="932338"/>
              </a:buClr>
              <a:buFont typeface="+mj-lt"/>
              <a:buAutoNum type="arabicPeriod"/>
            </a:pPr>
            <a:r>
              <a:rPr lang="it-IT" sz="2000" b="1" dirty="0">
                <a:solidFill>
                  <a:srgbClr val="C00000"/>
                </a:solidFill>
                <a:latin typeface="Arial"/>
              </a:rPr>
              <a:t>Statistiche per l’ambiente e lo sviluppo sostenibile</a:t>
            </a:r>
            <a:r>
              <a:rPr lang="it-IT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/>
              </a:rPr>
              <a:t> </a:t>
            </a:r>
          </a:p>
          <a:p>
            <a:pPr marL="457200" lvl="0" indent="-457200">
              <a:lnSpc>
                <a:spcPct val="150000"/>
              </a:lnSpc>
              <a:buClr>
                <a:srgbClr val="932338"/>
              </a:buClr>
              <a:buFont typeface="Courier New" panose="02070309020205020404" pitchFamily="49" charset="0"/>
              <a:buChar char="o"/>
            </a:pPr>
            <a:endParaRPr lang="it-IT" sz="200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4" y="1062037"/>
            <a:ext cx="2902020" cy="51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07821B-5649-449D-A1C2-3F67CA468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BF4BC2-DF36-45EF-81AC-8E5C0F2E80A9}"/>
              </a:ext>
            </a:extLst>
          </p:cNvPr>
          <p:cNvSpPr txBox="1"/>
          <p:nvPr/>
        </p:nvSpPr>
        <p:spPr>
          <a:xfrm>
            <a:off x="-139849" y="3076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7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 bwMode="auto">
          <a:xfrm>
            <a:off x="552779" y="395257"/>
            <a:ext cx="1126930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cap="none" baseline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it-IT" altLang="it-IT" dirty="0"/>
              <a:t>La statistica ufficiale per il territorio </a:t>
            </a:r>
            <a:endParaRPr lang="it-IT" dirty="0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20DC01AD-EB01-6315-5A44-D09D1665E6C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8887" y="1356850"/>
            <a:ext cx="11264002" cy="5145484"/>
          </a:xfrm>
        </p:spPr>
        <p:txBody>
          <a:bodyPr>
            <a:normAutofit/>
          </a:bodyPr>
          <a:lstStyle/>
          <a:p>
            <a:pPr marL="538163" indent="-538163" defTabSz="914400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rispondere alla crescente domanda di informazione statistica sui territori e alla complessa rappresentazione dei dati geografici, l’Istat ha avviato, negli ultimi anni, una serie di innovazioni e strumenti che stanno migliorando e miglioreranno il modo di raccontare i fenomeni economici e demo-sociali</a:t>
            </a:r>
          </a:p>
          <a:p>
            <a:pPr marL="538163" indent="-538163" defTabSz="914400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questa presentazione, avremo modo di esaminare brevemente gli avanzamenti che stiamo portando avanti e descrivere alcuni tra i principali prodotti «territoriali» più recenti o in programma</a:t>
            </a:r>
            <a:endParaRPr lang="it-IT" alt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192045E-FB8C-4B8C-AEFC-06A390A8A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895" y="172720"/>
            <a:ext cx="11269308" cy="568960"/>
          </a:xfrm>
        </p:spPr>
        <p:txBody>
          <a:bodyPr lIns="72000" tIns="36000" rIns="72000" bIns="36000" anchor="ctr" anchorCtr="0">
            <a:normAutofit/>
          </a:bodyPr>
          <a:lstStyle/>
          <a:p>
            <a:r>
              <a:rPr lang="it-IT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Sistema dei Registri e le statistiche territoriali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20DC01AD-EB01-6315-5A44-D09D1665E6C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4201" y="1187269"/>
            <a:ext cx="11264002" cy="5145484"/>
          </a:xfrm>
        </p:spPr>
        <p:txBody>
          <a:bodyPr>
            <a:noAutofit/>
          </a:bodyPr>
          <a:lstStyle/>
          <a:p>
            <a:pPr marL="538163" indent="-538163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it-IT" alt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progettazione e la realizzazione del </a:t>
            </a:r>
            <a:r>
              <a:rPr lang="it-IT" altLang="it-IT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dei Registri</a:t>
            </a:r>
            <a:r>
              <a:rPr lang="it-IT" alt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una delle innovazioni più importanti del processo di modernizzazione dell’Istituto, attraverso il quale è stato avviato un profondo cambiamento nella produzione statistica</a:t>
            </a:r>
          </a:p>
          <a:p>
            <a:pPr marL="538163" indent="-538163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it-IT" alt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Sistema dei Registri un ruolo rilevante, per le sue ricadute sulle statistiche a base territoriale, è rappresentato dal </a:t>
            </a:r>
            <a:r>
              <a:rPr lang="it-IT" altLang="it-IT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Statistico di Base dei Luoghi</a:t>
            </a:r>
            <a:r>
              <a:rPr lang="it-IT" alt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(RSBL) che consente di </a:t>
            </a:r>
            <a:r>
              <a:rPr lang="it-IT" altLang="it-IT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produrre dati e indicatori con un dettaglio territoriale molto fine</a:t>
            </a:r>
          </a:p>
          <a:p>
            <a:pPr marL="538163" indent="-538163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it-IT" alt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RSBL consentirà a regime una </a:t>
            </a:r>
            <a:r>
              <a:rPr lang="it-IT" altLang="it-IT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corretta e dettagliata localizzazione geografica delle unità statistiche </a:t>
            </a:r>
            <a:r>
              <a:rPr lang="it-IT" alt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(individui, famiglie, imprese, amministrazioni pubbliche, ecc.) trattate dall’Istat negli altri Registri e/o nelle indagini statistiche correnti</a:t>
            </a:r>
          </a:p>
          <a:p>
            <a:pPr marL="538163" indent="-538163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endParaRPr lang="it-IT" altLang="it-IT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192045E-FB8C-4B8C-AEFC-06A390A8A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895" y="172720"/>
            <a:ext cx="11269308" cy="568960"/>
          </a:xfrm>
        </p:spPr>
        <p:txBody>
          <a:bodyPr lIns="72000" tIns="36000" rIns="72000" bIns="36000" anchor="ctr" anchorCtr="0">
            <a:normAutofit/>
          </a:bodyPr>
          <a:lstStyle/>
          <a:p>
            <a:r>
              <a:rPr lang="it-IT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componenti del Registro Statistico di Base dei Luoghi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20DC01AD-EB01-6315-5A44-D09D1665E6C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26020" y="949756"/>
            <a:ext cx="11264002" cy="973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RSBL è un registro statistico che si compone di una serie di sistemi e di sotto-registri tra loro strettamente connessi: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382D837-B554-4D07-A28C-CA3E72007D0A}"/>
              </a:ext>
            </a:extLst>
          </p:cNvPr>
          <p:cNvSpPr/>
          <p:nvPr/>
        </p:nvSpPr>
        <p:spPr>
          <a:xfrm>
            <a:off x="5836331" y="2180972"/>
            <a:ext cx="1092980" cy="3980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F1E24"/>
            </a:solidFill>
          </a:ln>
        </p:spPr>
        <p:txBody>
          <a:bodyPr vert="vert270" wrap="square">
            <a:normAutofit fontScale="92500" lnSpcReduction="20000"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F1E24"/>
              </a:buClr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Integrazioni e connessioni in RSBL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F0FDB079-24DC-269A-9656-A47E1592B03E}"/>
              </a:ext>
            </a:extLst>
          </p:cNvPr>
          <p:cNvGraphicFramePr/>
          <p:nvPr/>
        </p:nvGraphicFramePr>
        <p:xfrm>
          <a:off x="6773595" y="1920356"/>
          <a:ext cx="5418405" cy="437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Elemento grafico 14" descr="Freccia: curva in senso antiorario con riempimento a tinta unita">
            <a:extLst>
              <a:ext uri="{FF2B5EF4-FFF2-40B4-BE49-F238E27FC236}">
                <a16:creationId xmlns:a16="http://schemas.microsoft.com/office/drawing/2014/main" id="{6B66CEC0-F98E-DFF6-71E1-41E146304F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18154">
            <a:off x="10377304" y="3005125"/>
            <a:ext cx="1242060" cy="1516380"/>
          </a:xfrm>
          <a:prstGeom prst="rect">
            <a:avLst/>
          </a:prstGeom>
        </p:spPr>
      </p:pic>
      <p:pic>
        <p:nvPicPr>
          <p:cNvPr id="11" name="Elemento grafico 15" descr="Freccia: curva in senso antiorario con riempimento a tinta unita">
            <a:extLst>
              <a:ext uri="{FF2B5EF4-FFF2-40B4-BE49-F238E27FC236}">
                <a16:creationId xmlns:a16="http://schemas.microsoft.com/office/drawing/2014/main" id="{263A067C-178A-105E-CE15-A2AF0E2CDC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169547">
            <a:off x="7316439" y="2726350"/>
            <a:ext cx="1274372" cy="1674876"/>
          </a:xfrm>
          <a:prstGeom prst="rect">
            <a:avLst/>
          </a:prstGeom>
        </p:spPr>
      </p:pic>
      <p:pic>
        <p:nvPicPr>
          <p:cNvPr id="12" name="Elemento grafico 16" descr="Freccia: curva in senso antiorario con riempimento a tinta unita">
            <a:extLst>
              <a:ext uri="{FF2B5EF4-FFF2-40B4-BE49-F238E27FC236}">
                <a16:creationId xmlns:a16="http://schemas.microsoft.com/office/drawing/2014/main" id="{5C48786A-FDF3-AA13-5BA0-7E7738A9B9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587456">
            <a:off x="8857064" y="5212361"/>
            <a:ext cx="1274372" cy="1770729"/>
          </a:xfrm>
          <a:prstGeom prst="rect">
            <a:avLst/>
          </a:prstGeom>
        </p:spPr>
      </p:pic>
      <p:sp>
        <p:nvSpPr>
          <p:cNvPr id="13" name="Segnaposto testo 1">
            <a:extLst>
              <a:ext uri="{FF2B5EF4-FFF2-40B4-BE49-F238E27FC236}">
                <a16:creationId xmlns:a16="http://schemas.microsoft.com/office/drawing/2014/main" id="{FC89CBC7-7CF8-4CDF-E051-07321DEEBBC0}"/>
              </a:ext>
            </a:extLst>
          </p:cNvPr>
          <p:cNvSpPr txBox="1">
            <a:spLocks/>
          </p:cNvSpPr>
          <p:nvPr/>
        </p:nvSpPr>
        <p:spPr>
          <a:xfrm>
            <a:off x="394508" y="1670955"/>
            <a:ext cx="5248910" cy="3329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Sistema per la gestione e aggiornamento delle unità territoriali amministrative e statistiche (SITUAS).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Basi Territoriali (BT): articolazione del territorio comunale in sezioni di censimento e micro-zone.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Indirizzi georeferenziati attraverso le coordinate geografiche assegnate al numero civico.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Localizzazione geografica degli edifici (residenziali e non residenziali) e delle abitazioni.</a:t>
            </a:r>
          </a:p>
        </p:txBody>
      </p:sp>
      <p:sp>
        <p:nvSpPr>
          <p:cNvPr id="14" name="Segnaposto testo 1">
            <a:extLst>
              <a:ext uri="{FF2B5EF4-FFF2-40B4-BE49-F238E27FC236}">
                <a16:creationId xmlns:a16="http://schemas.microsoft.com/office/drawing/2014/main" id="{8D6A71BF-F94C-1063-F7B9-E5972AE3C0A6}"/>
              </a:ext>
            </a:extLst>
          </p:cNvPr>
          <p:cNvSpPr txBox="1">
            <a:spLocks/>
          </p:cNvSpPr>
          <p:nvPr/>
        </p:nvSpPr>
        <p:spPr>
          <a:xfrm>
            <a:off x="734492" y="5424118"/>
            <a:ext cx="4742943" cy="105288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un’unità statistica 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collocata 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un Comune; 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attraverso l’indirizzo </a:t>
            </a:r>
            <a:r>
              <a:rPr kumimoji="0" lang="it-IT" altLang="it-IT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georeferenziato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è collocata in un punto preciso del territorio comunale dove si trova l’edificio di riferimento (e/o un alloggio); 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collocata in 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una sezione di censimento.</a:t>
            </a:r>
          </a:p>
        </p:txBody>
      </p:sp>
    </p:spTree>
    <p:extLst>
      <p:ext uri="{BB962C8B-B14F-4D97-AF65-F5344CB8AC3E}">
        <p14:creationId xmlns:p14="http://schemas.microsoft.com/office/powerpoint/2010/main" val="13712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522317"/>
              </p:ext>
            </p:extLst>
          </p:nvPr>
        </p:nvGraphicFramePr>
        <p:xfrm>
          <a:off x="1981200" y="1111625"/>
          <a:ext cx="8229600" cy="501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192339" y="2252664"/>
            <a:ext cx="1125537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Cosa è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28850" y="4306888"/>
            <a:ext cx="1206500" cy="785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Cosa consente di fare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6897485-CF07-4D6A-ABB8-A29D7DC5710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C91E05A-8494-49B6-B257-61F68DA8B315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22199A7-2A62-43D5-872A-CD0B9A3D6E61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 txBox="1">
            <a:spLocks/>
          </p:cNvSpPr>
          <p:nvPr/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algn="ctr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Frame SBS Territoriale - Registro esteso delle unità produttive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2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dirty="0"/>
              <a:t>Indice di Fragilità Comunale (IFC)</a:t>
            </a:r>
            <a:endParaRPr lang="it-IT" strike="sngStrike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68895" y="1129736"/>
            <a:ext cx="10585542" cy="54659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altLang="it-IT" sz="5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altLang="it-IT" sz="5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1700" dirty="0"/>
              <a:t>L’indice misura l’es</a:t>
            </a:r>
            <a:r>
              <a:rPr lang="it-IT" sz="1700" dirty="0"/>
              <a:t>posizione di un territorio ai rischi di origine naturale e antropica e alle condizioni di criticità connesse con le principali caratteristiche demo-sociali della popolazione e del sistema economico-produttivo.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1700" b="1" dirty="0">
              <a:solidFill>
                <a:srgbClr val="CC2A2A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1700" b="1" dirty="0">
                <a:solidFill>
                  <a:srgbClr val="CC2A2A"/>
                </a:solidFill>
              </a:rPr>
              <a:t>Dimensioni concettuali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altLang="it-IT" sz="500" dirty="0">
              <a:solidFill>
                <a:srgbClr val="C00000"/>
              </a:solidFill>
            </a:endParaRPr>
          </a:p>
          <a:p>
            <a:pPr lvl="0" algn="just">
              <a:spcAft>
                <a:spcPts val="500"/>
              </a:spcAft>
            </a:pPr>
            <a:r>
              <a:rPr lang="it-IT" sz="1700" dirty="0"/>
              <a:t>Fattori di rischio e di marginalità collegati con le </a:t>
            </a:r>
            <a:r>
              <a:rPr lang="it-IT" sz="1700" dirty="0">
                <a:solidFill>
                  <a:srgbClr val="CC2A2A"/>
                </a:solidFill>
              </a:rPr>
              <a:t>caratteristiche geomorfologiche e infrastrutturali </a:t>
            </a:r>
            <a:r>
              <a:rPr lang="it-IT" sz="1700" dirty="0"/>
              <a:t>di un territorio </a:t>
            </a:r>
          </a:p>
          <a:p>
            <a:pPr algn="just">
              <a:spcAft>
                <a:spcPts val="500"/>
              </a:spcAft>
            </a:pPr>
            <a:r>
              <a:rPr lang="it-IT" sz="1700" dirty="0"/>
              <a:t>Esposizione delle risorse ambientali e naturali ai </a:t>
            </a:r>
            <a:r>
              <a:rPr lang="it-IT" sz="1700" dirty="0">
                <a:solidFill>
                  <a:srgbClr val="CC2A2A"/>
                </a:solidFill>
              </a:rPr>
              <a:t>fattori di pressione antropica </a:t>
            </a:r>
            <a:r>
              <a:rPr lang="it-IT" sz="1700" dirty="0"/>
              <a:t>sulla salute dell’ecosistema</a:t>
            </a:r>
          </a:p>
          <a:p>
            <a:pPr algn="just">
              <a:spcAft>
                <a:spcPts val="500"/>
              </a:spcAft>
            </a:pPr>
            <a:r>
              <a:rPr lang="it-IT" sz="1700" dirty="0">
                <a:solidFill>
                  <a:srgbClr val="CC2A2A"/>
                </a:solidFill>
              </a:rPr>
              <a:t>Condizioni di debolezza del capitale umano </a:t>
            </a:r>
            <a:r>
              <a:rPr lang="it-IT" sz="1700" dirty="0"/>
              <a:t>che limitano la capacità di affrontare situazioni critiche e shock avversi (struttura per età, dinamica della popolazione, livello di istruzione e occupazione) </a:t>
            </a:r>
          </a:p>
          <a:p>
            <a:pPr algn="just">
              <a:spcAft>
                <a:spcPts val="500"/>
              </a:spcAft>
            </a:pPr>
            <a:r>
              <a:rPr lang="it-IT" sz="1700" dirty="0"/>
              <a:t>Fattori di criticità derivanti dalla </a:t>
            </a:r>
            <a:r>
              <a:rPr lang="it-IT" sz="1700" dirty="0">
                <a:solidFill>
                  <a:srgbClr val="CC2A2A"/>
                </a:solidFill>
              </a:rPr>
              <a:t>struttura del sistema produttivo</a:t>
            </a:r>
            <a:r>
              <a:rPr lang="it-IT" sz="1700" dirty="0"/>
              <a:t>, con riferimento alla bassa densità del suo tessuto imprenditoriale e a ridotti livelli di performance in termini di produttività nominale del lavoro (macro settori dell’industria e dei servizi)</a:t>
            </a:r>
          </a:p>
          <a:p>
            <a:pPr>
              <a:spcAft>
                <a:spcPts val="500"/>
              </a:spcAft>
            </a:pPr>
            <a:endParaRPr lang="it-IT" sz="1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1700" b="1" dirty="0">
                <a:solidFill>
                  <a:srgbClr val="CC2A2A"/>
                </a:solidFill>
              </a:rPr>
              <a:t>Metodologia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altLang="it-IT" sz="500" b="1" dirty="0">
              <a:solidFill>
                <a:srgbClr val="CC2A2A"/>
              </a:solidFill>
            </a:endParaRPr>
          </a:p>
          <a:p>
            <a:pPr marL="0" indent="0">
              <a:spcAft>
                <a:spcPts val="500"/>
              </a:spcAft>
              <a:buNone/>
            </a:pPr>
            <a:r>
              <a:rPr lang="it-IT" sz="1700" dirty="0"/>
              <a:t>Indice composito non compensativo (</a:t>
            </a:r>
            <a:r>
              <a:rPr lang="it-IT" sz="1700" dirty="0" err="1"/>
              <a:t>Adjusted</a:t>
            </a:r>
            <a:r>
              <a:rPr lang="it-IT" sz="1700" dirty="0"/>
              <a:t> </a:t>
            </a:r>
            <a:r>
              <a:rPr lang="it-IT" sz="1700" dirty="0" err="1"/>
              <a:t>Mazziotta</a:t>
            </a:r>
            <a:r>
              <a:rPr lang="it-IT" sz="1700" dirty="0"/>
              <a:t> Pareto Index) ottenuto come sintesi di dodici indicatori elementari.</a:t>
            </a:r>
          </a:p>
        </p:txBody>
      </p:sp>
    </p:spTree>
    <p:extLst>
      <p:ext uri="{BB962C8B-B14F-4D97-AF65-F5344CB8AC3E}">
        <p14:creationId xmlns:p14="http://schemas.microsoft.com/office/powerpoint/2010/main" val="298072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24" y="1478628"/>
            <a:ext cx="3253095" cy="4611019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 di fragilità comunale (IFC) </a:t>
            </a:r>
          </a:p>
        </p:txBody>
      </p:sp>
      <p:sp>
        <p:nvSpPr>
          <p:cNvPr id="8" name="Rettangolo 7"/>
          <p:cNvSpPr/>
          <p:nvPr/>
        </p:nvSpPr>
        <p:spPr>
          <a:xfrm>
            <a:off x="7021942" y="1204904"/>
            <a:ext cx="4045403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di fragilità comunale - Anno 2019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(decili 2018) </a:t>
            </a:r>
            <a:endParaRPr lang="it-IT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B01DB91-3963-D0F4-0012-1FAC451B6D53}"/>
              </a:ext>
            </a:extLst>
          </p:cNvPr>
          <p:cNvSpPr/>
          <p:nvPr/>
        </p:nvSpPr>
        <p:spPr>
          <a:xfrm>
            <a:off x="7021942" y="5815190"/>
            <a:ext cx="4834878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t" hangingPunct="1"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SzPct val="130000"/>
              <a:defRPr/>
            </a:pPr>
            <a:r>
              <a:rPr lang="it-IT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2018-2019: </a:t>
            </a:r>
            <a:r>
              <a:rPr lang="it-IT" altLang="it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IstatData</a:t>
            </a:r>
            <a:endParaRPr lang="it-IT" altLang="it-IT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spcAft>
                <a:spcPts val="500"/>
              </a:spcAft>
              <a:buClr>
                <a:srgbClr val="CC2A2A"/>
              </a:buClr>
              <a:buSzPct val="120000"/>
              <a:defRPr/>
            </a:pPr>
            <a:r>
              <a:rPr lang="it-IT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2021: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prossima pubblicazione nel Rapporto Annuale</a:t>
            </a:r>
            <a:endParaRPr lang="it-IT" altLang="it-IT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8335" y="1580723"/>
            <a:ext cx="5755214" cy="3890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t">
              <a:spcAft>
                <a:spcPts val="5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2019 i comuni con livelli di 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fragilità massima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molto alta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il 18,2% del totale e interessano il 10% della popolazione residente. </a:t>
            </a:r>
          </a:p>
          <a:p>
            <a:pPr fontAlgn="t">
              <a:spcAft>
                <a:spcPts val="500"/>
              </a:spcAft>
              <a:buClr>
                <a:srgbClr val="CC2A2A"/>
              </a:buClr>
              <a:buSzPct val="120000"/>
              <a:defRPr/>
            </a:pPr>
            <a:endParaRPr lang="it-IT" sz="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t">
              <a:spcAft>
                <a:spcPts val="5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 più elevate di comuni a 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fragilità massima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molto alta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rilevano nel Mezzogiorno (44,4%), soprattutto in Sicilia e Calabria (circa il 65% dei comuni della regione). </a:t>
            </a:r>
          </a:p>
          <a:p>
            <a:pPr marL="285750" indent="-285750" fontAlgn="t">
              <a:spcAft>
                <a:spcPts val="5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it-IT" sz="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t">
              <a:spcAft>
                <a:spcPts val="5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territori caratterizzati da livelli di 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fragilità minima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molto bassa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il 22% del totale dei comuni e sono più diffusi nel Nord-est (53,9% dei comuni della ripartizione), in particolare nel Trentino Alto Adige e in Veneto. </a:t>
            </a:r>
          </a:p>
          <a:p>
            <a:pPr fontAlgn="t">
              <a:spcAft>
                <a:spcPts val="500"/>
              </a:spcAft>
              <a:buClr>
                <a:srgbClr val="CC2A2A"/>
              </a:buClr>
              <a:buSzPct val="120000"/>
              <a:defRPr/>
            </a:pP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4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 bwMode="auto">
          <a:xfrm>
            <a:off x="597602" y="163579"/>
            <a:ext cx="112693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cap="none" baseline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it-IT" altLang="it-IT" dirty="0"/>
              <a:t>Il disagio socio-economico delle famiglie residenti in ambito sub-comunale attraverso i dati censuari </a:t>
            </a:r>
            <a:endParaRPr lang="it-IT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505035" y="1293812"/>
            <a:ext cx="10620165" cy="518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D8202E"/>
              </a:buClr>
              <a:buSzPct val="101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L’Istat, in collaborazione con alcuni Comuni, ha avviato il progetto per la definizione e la produzione di un </a:t>
            </a:r>
            <a:r>
              <a:rPr lang="it-IT" altLang="it-IT" sz="1700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di Disagio Familiare a livello sub-comunale 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(IDF).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Clr>
                <a:srgbClr val="D8202E"/>
              </a:buClr>
              <a:buSzPct val="101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nuova strategia censuaria permette infatti di produrre dati a livello sub-comunale (sezione di censimento) utili all’individuazione del disagio delle famiglie. Esiste, inoltre, la possibilità di valorizzare i dati presenti negli archivi amministrativi che concorrono alla determinazione del conteggio di popolazione.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Clr>
                <a:srgbClr val="D8202E"/>
              </a:buClr>
              <a:buSzPct val="101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molteplici le possibili componenti del disagio prese in considerazione: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D8202E"/>
              </a:buClr>
              <a:buSzPct val="101000"/>
              <a:buFont typeface="Arial" panose="020B0604020202020204" pitchFamily="34" charset="0"/>
              <a:buChar char="→"/>
            </a:pPr>
            <a:r>
              <a:rPr lang="it-IT" alt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difficoltà economiche (basso reddito – forme di assistenzialismo);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D8202E"/>
              </a:buClr>
              <a:buSzPct val="101000"/>
              <a:buFont typeface="Arial" panose="020B0604020202020204" pitchFamily="34" charset="0"/>
              <a:buChar char="→"/>
            </a:pPr>
            <a:r>
              <a:rPr lang="it-IT" alt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emergenza occupazionale;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D8202E"/>
              </a:buClr>
              <a:buSzPct val="101000"/>
              <a:buFont typeface="Arial" panose="020B0604020202020204" pitchFamily="34" charset="0"/>
              <a:buChar char="→"/>
            </a:pPr>
            <a:r>
              <a:rPr lang="it-IT" alt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esclusione sociale;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D8202E"/>
              </a:buClr>
              <a:buSzPct val="101000"/>
              <a:buFont typeface="Arial" panose="020B0604020202020204" pitchFamily="34" charset="0"/>
              <a:buChar char="→"/>
            </a:pPr>
            <a:r>
              <a:rPr lang="it-IT" alt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povertà educativa (basso livello educativo – abbandono scolastico);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D8202E"/>
              </a:buClr>
              <a:buSzPct val="101000"/>
              <a:buFont typeface="Arial" panose="020B0604020202020204" pitchFamily="34" charset="0"/>
              <a:buChar char="→"/>
            </a:pPr>
            <a:r>
              <a:rPr lang="it-IT" alt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 abitativi (caratteristiche strutturali delle abitazioni).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Clr>
                <a:srgbClr val="D8202E"/>
              </a:buClr>
              <a:buSzPct val="101000"/>
              <a:buFont typeface="Courier New" panose="02070309020205020404" pitchFamily="49" charset="0"/>
              <a:buChar char="o"/>
            </a:pP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Comuni potranno disporre di un output (indicatori; mappe) utili per definire programmi di intervento per contrastare in modo più diretto le forme di disagio.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D8202E"/>
              </a:buClr>
              <a:buSzPct val="101000"/>
              <a:buFont typeface="Arial" panose="020B0604020202020204" pitchFamily="34" charset="0"/>
              <a:buChar char="→"/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D8202E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i="1" dirty="0">
              <a:latin typeface="Trebuchet MS" pitchFamily="34" charset="0"/>
              <a:ea typeface="ＭＳ Ｐゴシック" pitchFamily="34" charset="-128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D8202E"/>
              </a:buClr>
              <a:buSzPct val="101000"/>
              <a:buFont typeface="Courier New" panose="02070309020205020404" pitchFamily="49" charset="0"/>
              <a:buChar char="o"/>
            </a:pPr>
            <a:endParaRPr lang="it-IT" altLang="it-IT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4" y="387131"/>
            <a:ext cx="7174551" cy="384721"/>
          </a:xfrm>
        </p:spPr>
        <p:txBody>
          <a:bodyPr/>
          <a:lstStyle/>
          <a:p>
            <a:pPr algn="l"/>
            <a:r>
              <a:rPr lang="it-IT" altLang="it-IT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Previsioni demografiche nei Comuni</a:t>
            </a:r>
            <a:endParaRPr lang="it-IT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8894" y="1466782"/>
            <a:ext cx="1109005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spcAft>
                <a:spcPts val="18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Motivazione: interesse per la dimensione territoriale dei processi demografici</a:t>
            </a:r>
          </a:p>
          <a:p>
            <a:pPr marL="285750" indent="-285750" fontAlgn="t">
              <a:spcAft>
                <a:spcPts val="18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Orizzonte temporale di 20 anni </a:t>
            </a:r>
          </a:p>
          <a:p>
            <a:pPr marL="285750" indent="-285750" fontAlgn="t">
              <a:spcAft>
                <a:spcPts val="18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definite sulla base di ipotesi (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un quadro di coerenza con le previsioni regionali</a:t>
            </a:r>
          </a:p>
          <a:p>
            <a:pPr marL="285750" indent="-285750" fontAlgn="t">
              <a:spcAft>
                <a:spcPts val="18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tanto più incerte quanto più ci si allontana dall’anno base, soprattutto nei piccoli centri</a:t>
            </a:r>
          </a:p>
          <a:p>
            <a:pPr marL="285750" indent="-285750" fontAlgn="t">
              <a:spcAft>
                <a:spcPts val="1800"/>
              </a:spcAft>
              <a:buClr>
                <a:srgbClr val="CC2A2A"/>
              </a:buClr>
              <a:buSzPct val="120000"/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annuale</a:t>
            </a:r>
          </a:p>
        </p:txBody>
      </p:sp>
      <p:pic>
        <p:nvPicPr>
          <p:cNvPr id="18" name="Picture 3" descr="logo Statistiche Speriment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79" y="123875"/>
            <a:ext cx="733425" cy="8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egnaposto testo 1">
            <a:extLst>
              <a:ext uri="{FF2B5EF4-FFF2-40B4-BE49-F238E27FC236}">
                <a16:creationId xmlns:a16="http://schemas.microsoft.com/office/drawing/2014/main" id="{4A911419-A868-4734-84E3-ADB40A244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294" y="4181295"/>
            <a:ext cx="11276765" cy="1889247"/>
          </a:xfrm>
        </p:spPr>
        <p:txBody>
          <a:bodyPr numCol="2"/>
          <a:lstStyle/>
          <a:p>
            <a:pPr>
              <a:spcBef>
                <a:spcPts val="0"/>
              </a:spcBef>
              <a:defRPr/>
            </a:pPr>
            <a:r>
              <a:rPr lang="it-IT" dirty="0">
                <a:solidFill>
                  <a:srgbClr val="C00000"/>
                </a:solidFill>
              </a:rPr>
              <a:t>Prodotti</a:t>
            </a:r>
            <a:r>
              <a:rPr lang="it-IT" dirty="0"/>
              <a:t>: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dirty="0"/>
              <a:t> popolazione per sesso e classi quinquennali di età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dirty="0"/>
              <a:t>componenti del bilancio demografico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dirty="0"/>
              <a:t>principali indicatori demografici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C00000"/>
                </a:solidFill>
              </a:rPr>
              <a:t>Diffusione</a:t>
            </a:r>
            <a:r>
              <a:rPr lang="it-IT" dirty="0"/>
              <a:t>:</a:t>
            </a:r>
          </a:p>
          <a:p>
            <a:r>
              <a:rPr lang="it-IT" dirty="0">
                <a:hlinkClick r:id="rId3"/>
              </a:rPr>
              <a:t>https://demo.istat.it</a:t>
            </a:r>
            <a:r>
              <a:rPr lang="it-IT" dirty="0"/>
              <a:t>  (Comuni &gt; 5.000 ab.)</a:t>
            </a:r>
          </a:p>
          <a:p>
            <a:r>
              <a:rPr lang="it-IT" dirty="0" err="1"/>
              <a:t>Sistan</a:t>
            </a:r>
            <a:r>
              <a:rPr lang="it-IT" dirty="0"/>
              <a:t> (tutti i Comuni)</a:t>
            </a:r>
          </a:p>
          <a:p>
            <a:r>
              <a:rPr lang="it-IT" i="1" dirty="0"/>
              <a:t>On </a:t>
            </a:r>
            <a:r>
              <a:rPr lang="it-IT" i="1" dirty="0" err="1"/>
              <a:t>demand</a:t>
            </a:r>
            <a:r>
              <a:rPr lang="it-IT" dirty="0"/>
              <a:t> aggregazioni sovracomunali: SLL, SNAI, DEGURBA, Distretti regionali, Comunità montane, ecc..</a:t>
            </a:r>
          </a:p>
        </p:txBody>
      </p:sp>
    </p:spTree>
    <p:extLst>
      <p:ext uri="{BB962C8B-B14F-4D97-AF65-F5344CB8AC3E}">
        <p14:creationId xmlns:p14="http://schemas.microsoft.com/office/powerpoint/2010/main" val="2196968662"/>
      </p:ext>
    </p:extLst>
  </p:cSld>
  <p:clrMapOvr>
    <a:masterClrMapping/>
  </p:clrMapOvr>
</p:sld>
</file>

<file path=ppt/theme/theme1.xml><?xml version="1.0" encoding="utf-8"?>
<a:theme xmlns:a="http://schemas.openxmlformats.org/drawingml/2006/main" name="elenco puntat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5" ma:contentTypeDescription="Creare un nuovo documento." ma:contentTypeScope="" ma:versionID="3c0f2a6f215eaece0c407022a0f3a923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2d9ede14e145908df850dd21bb12d40f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  <xsd:element ref="ns4:Ord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Sfondi virtuali"/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  <xsd:element name="Ordine" ma:index="13" nillable="true" ma:displayName="Ordine" ma:decimals="0" ma:internalName="Ordin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INTRANET-14-158</_dlc_DocId>
    <_dlc_DocIdUrl xmlns="459159c4-d20a-4ff3-9b11-fbd127bd52e5">
      <Url>https://intranet.istat.it/Collaborativi/_layouts/15/DocIdRedir.aspx?ID=INTRANET-14-158</Url>
      <Description>INTRANET-14-158</Description>
    </_dlc_DocIdUrl>
    <Ordine xmlns="679261c3-551f-4e86-913f-177e0e529669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E3FA58-80D4-43D7-A277-39F2B6273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296C4F-9DE9-4B43-AA80-1FC85656CFF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EF378BC-F4D0-4510-B4EC-07B6EFE18CF8}">
  <ds:schemaRefs>
    <ds:schemaRef ds:uri="c58f2efd-82a8-4ecf-b395-8c25e928921d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679261c3-551f-4e86-913f-177e0e529669"/>
    <ds:schemaRef ds:uri="http://purl.org/dc/elements/1.1/"/>
    <ds:schemaRef ds:uri="http://www.w3.org/XML/1998/namespace"/>
    <ds:schemaRef ds:uri="http://schemas.openxmlformats.org/package/2006/metadata/core-properties"/>
    <ds:schemaRef ds:uri="459159c4-d20a-4ff3-9b11-fbd127bd52e5"/>
  </ds:schemaRefs>
</ds:datastoreItem>
</file>

<file path=customXml/itemProps4.xml><?xml version="1.0" encoding="utf-8"?>
<ds:datastoreItem xmlns:ds="http://schemas.openxmlformats.org/officeDocument/2006/customXml" ds:itemID="{BD9C238D-4D5C-4783-820B-4854DCE45D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17026</TotalTime>
  <Words>2217</Words>
  <Application>Microsoft Office PowerPoint</Application>
  <PresentationFormat>Widescreen</PresentationFormat>
  <Paragraphs>172</Paragraphs>
  <Slides>19</Slides>
  <Notes>14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37" baseType="lpstr">
      <vt:lpstr>ＭＳ Ｐゴシック</vt:lpstr>
      <vt:lpstr>Aptos</vt:lpstr>
      <vt:lpstr>Aptos Display</vt:lpstr>
      <vt:lpstr>Arial</vt:lpstr>
      <vt:lpstr>Arial Narrow</vt:lpstr>
      <vt:lpstr>Arial Unicode MS</vt:lpstr>
      <vt:lpstr>Calibri</vt:lpstr>
      <vt:lpstr>Candara</vt:lpstr>
      <vt:lpstr>Courier New</vt:lpstr>
      <vt:lpstr>Gill Sans MT</vt:lpstr>
      <vt:lpstr>Helvetica Neue</vt:lpstr>
      <vt:lpstr>Times New Roman</vt:lpstr>
      <vt:lpstr>Trebuchet MS</vt:lpstr>
      <vt:lpstr>Wingdings</vt:lpstr>
      <vt:lpstr>Wingdings 2</vt:lpstr>
      <vt:lpstr>elenco puntato</vt:lpstr>
      <vt:lpstr>copertina</vt:lpstr>
      <vt:lpstr>Tema di Office</vt:lpstr>
      <vt:lpstr>LA STATISTICA UFFICIALE  PER IL TERRITORIO </vt:lpstr>
      <vt:lpstr>Presentazione standard di PowerPoint</vt:lpstr>
      <vt:lpstr>Il Sistema dei Registri e le statistiche territoriali</vt:lpstr>
      <vt:lpstr>Le componenti del Registro Statistico di Base dei Luoghi</vt:lpstr>
      <vt:lpstr>Presentazione standard di PowerPoint</vt:lpstr>
      <vt:lpstr>Indice di Fragilità Comunale (IFC)</vt:lpstr>
      <vt:lpstr>Indice di fragilità comunale (IFC) </vt:lpstr>
      <vt:lpstr>Presentazione standard di PowerPoint</vt:lpstr>
      <vt:lpstr>Previsioni demografiche nei Comuni</vt:lpstr>
      <vt:lpstr>Previsioni demografiche nei Comuni</vt:lpstr>
      <vt:lpstr>Il benessere equo e sostenibile dei territori</vt:lpstr>
      <vt:lpstr>Focus territoriale: BesT EMILIA ROMAGNA</vt:lpstr>
      <vt:lpstr>Capacità operativa dei comuni tra vincoli strutturali e opportunità del PNRR (1)</vt:lpstr>
      <vt:lpstr>Capacità operativa dei comuni tra vincoli strutturali e opportunità del PNRR (2)</vt:lpstr>
      <vt:lpstr>Indice di Funzionalità organizzativa delle Amministrazioni comunali</vt:lpstr>
      <vt:lpstr>La prossima Conferenza Nazionale  di Statistica </vt:lpstr>
      <vt:lpstr>CNS - Sessione: Ambiente, Territorio, Popolazione e Società </vt:lpstr>
      <vt:lpstr>CNS - Call for Poster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PresentazioneStandard</dc:title>
  <dc:creator>Bruna Tabanella</dc:creator>
  <cp:lastModifiedBy>Girolamo D'Anneo</cp:lastModifiedBy>
  <cp:revision>697</cp:revision>
  <cp:lastPrinted>2024-04-04T13:25:35Z</cp:lastPrinted>
  <dcterms:created xsi:type="dcterms:W3CDTF">2020-06-26T06:32:12Z</dcterms:created>
  <dcterms:modified xsi:type="dcterms:W3CDTF">2024-04-19T12:55:46Z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11205160-d5cd-44f2-bf0d-d055913f1cd1</vt:lpwstr>
  </property>
</Properties>
</file>