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9"/>
  </p:notesMasterIdLst>
  <p:sldIdLst>
    <p:sldId id="259" r:id="rId2"/>
    <p:sldId id="261" r:id="rId3"/>
    <p:sldId id="257" r:id="rId4"/>
    <p:sldId id="328" r:id="rId5"/>
    <p:sldId id="329" r:id="rId6"/>
    <p:sldId id="330" r:id="rId7"/>
    <p:sldId id="331" r:id="rId8"/>
    <p:sldId id="332" r:id="rId9"/>
    <p:sldId id="333" r:id="rId10"/>
    <p:sldId id="334" r:id="rId11"/>
    <p:sldId id="335" r:id="rId12"/>
    <p:sldId id="336" r:id="rId13"/>
    <p:sldId id="337" r:id="rId14"/>
    <p:sldId id="345" r:id="rId15"/>
    <p:sldId id="346" r:id="rId16"/>
    <p:sldId id="338" r:id="rId17"/>
    <p:sldId id="339" r:id="rId18"/>
    <p:sldId id="340" r:id="rId19"/>
    <p:sldId id="341" r:id="rId20"/>
    <p:sldId id="342" r:id="rId21"/>
    <p:sldId id="343" r:id="rId22"/>
    <p:sldId id="344" r:id="rId23"/>
    <p:sldId id="347" r:id="rId24"/>
    <p:sldId id="348" r:id="rId25"/>
    <p:sldId id="349" r:id="rId26"/>
    <p:sldId id="350" r:id="rId27"/>
    <p:sldId id="32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2D"/>
    <a:srgbClr val="009242"/>
    <a:srgbClr val="339966"/>
    <a:srgbClr val="3A966F"/>
    <a:srgbClr val="2EA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162" d="100"/>
          <a:sy n="162" d="100"/>
        </p:scale>
        <p:origin x="1736" y="1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7B3A5-F9AE-4178-A66F-CE1677118302}"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it-IT"/>
        </a:p>
      </dgm:t>
    </dgm:pt>
    <dgm:pt modelId="{32681D5F-CA2D-4C61-BF2C-155D98573CED}">
      <dgm:prSet phldrT="[Testo]" custT="1"/>
      <dgm:spPr>
        <a:solidFill>
          <a:schemeClr val="accent2">
            <a:lumMod val="75000"/>
          </a:schemeClr>
        </a:solidFill>
      </dgm:spPr>
      <dgm:t>
        <a:bodyPr anchor="t" anchorCtr="0"/>
        <a:lstStyle/>
        <a:p>
          <a:r>
            <a:rPr lang="it-IT" sz="2000" b="1" dirty="0"/>
            <a:t>Codice univoco di indirizzo (CUI)</a:t>
          </a:r>
        </a:p>
      </dgm:t>
    </dgm:pt>
    <dgm:pt modelId="{100577C8-9C26-4867-B0EB-0628DD94DB5C}" type="parTrans" cxnId="{F4EDD2CD-BD4A-4C10-BA03-B1AD9EAC46B9}">
      <dgm:prSet/>
      <dgm:spPr/>
      <dgm:t>
        <a:bodyPr/>
        <a:lstStyle/>
        <a:p>
          <a:endParaRPr lang="it-IT"/>
        </a:p>
      </dgm:t>
    </dgm:pt>
    <dgm:pt modelId="{8308EE9F-D3F2-4E65-B226-52699574049E}" type="sibTrans" cxnId="{F4EDD2CD-BD4A-4C10-BA03-B1AD9EAC46B9}">
      <dgm:prSet/>
      <dgm:spPr>
        <a:solidFill>
          <a:srgbClr val="C00000">
            <a:alpha val="90000"/>
          </a:srgbClr>
        </a:solidFill>
      </dgm:spPr>
      <dgm:t>
        <a:bodyPr/>
        <a:lstStyle/>
        <a:p>
          <a:pPr algn="ctr"/>
          <a:r>
            <a:rPr lang="it-IT" b="1" dirty="0">
              <a:solidFill>
                <a:srgbClr val="FFFF00"/>
              </a:solidFill>
            </a:rPr>
            <a:t>31 milioni</a:t>
          </a:r>
        </a:p>
      </dgm:t>
    </dgm:pt>
    <dgm:pt modelId="{6E781C58-76B1-4AC2-BCA2-984858AE2AA2}">
      <dgm:prSet phldrT="[Testo]" custT="1"/>
      <dgm:spPr/>
      <dgm:t>
        <a:bodyPr/>
        <a:lstStyle/>
        <a:p>
          <a:r>
            <a:rPr lang="it-IT" sz="1800" dirty="0"/>
            <a:t>Catasto</a:t>
          </a:r>
          <a:endParaRPr lang="it-IT" sz="1400" dirty="0"/>
        </a:p>
      </dgm:t>
    </dgm:pt>
    <dgm:pt modelId="{51F01F41-D2CE-46D0-8FF3-71E237881CA5}" type="parTrans" cxnId="{2E1F5C23-35E9-4FBE-B2A7-8FEA3AB76BCB}">
      <dgm:prSet/>
      <dgm:spPr/>
      <dgm:t>
        <a:bodyPr/>
        <a:lstStyle/>
        <a:p>
          <a:endParaRPr lang="it-IT"/>
        </a:p>
      </dgm:t>
    </dgm:pt>
    <dgm:pt modelId="{54716005-1492-41AC-B77D-302634F7D3AC}" type="sibTrans" cxnId="{2E1F5C23-35E9-4FBE-B2A7-8FEA3AB76BCB}">
      <dgm:prSet/>
      <dgm:spPr>
        <a:solidFill>
          <a:srgbClr val="C00000">
            <a:alpha val="90000"/>
          </a:srgbClr>
        </a:solidFill>
      </dgm:spPr>
      <dgm:t>
        <a:bodyPr/>
        <a:lstStyle/>
        <a:p>
          <a:pPr algn="ctr"/>
          <a:r>
            <a:rPr lang="it-IT" b="1" dirty="0">
              <a:solidFill>
                <a:schemeClr val="bg1"/>
              </a:solidFill>
            </a:rPr>
            <a:t>13,2 milioni</a:t>
          </a:r>
        </a:p>
      </dgm:t>
    </dgm:pt>
    <dgm:pt modelId="{F9D581CE-03A9-4F6F-ABD0-CE5A4BFB8316}">
      <dgm:prSet phldrT="[Testo]" custT="1"/>
      <dgm:spPr/>
      <dgm:t>
        <a:bodyPr bIns="10800" anchor="ctr" anchorCtr="0"/>
        <a:lstStyle/>
        <a:p>
          <a:pPr algn="ctr"/>
          <a:r>
            <a:rPr lang="it-IT" sz="1600" dirty="0"/>
            <a:t>Censimento 2011</a:t>
          </a:r>
        </a:p>
      </dgm:t>
    </dgm:pt>
    <dgm:pt modelId="{614EC435-669A-4C38-962A-3F923046FE69}" type="parTrans" cxnId="{34FD0A6E-E6BB-48DF-8B65-5A37BC40C232}">
      <dgm:prSet/>
      <dgm:spPr/>
      <dgm:t>
        <a:bodyPr/>
        <a:lstStyle/>
        <a:p>
          <a:endParaRPr lang="it-IT"/>
        </a:p>
      </dgm:t>
    </dgm:pt>
    <dgm:pt modelId="{6CB27AFC-8289-40CD-BA5D-29C91BF516ED}" type="sibTrans" cxnId="{34FD0A6E-E6BB-48DF-8B65-5A37BC40C232}">
      <dgm:prSet/>
      <dgm:spPr>
        <a:solidFill>
          <a:srgbClr val="C00000">
            <a:alpha val="90000"/>
          </a:srgbClr>
        </a:solidFill>
      </dgm:spPr>
      <dgm:t>
        <a:bodyPr/>
        <a:lstStyle/>
        <a:p>
          <a:pPr algn="ctr"/>
          <a:r>
            <a:rPr lang="it-IT" b="1" dirty="0">
              <a:solidFill>
                <a:schemeClr val="bg1"/>
              </a:solidFill>
            </a:rPr>
            <a:t>10,9 milioni</a:t>
          </a:r>
        </a:p>
      </dgm:t>
    </dgm:pt>
    <dgm:pt modelId="{AA35482A-4F61-423C-89F1-8DDE72142547}">
      <dgm:prSet phldrT="[Testo]" custT="1"/>
      <dgm:spPr/>
      <dgm:t>
        <a:bodyPr/>
        <a:lstStyle/>
        <a:p>
          <a:r>
            <a:rPr lang="it-IT" sz="1600" dirty="0"/>
            <a:t>Agenzia delle entrate</a:t>
          </a:r>
        </a:p>
      </dgm:t>
    </dgm:pt>
    <dgm:pt modelId="{5EDBEA4B-2F80-4025-A9C3-EB44FB04BA55}" type="parTrans" cxnId="{A711C710-7115-4DCA-880C-3F6ABF9E2D1D}">
      <dgm:prSet/>
      <dgm:spPr/>
      <dgm:t>
        <a:bodyPr/>
        <a:lstStyle/>
        <a:p>
          <a:endParaRPr lang="it-IT"/>
        </a:p>
      </dgm:t>
    </dgm:pt>
    <dgm:pt modelId="{9F9CE553-E9C7-430B-9220-6FE42DC89479}" type="sibTrans" cxnId="{A711C710-7115-4DCA-880C-3F6ABF9E2D1D}">
      <dgm:prSet/>
      <dgm:spPr>
        <a:solidFill>
          <a:srgbClr val="C00000">
            <a:alpha val="90000"/>
          </a:srgbClr>
        </a:solidFill>
      </dgm:spPr>
      <dgm:t>
        <a:bodyPr/>
        <a:lstStyle/>
        <a:p>
          <a:pPr algn="ctr"/>
          <a:r>
            <a:rPr lang="it-IT" b="1" dirty="0">
              <a:solidFill>
                <a:schemeClr val="bg1"/>
              </a:solidFill>
            </a:rPr>
            <a:t>15,5 milioni</a:t>
          </a:r>
        </a:p>
      </dgm:t>
    </dgm:pt>
    <dgm:pt modelId="{5D3D21D5-B95E-423E-A9AA-4A1467E62A6E}">
      <dgm:prSet/>
      <dgm:spPr/>
      <dgm:t>
        <a:bodyPr/>
        <a:lstStyle/>
        <a:p>
          <a:r>
            <a:rPr lang="it-IT" dirty="0"/>
            <a:t>Liste anagrafiche comunali (LAC)</a:t>
          </a:r>
        </a:p>
      </dgm:t>
    </dgm:pt>
    <dgm:pt modelId="{647E7446-F49F-498D-B611-C079403E52E7}" type="parTrans" cxnId="{6F7B33F3-6E60-42A7-82D7-7B5AE91C7CC5}">
      <dgm:prSet/>
      <dgm:spPr/>
      <dgm:t>
        <a:bodyPr/>
        <a:lstStyle/>
        <a:p>
          <a:endParaRPr lang="it-IT"/>
        </a:p>
      </dgm:t>
    </dgm:pt>
    <dgm:pt modelId="{E671D103-9737-4932-BABF-BF0E61B9E2E4}" type="sibTrans" cxnId="{6F7B33F3-6E60-42A7-82D7-7B5AE91C7CC5}">
      <dgm:prSet/>
      <dgm:spPr>
        <a:solidFill>
          <a:srgbClr val="C00000">
            <a:alpha val="90000"/>
          </a:srgbClr>
        </a:solidFill>
      </dgm:spPr>
      <dgm:t>
        <a:bodyPr/>
        <a:lstStyle/>
        <a:p>
          <a:pPr algn="ctr"/>
          <a:r>
            <a:rPr lang="it-IT" b="1" dirty="0">
              <a:solidFill>
                <a:schemeClr val="bg1"/>
              </a:solidFill>
            </a:rPr>
            <a:t>13,2 milioni</a:t>
          </a:r>
        </a:p>
      </dgm:t>
    </dgm:pt>
    <dgm:pt modelId="{E9253EB1-9C93-4160-9039-FA394C628A2E}">
      <dgm:prSet custT="1"/>
      <dgm:spPr/>
      <dgm:t>
        <a:bodyPr/>
        <a:lstStyle/>
        <a:p>
          <a:r>
            <a:rPr lang="it-IT" sz="1800" dirty="0"/>
            <a:t>ANNCSU</a:t>
          </a:r>
        </a:p>
      </dgm:t>
    </dgm:pt>
    <dgm:pt modelId="{11A702BA-3177-46AF-AC1B-369F17B90766}" type="parTrans" cxnId="{14FA968A-A188-4B87-8E68-3469EAC6D6DC}">
      <dgm:prSet/>
      <dgm:spPr/>
      <dgm:t>
        <a:bodyPr/>
        <a:lstStyle/>
        <a:p>
          <a:endParaRPr lang="it-IT"/>
        </a:p>
      </dgm:t>
    </dgm:pt>
    <dgm:pt modelId="{D36CD6B9-BA98-42DD-9A51-A457951FF6CF}" type="sibTrans" cxnId="{14FA968A-A188-4B87-8E68-3469EAC6D6DC}">
      <dgm:prSet/>
      <dgm:spPr>
        <a:solidFill>
          <a:srgbClr val="C00000">
            <a:alpha val="90000"/>
          </a:srgbClr>
        </a:solidFill>
      </dgm:spPr>
      <dgm:t>
        <a:bodyPr/>
        <a:lstStyle/>
        <a:p>
          <a:pPr algn="ctr"/>
          <a:r>
            <a:rPr lang="it-IT" b="1" dirty="0">
              <a:solidFill>
                <a:schemeClr val="bg1"/>
              </a:solidFill>
            </a:rPr>
            <a:t>26,0 milioni</a:t>
          </a:r>
        </a:p>
      </dgm:t>
    </dgm:pt>
    <dgm:pt modelId="{1947ECC7-C32F-46D3-9057-B0D5675ED0E6}" type="pres">
      <dgm:prSet presAssocID="{62A7B3A5-F9AE-4178-A66F-CE1677118302}" presName="hierChild1" presStyleCnt="0">
        <dgm:presLayoutVars>
          <dgm:orgChart val="1"/>
          <dgm:chPref val="1"/>
          <dgm:dir/>
          <dgm:animOne val="branch"/>
          <dgm:animLvl val="lvl"/>
          <dgm:resizeHandles/>
        </dgm:presLayoutVars>
      </dgm:prSet>
      <dgm:spPr/>
    </dgm:pt>
    <dgm:pt modelId="{6DD16365-0926-48A8-A167-9D8E0287D66B}" type="pres">
      <dgm:prSet presAssocID="{32681D5F-CA2D-4C61-BF2C-155D98573CED}" presName="hierRoot1" presStyleCnt="0">
        <dgm:presLayoutVars>
          <dgm:hierBranch val="init"/>
        </dgm:presLayoutVars>
      </dgm:prSet>
      <dgm:spPr/>
    </dgm:pt>
    <dgm:pt modelId="{8BD2A1E2-EF1D-45E5-9413-E674EBDDFD90}" type="pres">
      <dgm:prSet presAssocID="{32681D5F-CA2D-4C61-BF2C-155D98573CED}" presName="rootComposite1" presStyleCnt="0"/>
      <dgm:spPr/>
    </dgm:pt>
    <dgm:pt modelId="{7EC07555-F2CB-46E0-98F1-601AD388FCDA}" type="pres">
      <dgm:prSet presAssocID="{32681D5F-CA2D-4C61-BF2C-155D98573CED}" presName="rootText1" presStyleLbl="node0" presStyleIdx="0" presStyleCnt="1" custScaleX="130817" custScaleY="128883">
        <dgm:presLayoutVars>
          <dgm:chMax/>
          <dgm:chPref val="3"/>
        </dgm:presLayoutVars>
      </dgm:prSet>
      <dgm:spPr>
        <a:prstGeom prst="flowChartAlternateProcess">
          <a:avLst/>
        </a:prstGeom>
      </dgm:spPr>
    </dgm:pt>
    <dgm:pt modelId="{5FF25599-F3F0-49A4-A85E-DB12E63ABCAA}" type="pres">
      <dgm:prSet presAssocID="{32681D5F-CA2D-4C61-BF2C-155D98573CED}" presName="titleText1" presStyleLbl="fgAcc0" presStyleIdx="0" presStyleCnt="1" custScaleX="105589" custScaleY="102652" custLinFactNeighborX="16621" custLinFactNeighborY="4070">
        <dgm:presLayoutVars>
          <dgm:chMax val="0"/>
          <dgm:chPref val="0"/>
        </dgm:presLayoutVars>
      </dgm:prSet>
      <dgm:spPr/>
    </dgm:pt>
    <dgm:pt modelId="{0BFE29F6-C34D-4181-866E-29CBCC3C8288}" type="pres">
      <dgm:prSet presAssocID="{32681D5F-CA2D-4C61-BF2C-155D98573CED}" presName="rootConnector1" presStyleLbl="node1" presStyleIdx="0" presStyleCnt="5"/>
      <dgm:spPr/>
    </dgm:pt>
    <dgm:pt modelId="{6E3DA1A9-1ABA-4639-A4B4-63FF2A6566BA}" type="pres">
      <dgm:prSet presAssocID="{32681D5F-CA2D-4C61-BF2C-155D98573CED}" presName="hierChild2" presStyleCnt="0"/>
      <dgm:spPr/>
    </dgm:pt>
    <dgm:pt modelId="{1E3E44C3-9423-444F-AE4E-0AF66D942D54}" type="pres">
      <dgm:prSet presAssocID="{51F01F41-D2CE-46D0-8FF3-71E237881CA5}" presName="Name37" presStyleLbl="parChTrans1D2" presStyleIdx="0" presStyleCnt="5"/>
      <dgm:spPr/>
    </dgm:pt>
    <dgm:pt modelId="{53E0D06A-445C-48E3-8A55-87D3F89C47E5}" type="pres">
      <dgm:prSet presAssocID="{6E781C58-76B1-4AC2-BCA2-984858AE2AA2}" presName="hierRoot2" presStyleCnt="0">
        <dgm:presLayoutVars>
          <dgm:hierBranch val="init"/>
        </dgm:presLayoutVars>
      </dgm:prSet>
      <dgm:spPr/>
    </dgm:pt>
    <dgm:pt modelId="{2496DAB6-3E64-4990-9B31-D0A909500FFD}" type="pres">
      <dgm:prSet presAssocID="{6E781C58-76B1-4AC2-BCA2-984858AE2AA2}" presName="rootComposite" presStyleCnt="0"/>
      <dgm:spPr/>
    </dgm:pt>
    <dgm:pt modelId="{B8ED21C0-37BE-4C40-A682-3FD93C2ECEA5}" type="pres">
      <dgm:prSet presAssocID="{6E781C58-76B1-4AC2-BCA2-984858AE2AA2}" presName="rootText" presStyleLbl="node1" presStyleIdx="0" presStyleCnt="5">
        <dgm:presLayoutVars>
          <dgm:chMax/>
          <dgm:chPref val="3"/>
        </dgm:presLayoutVars>
      </dgm:prSet>
      <dgm:spPr>
        <a:prstGeom prst="flowChartAlternateProcess">
          <a:avLst/>
        </a:prstGeom>
      </dgm:spPr>
    </dgm:pt>
    <dgm:pt modelId="{A0C46AF7-839B-4C83-B8B0-BE7535A1A0E4}" type="pres">
      <dgm:prSet presAssocID="{6E781C58-76B1-4AC2-BCA2-984858AE2AA2}" presName="titleText2" presStyleLbl="fgAcc1" presStyleIdx="0" presStyleCnt="5">
        <dgm:presLayoutVars>
          <dgm:chMax val="0"/>
          <dgm:chPref val="0"/>
        </dgm:presLayoutVars>
      </dgm:prSet>
      <dgm:spPr/>
    </dgm:pt>
    <dgm:pt modelId="{2443C95D-F0D0-4473-8A1C-EB66E87BE515}" type="pres">
      <dgm:prSet presAssocID="{6E781C58-76B1-4AC2-BCA2-984858AE2AA2}" presName="rootConnector" presStyleLbl="node2" presStyleIdx="0" presStyleCnt="0"/>
      <dgm:spPr/>
    </dgm:pt>
    <dgm:pt modelId="{4C9E30A5-49B2-4BD4-8392-55BE51A149C9}" type="pres">
      <dgm:prSet presAssocID="{6E781C58-76B1-4AC2-BCA2-984858AE2AA2}" presName="hierChild4" presStyleCnt="0"/>
      <dgm:spPr/>
    </dgm:pt>
    <dgm:pt modelId="{82F4892D-376E-48DF-BD4F-6E3124537033}" type="pres">
      <dgm:prSet presAssocID="{6E781C58-76B1-4AC2-BCA2-984858AE2AA2}" presName="hierChild5" presStyleCnt="0"/>
      <dgm:spPr/>
    </dgm:pt>
    <dgm:pt modelId="{C0799E5F-0C18-4A45-9570-B7F492A7919A}" type="pres">
      <dgm:prSet presAssocID="{614EC435-669A-4C38-962A-3F923046FE69}" presName="Name37" presStyleLbl="parChTrans1D2" presStyleIdx="1" presStyleCnt="5"/>
      <dgm:spPr/>
    </dgm:pt>
    <dgm:pt modelId="{D30305FE-99EF-4942-84F6-0EB9E090847B}" type="pres">
      <dgm:prSet presAssocID="{F9D581CE-03A9-4F6F-ABD0-CE5A4BFB8316}" presName="hierRoot2" presStyleCnt="0">
        <dgm:presLayoutVars>
          <dgm:hierBranch val="init"/>
        </dgm:presLayoutVars>
      </dgm:prSet>
      <dgm:spPr/>
    </dgm:pt>
    <dgm:pt modelId="{6AD51513-F8CB-4F52-803E-50A769B1A104}" type="pres">
      <dgm:prSet presAssocID="{F9D581CE-03A9-4F6F-ABD0-CE5A4BFB8316}" presName="rootComposite" presStyleCnt="0"/>
      <dgm:spPr/>
    </dgm:pt>
    <dgm:pt modelId="{6E0E96ED-6FCC-4884-B098-9B4E602BBCFC}" type="pres">
      <dgm:prSet presAssocID="{F9D581CE-03A9-4F6F-ABD0-CE5A4BFB8316}" presName="rootText" presStyleLbl="node1" presStyleIdx="1" presStyleCnt="5">
        <dgm:presLayoutVars>
          <dgm:chMax/>
          <dgm:chPref val="3"/>
        </dgm:presLayoutVars>
      </dgm:prSet>
      <dgm:spPr>
        <a:prstGeom prst="flowChartAlternateProcess">
          <a:avLst/>
        </a:prstGeom>
      </dgm:spPr>
    </dgm:pt>
    <dgm:pt modelId="{0D28BF2B-EC7F-4C59-ABA7-53A8D29166C6}" type="pres">
      <dgm:prSet presAssocID="{F9D581CE-03A9-4F6F-ABD0-CE5A4BFB8316}" presName="titleText2" presStyleLbl="fgAcc1" presStyleIdx="1" presStyleCnt="5">
        <dgm:presLayoutVars>
          <dgm:chMax val="0"/>
          <dgm:chPref val="0"/>
        </dgm:presLayoutVars>
      </dgm:prSet>
      <dgm:spPr/>
    </dgm:pt>
    <dgm:pt modelId="{70B57A0E-844A-4569-A1DE-A139F16A9188}" type="pres">
      <dgm:prSet presAssocID="{F9D581CE-03A9-4F6F-ABD0-CE5A4BFB8316}" presName="rootConnector" presStyleLbl="node2" presStyleIdx="0" presStyleCnt="0"/>
      <dgm:spPr/>
    </dgm:pt>
    <dgm:pt modelId="{F9FF651C-4979-4412-AF4F-35EF67539904}" type="pres">
      <dgm:prSet presAssocID="{F9D581CE-03A9-4F6F-ABD0-CE5A4BFB8316}" presName="hierChild4" presStyleCnt="0"/>
      <dgm:spPr/>
    </dgm:pt>
    <dgm:pt modelId="{B98D66C0-A24B-4C0B-B3A0-50D6A7221DA8}" type="pres">
      <dgm:prSet presAssocID="{F9D581CE-03A9-4F6F-ABD0-CE5A4BFB8316}" presName="hierChild5" presStyleCnt="0"/>
      <dgm:spPr/>
    </dgm:pt>
    <dgm:pt modelId="{9430C765-D753-424A-B1AF-CD5B69664D52}" type="pres">
      <dgm:prSet presAssocID="{5EDBEA4B-2F80-4025-A9C3-EB44FB04BA55}" presName="Name37" presStyleLbl="parChTrans1D2" presStyleIdx="2" presStyleCnt="5"/>
      <dgm:spPr/>
    </dgm:pt>
    <dgm:pt modelId="{090030F4-6C21-4C1A-96C2-77CE43098737}" type="pres">
      <dgm:prSet presAssocID="{AA35482A-4F61-423C-89F1-8DDE72142547}" presName="hierRoot2" presStyleCnt="0">
        <dgm:presLayoutVars>
          <dgm:hierBranch val="init"/>
        </dgm:presLayoutVars>
      </dgm:prSet>
      <dgm:spPr/>
    </dgm:pt>
    <dgm:pt modelId="{CB49EF62-E103-46A6-89B4-5068A09E5190}" type="pres">
      <dgm:prSet presAssocID="{AA35482A-4F61-423C-89F1-8DDE72142547}" presName="rootComposite" presStyleCnt="0"/>
      <dgm:spPr/>
    </dgm:pt>
    <dgm:pt modelId="{66B23055-5BB8-422E-B3C8-D6BBF130FD84}" type="pres">
      <dgm:prSet presAssocID="{AA35482A-4F61-423C-89F1-8DDE72142547}" presName="rootText" presStyleLbl="node1" presStyleIdx="2" presStyleCnt="5">
        <dgm:presLayoutVars>
          <dgm:chMax/>
          <dgm:chPref val="3"/>
        </dgm:presLayoutVars>
      </dgm:prSet>
      <dgm:spPr>
        <a:prstGeom prst="flowChartAlternateProcess">
          <a:avLst/>
        </a:prstGeom>
      </dgm:spPr>
    </dgm:pt>
    <dgm:pt modelId="{C6BB1962-F2E0-4F4D-A3EC-F769F1403541}" type="pres">
      <dgm:prSet presAssocID="{AA35482A-4F61-423C-89F1-8DDE72142547}" presName="titleText2" presStyleLbl="fgAcc1" presStyleIdx="2" presStyleCnt="5">
        <dgm:presLayoutVars>
          <dgm:chMax val="0"/>
          <dgm:chPref val="0"/>
        </dgm:presLayoutVars>
      </dgm:prSet>
      <dgm:spPr/>
    </dgm:pt>
    <dgm:pt modelId="{6F40BF56-3334-45E5-A80B-7FDB203B3EB6}" type="pres">
      <dgm:prSet presAssocID="{AA35482A-4F61-423C-89F1-8DDE72142547}" presName="rootConnector" presStyleLbl="node2" presStyleIdx="0" presStyleCnt="0"/>
      <dgm:spPr/>
    </dgm:pt>
    <dgm:pt modelId="{88AC52F0-7964-4B0D-BA2C-074ABB463A05}" type="pres">
      <dgm:prSet presAssocID="{AA35482A-4F61-423C-89F1-8DDE72142547}" presName="hierChild4" presStyleCnt="0"/>
      <dgm:spPr/>
    </dgm:pt>
    <dgm:pt modelId="{4650417C-825E-4D6B-BA4C-479BC7F16095}" type="pres">
      <dgm:prSet presAssocID="{AA35482A-4F61-423C-89F1-8DDE72142547}" presName="hierChild5" presStyleCnt="0"/>
      <dgm:spPr/>
    </dgm:pt>
    <dgm:pt modelId="{912F8F46-F9E4-4031-AF42-92738CED6E3E}" type="pres">
      <dgm:prSet presAssocID="{647E7446-F49F-498D-B611-C079403E52E7}" presName="Name37" presStyleLbl="parChTrans1D2" presStyleIdx="3" presStyleCnt="5"/>
      <dgm:spPr/>
    </dgm:pt>
    <dgm:pt modelId="{09AA1A8B-0E0C-46FA-BDF9-EE68013B5FFB}" type="pres">
      <dgm:prSet presAssocID="{5D3D21D5-B95E-423E-A9AA-4A1467E62A6E}" presName="hierRoot2" presStyleCnt="0">
        <dgm:presLayoutVars>
          <dgm:hierBranch val="init"/>
        </dgm:presLayoutVars>
      </dgm:prSet>
      <dgm:spPr/>
    </dgm:pt>
    <dgm:pt modelId="{2E226B2A-8A2B-4C5C-A769-DC52171CCD18}" type="pres">
      <dgm:prSet presAssocID="{5D3D21D5-B95E-423E-A9AA-4A1467E62A6E}" presName="rootComposite" presStyleCnt="0"/>
      <dgm:spPr/>
    </dgm:pt>
    <dgm:pt modelId="{5808A00B-6EC5-460D-AE3F-20F9F65F7F80}" type="pres">
      <dgm:prSet presAssocID="{5D3D21D5-B95E-423E-A9AA-4A1467E62A6E}" presName="rootText" presStyleLbl="node1" presStyleIdx="3" presStyleCnt="5">
        <dgm:presLayoutVars>
          <dgm:chMax/>
          <dgm:chPref val="3"/>
        </dgm:presLayoutVars>
      </dgm:prSet>
      <dgm:spPr>
        <a:prstGeom prst="flowChartAlternateProcess">
          <a:avLst/>
        </a:prstGeom>
      </dgm:spPr>
    </dgm:pt>
    <dgm:pt modelId="{419BFD36-947E-48E2-8E77-A79AE31F6A81}" type="pres">
      <dgm:prSet presAssocID="{5D3D21D5-B95E-423E-A9AA-4A1467E62A6E}" presName="titleText2" presStyleLbl="fgAcc1" presStyleIdx="3" presStyleCnt="5">
        <dgm:presLayoutVars>
          <dgm:chMax val="0"/>
          <dgm:chPref val="0"/>
        </dgm:presLayoutVars>
      </dgm:prSet>
      <dgm:spPr/>
    </dgm:pt>
    <dgm:pt modelId="{440A5962-0BF7-4A2E-855C-AB761AC7A446}" type="pres">
      <dgm:prSet presAssocID="{5D3D21D5-B95E-423E-A9AA-4A1467E62A6E}" presName="rootConnector" presStyleLbl="node2" presStyleIdx="0" presStyleCnt="0"/>
      <dgm:spPr/>
    </dgm:pt>
    <dgm:pt modelId="{CDB0B62D-E4EC-452B-ACF6-4B5895B2C295}" type="pres">
      <dgm:prSet presAssocID="{5D3D21D5-B95E-423E-A9AA-4A1467E62A6E}" presName="hierChild4" presStyleCnt="0"/>
      <dgm:spPr/>
    </dgm:pt>
    <dgm:pt modelId="{E656C703-8A73-435E-9028-1EFA5FB46108}" type="pres">
      <dgm:prSet presAssocID="{5D3D21D5-B95E-423E-A9AA-4A1467E62A6E}" presName="hierChild5" presStyleCnt="0"/>
      <dgm:spPr/>
    </dgm:pt>
    <dgm:pt modelId="{1F6D2D71-EDFA-48BE-B841-6FC885E11703}" type="pres">
      <dgm:prSet presAssocID="{11A702BA-3177-46AF-AC1B-369F17B90766}" presName="Name37" presStyleLbl="parChTrans1D2" presStyleIdx="4" presStyleCnt="5"/>
      <dgm:spPr/>
    </dgm:pt>
    <dgm:pt modelId="{CCDA1E24-384E-457F-96EF-2CDE1520D488}" type="pres">
      <dgm:prSet presAssocID="{E9253EB1-9C93-4160-9039-FA394C628A2E}" presName="hierRoot2" presStyleCnt="0">
        <dgm:presLayoutVars>
          <dgm:hierBranch val="init"/>
        </dgm:presLayoutVars>
      </dgm:prSet>
      <dgm:spPr/>
    </dgm:pt>
    <dgm:pt modelId="{A057610B-1B71-4572-82AE-1C0EE65A7761}" type="pres">
      <dgm:prSet presAssocID="{E9253EB1-9C93-4160-9039-FA394C628A2E}" presName="rootComposite" presStyleCnt="0"/>
      <dgm:spPr/>
    </dgm:pt>
    <dgm:pt modelId="{BCC75CB3-4B60-46D0-B0FA-C79512AA6EAD}" type="pres">
      <dgm:prSet presAssocID="{E9253EB1-9C93-4160-9039-FA394C628A2E}" presName="rootText" presStyleLbl="node1" presStyleIdx="4" presStyleCnt="5">
        <dgm:presLayoutVars>
          <dgm:chMax/>
          <dgm:chPref val="3"/>
        </dgm:presLayoutVars>
      </dgm:prSet>
      <dgm:spPr>
        <a:prstGeom prst="flowChartAlternateProcess">
          <a:avLst/>
        </a:prstGeom>
      </dgm:spPr>
    </dgm:pt>
    <dgm:pt modelId="{FD90A846-E2F4-4778-A137-9EFE291EB0FA}" type="pres">
      <dgm:prSet presAssocID="{E9253EB1-9C93-4160-9039-FA394C628A2E}" presName="titleText2" presStyleLbl="fgAcc1" presStyleIdx="4" presStyleCnt="5">
        <dgm:presLayoutVars>
          <dgm:chMax val="0"/>
          <dgm:chPref val="0"/>
        </dgm:presLayoutVars>
      </dgm:prSet>
      <dgm:spPr/>
    </dgm:pt>
    <dgm:pt modelId="{B3196902-5173-473E-B70D-81F8A9724239}" type="pres">
      <dgm:prSet presAssocID="{E9253EB1-9C93-4160-9039-FA394C628A2E}" presName="rootConnector" presStyleLbl="node2" presStyleIdx="0" presStyleCnt="0"/>
      <dgm:spPr/>
    </dgm:pt>
    <dgm:pt modelId="{670E3EFA-6C6D-415D-8BA5-C60774A5EA1D}" type="pres">
      <dgm:prSet presAssocID="{E9253EB1-9C93-4160-9039-FA394C628A2E}" presName="hierChild4" presStyleCnt="0"/>
      <dgm:spPr/>
    </dgm:pt>
    <dgm:pt modelId="{5C44CECD-8138-424C-9593-66C0610DAE9D}" type="pres">
      <dgm:prSet presAssocID="{E9253EB1-9C93-4160-9039-FA394C628A2E}" presName="hierChild5" presStyleCnt="0"/>
      <dgm:spPr/>
    </dgm:pt>
    <dgm:pt modelId="{2E6F8E57-D7F9-4CE6-8F40-3948F84381EC}" type="pres">
      <dgm:prSet presAssocID="{32681D5F-CA2D-4C61-BF2C-155D98573CED}" presName="hierChild3" presStyleCnt="0"/>
      <dgm:spPr/>
    </dgm:pt>
  </dgm:ptLst>
  <dgm:cxnLst>
    <dgm:cxn modelId="{C5AC050C-6217-4248-BE90-4718AF5B081C}" type="presOf" srcId="{E9253EB1-9C93-4160-9039-FA394C628A2E}" destId="{BCC75CB3-4B60-46D0-B0FA-C79512AA6EAD}" srcOrd="0" destOrd="0" presId="urn:microsoft.com/office/officeart/2008/layout/NameandTitleOrganizationalChart"/>
    <dgm:cxn modelId="{6D0CB30E-2847-448F-962E-F9C8B61F8CAA}" type="presOf" srcId="{8308EE9F-D3F2-4E65-B226-52699574049E}" destId="{5FF25599-F3F0-49A4-A85E-DB12E63ABCAA}" srcOrd="0" destOrd="0" presId="urn:microsoft.com/office/officeart/2008/layout/NameandTitleOrganizationalChart"/>
    <dgm:cxn modelId="{A711C710-7115-4DCA-880C-3F6ABF9E2D1D}" srcId="{32681D5F-CA2D-4C61-BF2C-155D98573CED}" destId="{AA35482A-4F61-423C-89F1-8DDE72142547}" srcOrd="2" destOrd="0" parTransId="{5EDBEA4B-2F80-4025-A9C3-EB44FB04BA55}" sibTransId="{9F9CE553-E9C7-430B-9220-6FE42DC89479}"/>
    <dgm:cxn modelId="{61BF9A13-31B5-4DA4-9DFE-7A12DAEB0D53}" type="presOf" srcId="{32681D5F-CA2D-4C61-BF2C-155D98573CED}" destId="{0BFE29F6-C34D-4181-866E-29CBCC3C8288}" srcOrd="1" destOrd="0" presId="urn:microsoft.com/office/officeart/2008/layout/NameandTitleOrganizationalChart"/>
    <dgm:cxn modelId="{0DB5C816-BBF2-4A20-8C77-A3C7BA11479F}" type="presOf" srcId="{5EDBEA4B-2F80-4025-A9C3-EB44FB04BA55}" destId="{9430C765-D753-424A-B1AF-CD5B69664D52}" srcOrd="0" destOrd="0" presId="urn:microsoft.com/office/officeart/2008/layout/NameandTitleOrganizationalChart"/>
    <dgm:cxn modelId="{2E1F5C23-35E9-4FBE-B2A7-8FEA3AB76BCB}" srcId="{32681D5F-CA2D-4C61-BF2C-155D98573CED}" destId="{6E781C58-76B1-4AC2-BCA2-984858AE2AA2}" srcOrd="0" destOrd="0" parTransId="{51F01F41-D2CE-46D0-8FF3-71E237881CA5}" sibTransId="{54716005-1492-41AC-B77D-302634F7D3AC}"/>
    <dgm:cxn modelId="{2F16A325-8524-4310-9863-13C45E480E7B}" type="presOf" srcId="{5D3D21D5-B95E-423E-A9AA-4A1467E62A6E}" destId="{5808A00B-6EC5-460D-AE3F-20F9F65F7F80}" srcOrd="0" destOrd="0" presId="urn:microsoft.com/office/officeart/2008/layout/NameandTitleOrganizationalChart"/>
    <dgm:cxn modelId="{B8537226-3B84-4EAF-9AA5-5F904964C35F}" type="presOf" srcId="{AA35482A-4F61-423C-89F1-8DDE72142547}" destId="{6F40BF56-3334-45E5-A80B-7FDB203B3EB6}" srcOrd="1" destOrd="0" presId="urn:microsoft.com/office/officeart/2008/layout/NameandTitleOrganizationalChart"/>
    <dgm:cxn modelId="{3AA2482D-CDB6-4C1A-9835-FA6A1CCFBD81}" type="presOf" srcId="{9F9CE553-E9C7-430B-9220-6FE42DC89479}" destId="{C6BB1962-F2E0-4F4D-A3EC-F769F1403541}" srcOrd="0" destOrd="0" presId="urn:microsoft.com/office/officeart/2008/layout/NameandTitleOrganizationalChart"/>
    <dgm:cxn modelId="{DE5A2430-7C21-484A-95C7-4F9DFDAF9521}" type="presOf" srcId="{6CB27AFC-8289-40CD-BA5D-29C91BF516ED}" destId="{0D28BF2B-EC7F-4C59-ABA7-53A8D29166C6}" srcOrd="0" destOrd="0" presId="urn:microsoft.com/office/officeart/2008/layout/NameandTitleOrganizationalChart"/>
    <dgm:cxn modelId="{B9333C3C-7329-4426-A6DD-9557D2F5140C}" type="presOf" srcId="{54716005-1492-41AC-B77D-302634F7D3AC}" destId="{A0C46AF7-839B-4C83-B8B0-BE7535A1A0E4}" srcOrd="0" destOrd="0" presId="urn:microsoft.com/office/officeart/2008/layout/NameandTitleOrganizationalChart"/>
    <dgm:cxn modelId="{A1652A40-525C-4480-8EB1-31EC7F1AA35F}" type="presOf" srcId="{5D3D21D5-B95E-423E-A9AA-4A1467E62A6E}" destId="{440A5962-0BF7-4A2E-855C-AB761AC7A446}" srcOrd="1" destOrd="0" presId="urn:microsoft.com/office/officeart/2008/layout/NameandTitleOrganizationalChart"/>
    <dgm:cxn modelId="{0703E740-714C-47A9-9A04-134D89422FE7}" type="presOf" srcId="{32681D5F-CA2D-4C61-BF2C-155D98573CED}" destId="{7EC07555-F2CB-46E0-98F1-601AD388FCDA}" srcOrd="0" destOrd="0" presId="urn:microsoft.com/office/officeart/2008/layout/NameandTitleOrganizationalChart"/>
    <dgm:cxn modelId="{F6BEEE5F-734D-4A60-8325-ED9C31C85A44}" type="presOf" srcId="{11A702BA-3177-46AF-AC1B-369F17B90766}" destId="{1F6D2D71-EDFA-48BE-B841-6FC885E11703}" srcOrd="0" destOrd="0" presId="urn:microsoft.com/office/officeart/2008/layout/NameandTitleOrganizationalChart"/>
    <dgm:cxn modelId="{85DAE366-4AC9-4CEE-AE90-ED6CF62BC03D}" type="presOf" srcId="{6E781C58-76B1-4AC2-BCA2-984858AE2AA2}" destId="{2443C95D-F0D0-4473-8A1C-EB66E87BE515}" srcOrd="1" destOrd="0" presId="urn:microsoft.com/office/officeart/2008/layout/NameandTitleOrganizationalChart"/>
    <dgm:cxn modelId="{10C84448-C18F-4E34-A119-1073E9E20310}" type="presOf" srcId="{AA35482A-4F61-423C-89F1-8DDE72142547}" destId="{66B23055-5BB8-422E-B3C8-D6BBF130FD84}" srcOrd="0" destOrd="0" presId="urn:microsoft.com/office/officeart/2008/layout/NameandTitleOrganizationalChart"/>
    <dgm:cxn modelId="{34FD0A6E-E6BB-48DF-8B65-5A37BC40C232}" srcId="{32681D5F-CA2D-4C61-BF2C-155D98573CED}" destId="{F9D581CE-03A9-4F6F-ABD0-CE5A4BFB8316}" srcOrd="1" destOrd="0" parTransId="{614EC435-669A-4C38-962A-3F923046FE69}" sibTransId="{6CB27AFC-8289-40CD-BA5D-29C91BF516ED}"/>
    <dgm:cxn modelId="{14FA968A-A188-4B87-8E68-3469EAC6D6DC}" srcId="{32681D5F-CA2D-4C61-BF2C-155D98573CED}" destId="{E9253EB1-9C93-4160-9039-FA394C628A2E}" srcOrd="4" destOrd="0" parTransId="{11A702BA-3177-46AF-AC1B-369F17B90766}" sibTransId="{D36CD6B9-BA98-42DD-9A51-A457951FF6CF}"/>
    <dgm:cxn modelId="{D9C878A6-FCDB-4EBF-8FF8-72BA7D521BB2}" type="presOf" srcId="{D36CD6B9-BA98-42DD-9A51-A457951FF6CF}" destId="{FD90A846-E2F4-4778-A137-9EFE291EB0FA}" srcOrd="0" destOrd="0" presId="urn:microsoft.com/office/officeart/2008/layout/NameandTitleOrganizationalChart"/>
    <dgm:cxn modelId="{69E2B5AC-E5D0-4B14-88A8-CFF07FFD0605}" type="presOf" srcId="{F9D581CE-03A9-4F6F-ABD0-CE5A4BFB8316}" destId="{70B57A0E-844A-4569-A1DE-A139F16A9188}" srcOrd="1" destOrd="0" presId="urn:microsoft.com/office/officeart/2008/layout/NameandTitleOrganizationalChart"/>
    <dgm:cxn modelId="{02C550C2-7142-477C-AC93-B5106CDD2118}" type="presOf" srcId="{E671D103-9737-4932-BABF-BF0E61B9E2E4}" destId="{419BFD36-947E-48E2-8E77-A79AE31F6A81}" srcOrd="0" destOrd="0" presId="urn:microsoft.com/office/officeart/2008/layout/NameandTitleOrganizationalChart"/>
    <dgm:cxn modelId="{8B421CCC-BFAE-4680-9D51-247E49D6D0B6}" type="presOf" srcId="{51F01F41-D2CE-46D0-8FF3-71E237881CA5}" destId="{1E3E44C3-9423-444F-AE4E-0AF66D942D54}" srcOrd="0" destOrd="0" presId="urn:microsoft.com/office/officeart/2008/layout/NameandTitleOrganizationalChart"/>
    <dgm:cxn modelId="{18A807CD-FE4F-4C28-ADE1-1F4339472825}" type="presOf" srcId="{614EC435-669A-4C38-962A-3F923046FE69}" destId="{C0799E5F-0C18-4A45-9570-B7F492A7919A}" srcOrd="0" destOrd="0" presId="urn:microsoft.com/office/officeart/2008/layout/NameandTitleOrganizationalChart"/>
    <dgm:cxn modelId="{F4EDD2CD-BD4A-4C10-BA03-B1AD9EAC46B9}" srcId="{62A7B3A5-F9AE-4178-A66F-CE1677118302}" destId="{32681D5F-CA2D-4C61-BF2C-155D98573CED}" srcOrd="0" destOrd="0" parTransId="{100577C8-9C26-4867-B0EB-0628DD94DB5C}" sibTransId="{8308EE9F-D3F2-4E65-B226-52699574049E}"/>
    <dgm:cxn modelId="{A3AE3DD4-9AEB-4CE2-98AB-FD8880AE8F38}" type="presOf" srcId="{6E781C58-76B1-4AC2-BCA2-984858AE2AA2}" destId="{B8ED21C0-37BE-4C40-A682-3FD93C2ECEA5}" srcOrd="0" destOrd="0" presId="urn:microsoft.com/office/officeart/2008/layout/NameandTitleOrganizationalChart"/>
    <dgm:cxn modelId="{4969E0D4-7E91-4A7C-8AFE-C4291E2BCE65}" type="presOf" srcId="{E9253EB1-9C93-4160-9039-FA394C628A2E}" destId="{B3196902-5173-473E-B70D-81F8A9724239}" srcOrd="1" destOrd="0" presId="urn:microsoft.com/office/officeart/2008/layout/NameandTitleOrganizationalChart"/>
    <dgm:cxn modelId="{6F7B33F3-6E60-42A7-82D7-7B5AE91C7CC5}" srcId="{32681D5F-CA2D-4C61-BF2C-155D98573CED}" destId="{5D3D21D5-B95E-423E-A9AA-4A1467E62A6E}" srcOrd="3" destOrd="0" parTransId="{647E7446-F49F-498D-B611-C079403E52E7}" sibTransId="{E671D103-9737-4932-BABF-BF0E61B9E2E4}"/>
    <dgm:cxn modelId="{1B58F0F4-13FD-4968-A4A3-4B5CCF028444}" type="presOf" srcId="{62A7B3A5-F9AE-4178-A66F-CE1677118302}" destId="{1947ECC7-C32F-46D3-9057-B0D5675ED0E6}" srcOrd="0" destOrd="0" presId="urn:microsoft.com/office/officeart/2008/layout/NameandTitleOrganizationalChart"/>
    <dgm:cxn modelId="{147E42FC-2CE3-48F4-B2CA-F17B571B733A}" type="presOf" srcId="{F9D581CE-03A9-4F6F-ABD0-CE5A4BFB8316}" destId="{6E0E96ED-6FCC-4884-B098-9B4E602BBCFC}" srcOrd="0" destOrd="0" presId="urn:microsoft.com/office/officeart/2008/layout/NameandTitleOrganizationalChart"/>
    <dgm:cxn modelId="{4CD772FE-A09F-49CD-A23F-4023DA1422E0}" type="presOf" srcId="{647E7446-F49F-498D-B611-C079403E52E7}" destId="{912F8F46-F9E4-4031-AF42-92738CED6E3E}" srcOrd="0" destOrd="0" presId="urn:microsoft.com/office/officeart/2008/layout/NameandTitleOrganizationalChart"/>
    <dgm:cxn modelId="{FC1E14EA-C2F2-4564-8511-855FC1C8221C}" type="presParOf" srcId="{1947ECC7-C32F-46D3-9057-B0D5675ED0E6}" destId="{6DD16365-0926-48A8-A167-9D8E0287D66B}" srcOrd="0" destOrd="0" presId="urn:microsoft.com/office/officeart/2008/layout/NameandTitleOrganizationalChart"/>
    <dgm:cxn modelId="{EFE7D9A0-59EB-41EF-AA04-5D248E999A88}" type="presParOf" srcId="{6DD16365-0926-48A8-A167-9D8E0287D66B}" destId="{8BD2A1E2-EF1D-45E5-9413-E674EBDDFD90}" srcOrd="0" destOrd="0" presId="urn:microsoft.com/office/officeart/2008/layout/NameandTitleOrganizationalChart"/>
    <dgm:cxn modelId="{FC62EB08-986E-4E6D-9D22-2F44AF518060}" type="presParOf" srcId="{8BD2A1E2-EF1D-45E5-9413-E674EBDDFD90}" destId="{7EC07555-F2CB-46E0-98F1-601AD388FCDA}" srcOrd="0" destOrd="0" presId="urn:microsoft.com/office/officeart/2008/layout/NameandTitleOrganizationalChart"/>
    <dgm:cxn modelId="{249E2C96-DA06-4C1F-84FA-CC6DA6467701}" type="presParOf" srcId="{8BD2A1E2-EF1D-45E5-9413-E674EBDDFD90}" destId="{5FF25599-F3F0-49A4-A85E-DB12E63ABCAA}" srcOrd="1" destOrd="0" presId="urn:microsoft.com/office/officeart/2008/layout/NameandTitleOrganizationalChart"/>
    <dgm:cxn modelId="{5451E3A8-191A-41B0-8D3B-45799C5B8600}" type="presParOf" srcId="{8BD2A1E2-EF1D-45E5-9413-E674EBDDFD90}" destId="{0BFE29F6-C34D-4181-866E-29CBCC3C8288}" srcOrd="2" destOrd="0" presId="urn:microsoft.com/office/officeart/2008/layout/NameandTitleOrganizationalChart"/>
    <dgm:cxn modelId="{0273C77A-FFDF-4BF1-AA5F-D6C4DBAA071C}" type="presParOf" srcId="{6DD16365-0926-48A8-A167-9D8E0287D66B}" destId="{6E3DA1A9-1ABA-4639-A4B4-63FF2A6566BA}" srcOrd="1" destOrd="0" presId="urn:microsoft.com/office/officeart/2008/layout/NameandTitleOrganizationalChart"/>
    <dgm:cxn modelId="{5762EA52-012A-48D6-9CA3-439CDE314B0E}" type="presParOf" srcId="{6E3DA1A9-1ABA-4639-A4B4-63FF2A6566BA}" destId="{1E3E44C3-9423-444F-AE4E-0AF66D942D54}" srcOrd="0" destOrd="0" presId="urn:microsoft.com/office/officeart/2008/layout/NameandTitleOrganizationalChart"/>
    <dgm:cxn modelId="{5FB9AE49-4EDF-4FDA-82AB-37A55592C581}" type="presParOf" srcId="{6E3DA1A9-1ABA-4639-A4B4-63FF2A6566BA}" destId="{53E0D06A-445C-48E3-8A55-87D3F89C47E5}" srcOrd="1" destOrd="0" presId="urn:microsoft.com/office/officeart/2008/layout/NameandTitleOrganizationalChart"/>
    <dgm:cxn modelId="{D6CE4639-C64E-43AC-8C95-092411D8B40A}" type="presParOf" srcId="{53E0D06A-445C-48E3-8A55-87D3F89C47E5}" destId="{2496DAB6-3E64-4990-9B31-D0A909500FFD}" srcOrd="0" destOrd="0" presId="urn:microsoft.com/office/officeart/2008/layout/NameandTitleOrganizationalChart"/>
    <dgm:cxn modelId="{9063A7EB-202A-43BD-9011-13C6504D5FCA}" type="presParOf" srcId="{2496DAB6-3E64-4990-9B31-D0A909500FFD}" destId="{B8ED21C0-37BE-4C40-A682-3FD93C2ECEA5}" srcOrd="0" destOrd="0" presId="urn:microsoft.com/office/officeart/2008/layout/NameandTitleOrganizationalChart"/>
    <dgm:cxn modelId="{71ABD7C8-D5B7-4D3B-A5D9-624AFA755D4C}" type="presParOf" srcId="{2496DAB6-3E64-4990-9B31-D0A909500FFD}" destId="{A0C46AF7-839B-4C83-B8B0-BE7535A1A0E4}" srcOrd="1" destOrd="0" presId="urn:microsoft.com/office/officeart/2008/layout/NameandTitleOrganizationalChart"/>
    <dgm:cxn modelId="{5685F01E-0D3A-4911-9F44-DAFAC974AEBF}" type="presParOf" srcId="{2496DAB6-3E64-4990-9B31-D0A909500FFD}" destId="{2443C95D-F0D0-4473-8A1C-EB66E87BE515}" srcOrd="2" destOrd="0" presId="urn:microsoft.com/office/officeart/2008/layout/NameandTitleOrganizationalChart"/>
    <dgm:cxn modelId="{82102411-25FC-4034-B3F1-A43A72BFAA33}" type="presParOf" srcId="{53E0D06A-445C-48E3-8A55-87D3F89C47E5}" destId="{4C9E30A5-49B2-4BD4-8392-55BE51A149C9}" srcOrd="1" destOrd="0" presId="urn:microsoft.com/office/officeart/2008/layout/NameandTitleOrganizationalChart"/>
    <dgm:cxn modelId="{17B0B4D9-2CB6-4662-B68C-FB7FBA0A40B1}" type="presParOf" srcId="{53E0D06A-445C-48E3-8A55-87D3F89C47E5}" destId="{82F4892D-376E-48DF-BD4F-6E3124537033}" srcOrd="2" destOrd="0" presId="urn:microsoft.com/office/officeart/2008/layout/NameandTitleOrganizationalChart"/>
    <dgm:cxn modelId="{053B6C05-66F1-4F57-8FAC-1D1921665F65}" type="presParOf" srcId="{6E3DA1A9-1ABA-4639-A4B4-63FF2A6566BA}" destId="{C0799E5F-0C18-4A45-9570-B7F492A7919A}" srcOrd="2" destOrd="0" presId="urn:microsoft.com/office/officeart/2008/layout/NameandTitleOrganizationalChart"/>
    <dgm:cxn modelId="{44322EB8-2E58-44A9-9139-CD4FB135B376}" type="presParOf" srcId="{6E3DA1A9-1ABA-4639-A4B4-63FF2A6566BA}" destId="{D30305FE-99EF-4942-84F6-0EB9E090847B}" srcOrd="3" destOrd="0" presId="urn:microsoft.com/office/officeart/2008/layout/NameandTitleOrganizationalChart"/>
    <dgm:cxn modelId="{0C5DC3C8-0638-439C-AB61-EFEC34FFA174}" type="presParOf" srcId="{D30305FE-99EF-4942-84F6-0EB9E090847B}" destId="{6AD51513-F8CB-4F52-803E-50A769B1A104}" srcOrd="0" destOrd="0" presId="urn:microsoft.com/office/officeart/2008/layout/NameandTitleOrganizationalChart"/>
    <dgm:cxn modelId="{E7DF395A-5DB7-4934-A355-F60A32F48A58}" type="presParOf" srcId="{6AD51513-F8CB-4F52-803E-50A769B1A104}" destId="{6E0E96ED-6FCC-4884-B098-9B4E602BBCFC}" srcOrd="0" destOrd="0" presId="urn:microsoft.com/office/officeart/2008/layout/NameandTitleOrganizationalChart"/>
    <dgm:cxn modelId="{E7EBD1E6-7503-42A6-A755-9F4D47FD886C}" type="presParOf" srcId="{6AD51513-F8CB-4F52-803E-50A769B1A104}" destId="{0D28BF2B-EC7F-4C59-ABA7-53A8D29166C6}" srcOrd="1" destOrd="0" presId="urn:microsoft.com/office/officeart/2008/layout/NameandTitleOrganizationalChart"/>
    <dgm:cxn modelId="{F3AFA6CB-D91D-474E-A9E9-0710D67F5B10}" type="presParOf" srcId="{6AD51513-F8CB-4F52-803E-50A769B1A104}" destId="{70B57A0E-844A-4569-A1DE-A139F16A9188}" srcOrd="2" destOrd="0" presId="urn:microsoft.com/office/officeart/2008/layout/NameandTitleOrganizationalChart"/>
    <dgm:cxn modelId="{926C3DB4-EF47-4C75-B252-6484EEF35188}" type="presParOf" srcId="{D30305FE-99EF-4942-84F6-0EB9E090847B}" destId="{F9FF651C-4979-4412-AF4F-35EF67539904}" srcOrd="1" destOrd="0" presId="urn:microsoft.com/office/officeart/2008/layout/NameandTitleOrganizationalChart"/>
    <dgm:cxn modelId="{E961EC03-27BC-4CB0-99FD-4B9EE13CF0BB}" type="presParOf" srcId="{D30305FE-99EF-4942-84F6-0EB9E090847B}" destId="{B98D66C0-A24B-4C0B-B3A0-50D6A7221DA8}" srcOrd="2" destOrd="0" presId="urn:microsoft.com/office/officeart/2008/layout/NameandTitleOrganizationalChart"/>
    <dgm:cxn modelId="{5DEC0D8C-EFC4-4784-8344-EBAA51EB82E5}" type="presParOf" srcId="{6E3DA1A9-1ABA-4639-A4B4-63FF2A6566BA}" destId="{9430C765-D753-424A-B1AF-CD5B69664D52}" srcOrd="4" destOrd="0" presId="urn:microsoft.com/office/officeart/2008/layout/NameandTitleOrganizationalChart"/>
    <dgm:cxn modelId="{C1ECE1AD-1F63-4295-915D-1C44578E2C89}" type="presParOf" srcId="{6E3DA1A9-1ABA-4639-A4B4-63FF2A6566BA}" destId="{090030F4-6C21-4C1A-96C2-77CE43098737}" srcOrd="5" destOrd="0" presId="urn:microsoft.com/office/officeart/2008/layout/NameandTitleOrganizationalChart"/>
    <dgm:cxn modelId="{85A47AC1-3F16-4911-95B4-6B5D2BC3FE38}" type="presParOf" srcId="{090030F4-6C21-4C1A-96C2-77CE43098737}" destId="{CB49EF62-E103-46A6-89B4-5068A09E5190}" srcOrd="0" destOrd="0" presId="urn:microsoft.com/office/officeart/2008/layout/NameandTitleOrganizationalChart"/>
    <dgm:cxn modelId="{E3CF7858-F66E-48B0-82EF-996F8F3BC2D9}" type="presParOf" srcId="{CB49EF62-E103-46A6-89B4-5068A09E5190}" destId="{66B23055-5BB8-422E-B3C8-D6BBF130FD84}" srcOrd="0" destOrd="0" presId="urn:microsoft.com/office/officeart/2008/layout/NameandTitleOrganizationalChart"/>
    <dgm:cxn modelId="{16F9C15E-6081-4326-BF14-EEFB168AF530}" type="presParOf" srcId="{CB49EF62-E103-46A6-89B4-5068A09E5190}" destId="{C6BB1962-F2E0-4F4D-A3EC-F769F1403541}" srcOrd="1" destOrd="0" presId="urn:microsoft.com/office/officeart/2008/layout/NameandTitleOrganizationalChart"/>
    <dgm:cxn modelId="{8236D672-E676-4EDA-A12B-F65AA7E6A01A}" type="presParOf" srcId="{CB49EF62-E103-46A6-89B4-5068A09E5190}" destId="{6F40BF56-3334-45E5-A80B-7FDB203B3EB6}" srcOrd="2" destOrd="0" presId="urn:microsoft.com/office/officeart/2008/layout/NameandTitleOrganizationalChart"/>
    <dgm:cxn modelId="{14E3B1BA-9451-4EA4-8B77-7D310CFAEFD3}" type="presParOf" srcId="{090030F4-6C21-4C1A-96C2-77CE43098737}" destId="{88AC52F0-7964-4B0D-BA2C-074ABB463A05}" srcOrd="1" destOrd="0" presId="urn:microsoft.com/office/officeart/2008/layout/NameandTitleOrganizationalChart"/>
    <dgm:cxn modelId="{E74BDED6-AAD1-4349-8C5B-B17F3EA412EB}" type="presParOf" srcId="{090030F4-6C21-4C1A-96C2-77CE43098737}" destId="{4650417C-825E-4D6B-BA4C-479BC7F16095}" srcOrd="2" destOrd="0" presId="urn:microsoft.com/office/officeart/2008/layout/NameandTitleOrganizationalChart"/>
    <dgm:cxn modelId="{2614F69F-952E-426F-B52B-C1F9C76D85CF}" type="presParOf" srcId="{6E3DA1A9-1ABA-4639-A4B4-63FF2A6566BA}" destId="{912F8F46-F9E4-4031-AF42-92738CED6E3E}" srcOrd="6" destOrd="0" presId="urn:microsoft.com/office/officeart/2008/layout/NameandTitleOrganizationalChart"/>
    <dgm:cxn modelId="{C0C1BC7A-FD67-4857-BAFE-971556B07B34}" type="presParOf" srcId="{6E3DA1A9-1ABA-4639-A4B4-63FF2A6566BA}" destId="{09AA1A8B-0E0C-46FA-BDF9-EE68013B5FFB}" srcOrd="7" destOrd="0" presId="urn:microsoft.com/office/officeart/2008/layout/NameandTitleOrganizationalChart"/>
    <dgm:cxn modelId="{5DCC64EF-9FBC-4BC8-AB3F-A4729D46D237}" type="presParOf" srcId="{09AA1A8B-0E0C-46FA-BDF9-EE68013B5FFB}" destId="{2E226B2A-8A2B-4C5C-A769-DC52171CCD18}" srcOrd="0" destOrd="0" presId="urn:microsoft.com/office/officeart/2008/layout/NameandTitleOrganizationalChart"/>
    <dgm:cxn modelId="{8F652EDC-70C4-4736-BC73-3B5532E2504F}" type="presParOf" srcId="{2E226B2A-8A2B-4C5C-A769-DC52171CCD18}" destId="{5808A00B-6EC5-460D-AE3F-20F9F65F7F80}" srcOrd="0" destOrd="0" presId="urn:microsoft.com/office/officeart/2008/layout/NameandTitleOrganizationalChart"/>
    <dgm:cxn modelId="{6C00925F-1E24-4B17-AF6A-EEB1EC359929}" type="presParOf" srcId="{2E226B2A-8A2B-4C5C-A769-DC52171CCD18}" destId="{419BFD36-947E-48E2-8E77-A79AE31F6A81}" srcOrd="1" destOrd="0" presId="urn:microsoft.com/office/officeart/2008/layout/NameandTitleOrganizationalChart"/>
    <dgm:cxn modelId="{6BE56CEC-21B3-46EA-A51B-C619C31C9AA8}" type="presParOf" srcId="{2E226B2A-8A2B-4C5C-A769-DC52171CCD18}" destId="{440A5962-0BF7-4A2E-855C-AB761AC7A446}" srcOrd="2" destOrd="0" presId="urn:microsoft.com/office/officeart/2008/layout/NameandTitleOrganizationalChart"/>
    <dgm:cxn modelId="{0F4E473E-2170-484A-83D0-1C77A5811AE7}" type="presParOf" srcId="{09AA1A8B-0E0C-46FA-BDF9-EE68013B5FFB}" destId="{CDB0B62D-E4EC-452B-ACF6-4B5895B2C295}" srcOrd="1" destOrd="0" presId="urn:microsoft.com/office/officeart/2008/layout/NameandTitleOrganizationalChart"/>
    <dgm:cxn modelId="{973275AB-F7B1-4336-83D9-131CA74B1B27}" type="presParOf" srcId="{09AA1A8B-0E0C-46FA-BDF9-EE68013B5FFB}" destId="{E656C703-8A73-435E-9028-1EFA5FB46108}" srcOrd="2" destOrd="0" presId="urn:microsoft.com/office/officeart/2008/layout/NameandTitleOrganizationalChart"/>
    <dgm:cxn modelId="{B75462B4-8849-4FF0-BBE8-C1FF89854816}" type="presParOf" srcId="{6E3DA1A9-1ABA-4639-A4B4-63FF2A6566BA}" destId="{1F6D2D71-EDFA-48BE-B841-6FC885E11703}" srcOrd="8" destOrd="0" presId="urn:microsoft.com/office/officeart/2008/layout/NameandTitleOrganizationalChart"/>
    <dgm:cxn modelId="{AD4DC616-B1E4-4F88-A6A4-8E8C06AEF9D7}" type="presParOf" srcId="{6E3DA1A9-1ABA-4639-A4B4-63FF2A6566BA}" destId="{CCDA1E24-384E-457F-96EF-2CDE1520D488}" srcOrd="9" destOrd="0" presId="urn:microsoft.com/office/officeart/2008/layout/NameandTitleOrganizationalChart"/>
    <dgm:cxn modelId="{99B3F66C-9334-4407-AFA1-53951D6651A0}" type="presParOf" srcId="{CCDA1E24-384E-457F-96EF-2CDE1520D488}" destId="{A057610B-1B71-4572-82AE-1C0EE65A7761}" srcOrd="0" destOrd="0" presId="urn:microsoft.com/office/officeart/2008/layout/NameandTitleOrganizationalChart"/>
    <dgm:cxn modelId="{7CBB5B64-F507-406F-A925-F0E7EF230E22}" type="presParOf" srcId="{A057610B-1B71-4572-82AE-1C0EE65A7761}" destId="{BCC75CB3-4B60-46D0-B0FA-C79512AA6EAD}" srcOrd="0" destOrd="0" presId="urn:microsoft.com/office/officeart/2008/layout/NameandTitleOrganizationalChart"/>
    <dgm:cxn modelId="{415BC046-91C7-41CC-BBB4-D771EC710385}" type="presParOf" srcId="{A057610B-1B71-4572-82AE-1C0EE65A7761}" destId="{FD90A846-E2F4-4778-A137-9EFE291EB0FA}" srcOrd="1" destOrd="0" presId="urn:microsoft.com/office/officeart/2008/layout/NameandTitleOrganizationalChart"/>
    <dgm:cxn modelId="{D7E036AB-8651-45D7-9B0D-0C7D7081B10C}" type="presParOf" srcId="{A057610B-1B71-4572-82AE-1C0EE65A7761}" destId="{B3196902-5173-473E-B70D-81F8A9724239}" srcOrd="2" destOrd="0" presId="urn:microsoft.com/office/officeart/2008/layout/NameandTitleOrganizationalChart"/>
    <dgm:cxn modelId="{7CA775C1-4DFD-4F93-A130-6038CC7097FE}" type="presParOf" srcId="{CCDA1E24-384E-457F-96EF-2CDE1520D488}" destId="{670E3EFA-6C6D-415D-8BA5-C60774A5EA1D}" srcOrd="1" destOrd="0" presId="urn:microsoft.com/office/officeart/2008/layout/NameandTitleOrganizationalChart"/>
    <dgm:cxn modelId="{A5680433-A76B-4905-B75A-6E18FE2679C7}" type="presParOf" srcId="{CCDA1E24-384E-457F-96EF-2CDE1520D488}" destId="{5C44CECD-8138-424C-9593-66C0610DAE9D}" srcOrd="2" destOrd="0" presId="urn:microsoft.com/office/officeart/2008/layout/NameandTitleOrganizationalChart"/>
    <dgm:cxn modelId="{5C1BC238-4498-4118-9C9D-556E83B130F3}" type="presParOf" srcId="{6DD16365-0926-48A8-A167-9D8E0287D66B}" destId="{2E6F8E57-D7F9-4CE6-8F40-3948F84381EC}" srcOrd="2" destOrd="0" presId="urn:microsoft.com/office/officeart/2008/layout/NameandTitleOrganizationalChart"/>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D2D71-EDFA-48BE-B841-6FC885E11703}">
      <dsp:nvSpPr>
        <dsp:cNvPr id="0" name=""/>
        <dsp:cNvSpPr/>
      </dsp:nvSpPr>
      <dsp:spPr>
        <a:xfrm>
          <a:off x="4581727" y="1272652"/>
          <a:ext cx="3654460" cy="335324"/>
        </a:xfrm>
        <a:custGeom>
          <a:avLst/>
          <a:gdLst/>
          <a:ahLst/>
          <a:cxnLst/>
          <a:rect l="0" t="0" r="0" b="0"/>
          <a:pathLst>
            <a:path>
              <a:moveTo>
                <a:pt x="0" y="0"/>
              </a:moveTo>
              <a:lnTo>
                <a:pt x="0" y="167662"/>
              </a:lnTo>
              <a:lnTo>
                <a:pt x="3654460" y="167662"/>
              </a:lnTo>
              <a:lnTo>
                <a:pt x="3654460" y="33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2F8F46-F9E4-4031-AF42-92738CED6E3E}">
      <dsp:nvSpPr>
        <dsp:cNvPr id="0" name=""/>
        <dsp:cNvSpPr/>
      </dsp:nvSpPr>
      <dsp:spPr>
        <a:xfrm>
          <a:off x="4581727" y="1272652"/>
          <a:ext cx="1792534" cy="335324"/>
        </a:xfrm>
        <a:custGeom>
          <a:avLst/>
          <a:gdLst/>
          <a:ahLst/>
          <a:cxnLst/>
          <a:rect l="0" t="0" r="0" b="0"/>
          <a:pathLst>
            <a:path>
              <a:moveTo>
                <a:pt x="0" y="0"/>
              </a:moveTo>
              <a:lnTo>
                <a:pt x="0" y="167662"/>
              </a:lnTo>
              <a:lnTo>
                <a:pt x="1792534" y="167662"/>
              </a:lnTo>
              <a:lnTo>
                <a:pt x="1792534" y="33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0C765-D753-424A-B1AF-CD5B69664D52}">
      <dsp:nvSpPr>
        <dsp:cNvPr id="0" name=""/>
        <dsp:cNvSpPr/>
      </dsp:nvSpPr>
      <dsp:spPr>
        <a:xfrm>
          <a:off x="4466616" y="1272652"/>
          <a:ext cx="91440" cy="335324"/>
        </a:xfrm>
        <a:custGeom>
          <a:avLst/>
          <a:gdLst/>
          <a:ahLst/>
          <a:cxnLst/>
          <a:rect l="0" t="0" r="0" b="0"/>
          <a:pathLst>
            <a:path>
              <a:moveTo>
                <a:pt x="115110" y="0"/>
              </a:moveTo>
              <a:lnTo>
                <a:pt x="115110" y="167662"/>
              </a:lnTo>
              <a:lnTo>
                <a:pt x="45720" y="167662"/>
              </a:lnTo>
              <a:lnTo>
                <a:pt x="45720" y="33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99E5F-0C18-4A45-9570-B7F492A7919A}">
      <dsp:nvSpPr>
        <dsp:cNvPr id="0" name=""/>
        <dsp:cNvSpPr/>
      </dsp:nvSpPr>
      <dsp:spPr>
        <a:xfrm>
          <a:off x="2650410" y="1272652"/>
          <a:ext cx="1931316" cy="335324"/>
        </a:xfrm>
        <a:custGeom>
          <a:avLst/>
          <a:gdLst/>
          <a:ahLst/>
          <a:cxnLst/>
          <a:rect l="0" t="0" r="0" b="0"/>
          <a:pathLst>
            <a:path>
              <a:moveTo>
                <a:pt x="1931316" y="0"/>
              </a:moveTo>
              <a:lnTo>
                <a:pt x="1931316" y="167662"/>
              </a:lnTo>
              <a:lnTo>
                <a:pt x="0" y="167662"/>
              </a:lnTo>
              <a:lnTo>
                <a:pt x="0" y="33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3E44C3-9423-444F-AE4E-0AF66D942D54}">
      <dsp:nvSpPr>
        <dsp:cNvPr id="0" name=""/>
        <dsp:cNvSpPr/>
      </dsp:nvSpPr>
      <dsp:spPr>
        <a:xfrm>
          <a:off x="788484" y="1272652"/>
          <a:ext cx="3793242" cy="335324"/>
        </a:xfrm>
        <a:custGeom>
          <a:avLst/>
          <a:gdLst/>
          <a:ahLst/>
          <a:cxnLst/>
          <a:rect l="0" t="0" r="0" b="0"/>
          <a:pathLst>
            <a:path>
              <a:moveTo>
                <a:pt x="3793242" y="0"/>
              </a:moveTo>
              <a:lnTo>
                <a:pt x="3793242" y="167662"/>
              </a:lnTo>
              <a:lnTo>
                <a:pt x="0" y="167662"/>
              </a:lnTo>
              <a:lnTo>
                <a:pt x="0" y="3353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C07555-F2CB-46E0-98F1-601AD388FCDA}">
      <dsp:nvSpPr>
        <dsp:cNvPr id="0" name=""/>
        <dsp:cNvSpPr/>
      </dsp:nvSpPr>
      <dsp:spPr>
        <a:xfrm>
          <a:off x="3673975" y="346561"/>
          <a:ext cx="1815504" cy="926090"/>
        </a:xfrm>
        <a:prstGeom prst="flowChartAlternateProcess">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01396" numCol="1" spcCol="1270" anchor="t" anchorCtr="0">
          <a:noAutofit/>
        </a:bodyPr>
        <a:lstStyle/>
        <a:p>
          <a:pPr marL="0" lvl="0" indent="0" algn="ctr" defTabSz="889000">
            <a:lnSpc>
              <a:spcPct val="90000"/>
            </a:lnSpc>
            <a:spcBef>
              <a:spcPct val="0"/>
            </a:spcBef>
            <a:spcAft>
              <a:spcPct val="35000"/>
            </a:spcAft>
            <a:buNone/>
          </a:pPr>
          <a:r>
            <a:rPr lang="it-IT" sz="2000" b="1" kern="1200" dirty="0"/>
            <a:t>Codice univoco di indirizzo (CUI)</a:t>
          </a:r>
        </a:p>
      </dsp:txBody>
      <dsp:txXfrm>
        <a:off x="3719182" y="391768"/>
        <a:ext cx="1725090" cy="835676"/>
      </dsp:txXfrm>
    </dsp:sp>
    <dsp:sp modelId="{5FF25599-F3F0-49A4-A85E-DB12E63ABCAA}">
      <dsp:nvSpPr>
        <dsp:cNvPr id="0" name=""/>
        <dsp:cNvSpPr/>
      </dsp:nvSpPr>
      <dsp:spPr>
        <a:xfrm>
          <a:off x="4338079" y="1015776"/>
          <a:ext cx="1318846" cy="245869"/>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rgbClr val="FFFF00"/>
              </a:solidFill>
            </a:rPr>
            <a:t>31 milioni</a:t>
          </a:r>
        </a:p>
      </dsp:txBody>
      <dsp:txXfrm>
        <a:off x="4338079" y="1015776"/>
        <a:ext cx="1318846" cy="245869"/>
      </dsp:txXfrm>
    </dsp:sp>
    <dsp:sp modelId="{B8ED21C0-37BE-4C40-A682-3FD93C2ECEA5}">
      <dsp:nvSpPr>
        <dsp:cNvPr id="0" name=""/>
        <dsp:cNvSpPr/>
      </dsp:nvSpPr>
      <dsp:spPr>
        <a:xfrm>
          <a:off x="94575" y="1607976"/>
          <a:ext cx="1387819" cy="718551"/>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01396" numCol="1" spcCol="1270" anchor="ctr" anchorCtr="0">
          <a:noAutofit/>
        </a:bodyPr>
        <a:lstStyle/>
        <a:p>
          <a:pPr marL="0" lvl="0" indent="0" algn="ctr" defTabSz="800100">
            <a:lnSpc>
              <a:spcPct val="90000"/>
            </a:lnSpc>
            <a:spcBef>
              <a:spcPct val="0"/>
            </a:spcBef>
            <a:spcAft>
              <a:spcPct val="35000"/>
            </a:spcAft>
            <a:buNone/>
          </a:pPr>
          <a:r>
            <a:rPr lang="it-IT" sz="1800" kern="1200" dirty="0"/>
            <a:t>Catasto</a:t>
          </a:r>
          <a:endParaRPr lang="it-IT" sz="1400" kern="1200" dirty="0"/>
        </a:p>
      </dsp:txBody>
      <dsp:txXfrm>
        <a:off x="129651" y="1643052"/>
        <a:ext cx="1317667" cy="648399"/>
      </dsp:txXfrm>
    </dsp:sp>
    <dsp:sp modelId="{A0C46AF7-839B-4C83-B8B0-BE7535A1A0E4}">
      <dsp:nvSpPr>
        <dsp:cNvPr id="0" name=""/>
        <dsp:cNvSpPr/>
      </dsp:nvSpPr>
      <dsp:spPr>
        <a:xfrm>
          <a:off x="372139" y="2166849"/>
          <a:ext cx="1249037" cy="239517"/>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chemeClr val="bg1"/>
              </a:solidFill>
            </a:rPr>
            <a:t>13,2 milioni</a:t>
          </a:r>
        </a:p>
      </dsp:txBody>
      <dsp:txXfrm>
        <a:off x="372139" y="2166849"/>
        <a:ext cx="1249037" cy="239517"/>
      </dsp:txXfrm>
    </dsp:sp>
    <dsp:sp modelId="{6E0E96ED-6FCC-4884-B098-9B4E602BBCFC}">
      <dsp:nvSpPr>
        <dsp:cNvPr id="0" name=""/>
        <dsp:cNvSpPr/>
      </dsp:nvSpPr>
      <dsp:spPr>
        <a:xfrm>
          <a:off x="1956500" y="1607976"/>
          <a:ext cx="1387819" cy="718551"/>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800" numCol="1" spcCol="1270" anchor="ctr" anchorCtr="0">
          <a:noAutofit/>
        </a:bodyPr>
        <a:lstStyle/>
        <a:p>
          <a:pPr marL="0" lvl="0" indent="0" algn="ctr" defTabSz="711200">
            <a:lnSpc>
              <a:spcPct val="90000"/>
            </a:lnSpc>
            <a:spcBef>
              <a:spcPct val="0"/>
            </a:spcBef>
            <a:spcAft>
              <a:spcPct val="35000"/>
            </a:spcAft>
            <a:buNone/>
          </a:pPr>
          <a:r>
            <a:rPr lang="it-IT" sz="1600" kern="1200" dirty="0"/>
            <a:t>Censimento 2011</a:t>
          </a:r>
        </a:p>
      </dsp:txBody>
      <dsp:txXfrm>
        <a:off x="1991576" y="1643052"/>
        <a:ext cx="1317667" cy="648399"/>
      </dsp:txXfrm>
    </dsp:sp>
    <dsp:sp modelId="{0D28BF2B-EC7F-4C59-ABA7-53A8D29166C6}">
      <dsp:nvSpPr>
        <dsp:cNvPr id="0" name=""/>
        <dsp:cNvSpPr/>
      </dsp:nvSpPr>
      <dsp:spPr>
        <a:xfrm>
          <a:off x="2234064" y="2166849"/>
          <a:ext cx="1249037" cy="239517"/>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chemeClr val="bg1"/>
              </a:solidFill>
            </a:rPr>
            <a:t>10,9 milioni</a:t>
          </a:r>
        </a:p>
      </dsp:txBody>
      <dsp:txXfrm>
        <a:off x="2234064" y="2166849"/>
        <a:ext cx="1249037" cy="239517"/>
      </dsp:txXfrm>
    </dsp:sp>
    <dsp:sp modelId="{66B23055-5BB8-422E-B3C8-D6BBF130FD84}">
      <dsp:nvSpPr>
        <dsp:cNvPr id="0" name=""/>
        <dsp:cNvSpPr/>
      </dsp:nvSpPr>
      <dsp:spPr>
        <a:xfrm>
          <a:off x="3818426" y="1607976"/>
          <a:ext cx="1387819" cy="718551"/>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396" numCol="1" spcCol="1270" anchor="ctr" anchorCtr="0">
          <a:noAutofit/>
        </a:bodyPr>
        <a:lstStyle/>
        <a:p>
          <a:pPr marL="0" lvl="0" indent="0" algn="ctr" defTabSz="711200">
            <a:lnSpc>
              <a:spcPct val="90000"/>
            </a:lnSpc>
            <a:spcBef>
              <a:spcPct val="0"/>
            </a:spcBef>
            <a:spcAft>
              <a:spcPct val="35000"/>
            </a:spcAft>
            <a:buNone/>
          </a:pPr>
          <a:r>
            <a:rPr lang="it-IT" sz="1600" kern="1200" dirty="0"/>
            <a:t>Agenzia delle entrate</a:t>
          </a:r>
        </a:p>
      </dsp:txBody>
      <dsp:txXfrm>
        <a:off x="3853502" y="1643052"/>
        <a:ext cx="1317667" cy="648399"/>
      </dsp:txXfrm>
    </dsp:sp>
    <dsp:sp modelId="{C6BB1962-F2E0-4F4D-A3EC-F769F1403541}">
      <dsp:nvSpPr>
        <dsp:cNvPr id="0" name=""/>
        <dsp:cNvSpPr/>
      </dsp:nvSpPr>
      <dsp:spPr>
        <a:xfrm>
          <a:off x="4095990" y="2166849"/>
          <a:ext cx="1249037" cy="239517"/>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chemeClr val="bg1"/>
              </a:solidFill>
            </a:rPr>
            <a:t>15,5 milioni</a:t>
          </a:r>
        </a:p>
      </dsp:txBody>
      <dsp:txXfrm>
        <a:off x="4095990" y="2166849"/>
        <a:ext cx="1249037" cy="239517"/>
      </dsp:txXfrm>
    </dsp:sp>
    <dsp:sp modelId="{5808A00B-6EC5-460D-AE3F-20F9F65F7F80}">
      <dsp:nvSpPr>
        <dsp:cNvPr id="0" name=""/>
        <dsp:cNvSpPr/>
      </dsp:nvSpPr>
      <dsp:spPr>
        <a:xfrm>
          <a:off x="5680352" y="1607976"/>
          <a:ext cx="1387819" cy="718551"/>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101396" numCol="1" spcCol="1270" anchor="ctr" anchorCtr="0">
          <a:noAutofit/>
        </a:bodyPr>
        <a:lstStyle/>
        <a:p>
          <a:pPr marL="0" lvl="0" indent="0" algn="ctr" defTabSz="666750">
            <a:lnSpc>
              <a:spcPct val="90000"/>
            </a:lnSpc>
            <a:spcBef>
              <a:spcPct val="0"/>
            </a:spcBef>
            <a:spcAft>
              <a:spcPct val="35000"/>
            </a:spcAft>
            <a:buNone/>
          </a:pPr>
          <a:r>
            <a:rPr lang="it-IT" sz="1500" kern="1200" dirty="0"/>
            <a:t>Liste anagrafiche comunali (LAC)</a:t>
          </a:r>
        </a:p>
      </dsp:txBody>
      <dsp:txXfrm>
        <a:off x="5715428" y="1643052"/>
        <a:ext cx="1317667" cy="648399"/>
      </dsp:txXfrm>
    </dsp:sp>
    <dsp:sp modelId="{419BFD36-947E-48E2-8E77-A79AE31F6A81}">
      <dsp:nvSpPr>
        <dsp:cNvPr id="0" name=""/>
        <dsp:cNvSpPr/>
      </dsp:nvSpPr>
      <dsp:spPr>
        <a:xfrm>
          <a:off x="5957916" y="2166849"/>
          <a:ext cx="1249037" cy="239517"/>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chemeClr val="bg1"/>
              </a:solidFill>
            </a:rPr>
            <a:t>13,2 milioni</a:t>
          </a:r>
        </a:p>
      </dsp:txBody>
      <dsp:txXfrm>
        <a:off x="5957916" y="2166849"/>
        <a:ext cx="1249037" cy="239517"/>
      </dsp:txXfrm>
    </dsp:sp>
    <dsp:sp modelId="{BCC75CB3-4B60-46D0-B0FA-C79512AA6EAD}">
      <dsp:nvSpPr>
        <dsp:cNvPr id="0" name=""/>
        <dsp:cNvSpPr/>
      </dsp:nvSpPr>
      <dsp:spPr>
        <a:xfrm>
          <a:off x="7542278" y="1607976"/>
          <a:ext cx="1387819" cy="718551"/>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01396" numCol="1" spcCol="1270" anchor="ctr" anchorCtr="0">
          <a:noAutofit/>
        </a:bodyPr>
        <a:lstStyle/>
        <a:p>
          <a:pPr marL="0" lvl="0" indent="0" algn="ctr" defTabSz="800100">
            <a:lnSpc>
              <a:spcPct val="90000"/>
            </a:lnSpc>
            <a:spcBef>
              <a:spcPct val="0"/>
            </a:spcBef>
            <a:spcAft>
              <a:spcPct val="35000"/>
            </a:spcAft>
            <a:buNone/>
          </a:pPr>
          <a:r>
            <a:rPr lang="it-IT" sz="1800" kern="1200" dirty="0"/>
            <a:t>ANNCSU</a:t>
          </a:r>
        </a:p>
      </dsp:txBody>
      <dsp:txXfrm>
        <a:off x="7577354" y="1643052"/>
        <a:ext cx="1317667" cy="648399"/>
      </dsp:txXfrm>
    </dsp:sp>
    <dsp:sp modelId="{FD90A846-E2F4-4778-A137-9EFE291EB0FA}">
      <dsp:nvSpPr>
        <dsp:cNvPr id="0" name=""/>
        <dsp:cNvSpPr/>
      </dsp:nvSpPr>
      <dsp:spPr>
        <a:xfrm>
          <a:off x="7819842" y="2166849"/>
          <a:ext cx="1249037" cy="239517"/>
        </a:xfrm>
        <a:prstGeom prst="rect">
          <a:avLst/>
        </a:prstGeom>
        <a:solidFill>
          <a:srgbClr val="C0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ctr" defTabSz="666750">
            <a:lnSpc>
              <a:spcPct val="90000"/>
            </a:lnSpc>
            <a:spcBef>
              <a:spcPct val="0"/>
            </a:spcBef>
            <a:spcAft>
              <a:spcPct val="35000"/>
            </a:spcAft>
            <a:buNone/>
          </a:pPr>
          <a:r>
            <a:rPr lang="it-IT" sz="1500" b="1" kern="1200" dirty="0">
              <a:solidFill>
                <a:schemeClr val="bg1"/>
              </a:solidFill>
            </a:rPr>
            <a:t>26,0 milioni</a:t>
          </a:r>
        </a:p>
      </dsp:txBody>
      <dsp:txXfrm>
        <a:off x="7819842" y="2166849"/>
        <a:ext cx="1249037" cy="239517"/>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90B98-E000-4466-8114-C8959DA351CA}" type="datetimeFigureOut">
              <a:rPr lang="it-IT" smtClean="0"/>
              <a:t>19/04/2024</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31BD5-DAF0-4937-90D8-37FF0D69949B}" type="slidenum">
              <a:rPr lang="it-IT" smtClean="0"/>
              <a:t>‹N›</a:t>
            </a:fld>
            <a:endParaRPr lang="it-IT" dirty="0"/>
          </a:p>
        </p:txBody>
      </p:sp>
    </p:spTree>
    <p:extLst>
      <p:ext uri="{BB962C8B-B14F-4D97-AF65-F5344CB8AC3E}">
        <p14:creationId xmlns:p14="http://schemas.microsoft.com/office/powerpoint/2010/main" val="207817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pertina">
    <p:spTree>
      <p:nvGrpSpPr>
        <p:cNvPr id="1" name=""/>
        <p:cNvGrpSpPr/>
        <p:nvPr/>
      </p:nvGrpSpPr>
      <p:grpSpPr>
        <a:xfrm>
          <a:off x="0" y="0"/>
          <a:ext cx="0" cy="0"/>
          <a:chOff x="0" y="0"/>
          <a:chExt cx="0" cy="0"/>
        </a:xfrm>
      </p:grpSpPr>
      <p:pic>
        <p:nvPicPr>
          <p:cNvPr id="12" name="Google Shape;41;p1">
            <a:extLst>
              <a:ext uri="{FF2B5EF4-FFF2-40B4-BE49-F238E27FC236}">
                <a16:creationId xmlns:a16="http://schemas.microsoft.com/office/drawing/2014/main" id="{4AC4AB54-66B1-454E-862C-4CD1F9DCBE2B}"/>
              </a:ext>
            </a:extLst>
          </p:cNvPr>
          <p:cNvPicPr preferRelativeResize="0">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350730" y="877421"/>
            <a:ext cx="8442540" cy="5940000"/>
          </a:xfrm>
          <a:prstGeom prst="rect">
            <a:avLst/>
          </a:prstGeom>
          <a:noFill/>
          <a:ln>
            <a:noFill/>
          </a:ln>
        </p:spPr>
      </p:pic>
      <p:sp>
        <p:nvSpPr>
          <p:cNvPr id="7" name="Rettangolo 6">
            <a:extLst>
              <a:ext uri="{FF2B5EF4-FFF2-40B4-BE49-F238E27FC236}">
                <a16:creationId xmlns:a16="http://schemas.microsoft.com/office/drawing/2014/main" id="{950D1B70-FC64-496E-9ADE-0F3F1FC9103F}"/>
              </a:ext>
            </a:extLst>
          </p:cNvPr>
          <p:cNvSpPr/>
          <p:nvPr userDrawn="1"/>
        </p:nvSpPr>
        <p:spPr>
          <a:xfrm>
            <a:off x="0" y="760928"/>
            <a:ext cx="9144000" cy="108000"/>
          </a:xfrm>
          <a:prstGeom prst="rect">
            <a:avLst/>
          </a:prstGeom>
          <a:solidFill>
            <a:srgbClr val="E6002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13" name="Immagine 12">
            <a:extLst>
              <a:ext uri="{FF2B5EF4-FFF2-40B4-BE49-F238E27FC236}">
                <a16:creationId xmlns:a16="http://schemas.microsoft.com/office/drawing/2014/main" id="{A57E66A4-E947-4419-8247-3B5619E2EA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169" y="110464"/>
            <a:ext cx="1066829" cy="540000"/>
          </a:xfrm>
          <a:prstGeom prst="rect">
            <a:avLst/>
          </a:prstGeom>
        </p:spPr>
      </p:pic>
      <p:pic>
        <p:nvPicPr>
          <p:cNvPr id="14" name="Google Shape;42;p1" descr="Comune-di-Bologna-presentazione-box-titolo-normale.png">
            <a:extLst>
              <a:ext uri="{FF2B5EF4-FFF2-40B4-BE49-F238E27FC236}">
                <a16:creationId xmlns:a16="http://schemas.microsoft.com/office/drawing/2014/main" id="{04FB7562-FAF5-4E42-A6C8-78EFA5C002EF}"/>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5303" y="4328444"/>
            <a:ext cx="4056631" cy="1660628"/>
          </a:xfrm>
          <a:prstGeom prst="rect">
            <a:avLst/>
          </a:prstGeom>
          <a:noFill/>
          <a:ln>
            <a:noFill/>
          </a:ln>
        </p:spPr>
      </p:pic>
      <p:sp>
        <p:nvSpPr>
          <p:cNvPr id="15" name="Google Shape;43;p1">
            <a:extLst>
              <a:ext uri="{FF2B5EF4-FFF2-40B4-BE49-F238E27FC236}">
                <a16:creationId xmlns:a16="http://schemas.microsoft.com/office/drawing/2014/main" id="{29AE143D-6E4A-4AE0-9547-7A37C9953B1C}"/>
              </a:ext>
            </a:extLst>
          </p:cNvPr>
          <p:cNvSpPr txBox="1"/>
          <p:nvPr userDrawn="1"/>
        </p:nvSpPr>
        <p:spPr>
          <a:xfrm>
            <a:off x="1002479" y="4414387"/>
            <a:ext cx="4056631" cy="438551"/>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it-IT" sz="2400" b="1" i="0" u="none" strike="noStrike" cap="none" dirty="0">
                <a:solidFill>
                  <a:srgbClr val="FFFFFF"/>
                </a:solidFill>
                <a:latin typeface="+mn-lt"/>
                <a:ea typeface="Inter"/>
                <a:cs typeface="Inter"/>
                <a:sym typeface="Inter"/>
              </a:rPr>
              <a:t>IL VALORE DELLA STATISTICA</a:t>
            </a:r>
            <a:endParaRPr lang="en-US" sz="2400" b="1" i="0" u="none" strike="noStrike" cap="none" dirty="0">
              <a:solidFill>
                <a:srgbClr val="FFFFFF"/>
              </a:solidFill>
              <a:latin typeface="+mn-lt"/>
              <a:ea typeface="Inter"/>
              <a:cs typeface="Inter"/>
              <a:sym typeface="Inter"/>
            </a:endParaRPr>
          </a:p>
        </p:txBody>
      </p:sp>
      <p:sp>
        <p:nvSpPr>
          <p:cNvPr id="16" name="Google Shape;44;p1">
            <a:extLst>
              <a:ext uri="{FF2B5EF4-FFF2-40B4-BE49-F238E27FC236}">
                <a16:creationId xmlns:a16="http://schemas.microsoft.com/office/drawing/2014/main" id="{9A729AB4-FBD1-4737-8060-07881FBFD6DA}"/>
              </a:ext>
            </a:extLst>
          </p:cNvPr>
          <p:cNvSpPr txBox="1"/>
          <p:nvPr userDrawn="1"/>
        </p:nvSpPr>
        <p:spPr>
          <a:xfrm>
            <a:off x="1002479" y="4871282"/>
            <a:ext cx="3842986" cy="1100271"/>
          </a:xfrm>
          <a:prstGeom prst="rect">
            <a:avLst/>
          </a:prstGeom>
          <a:noFill/>
          <a:ln>
            <a:noFill/>
          </a:ln>
        </p:spPr>
        <p:txBody>
          <a:bodyPr spcFirstLastPara="1" wrap="square" lIns="34275" tIns="34275" rIns="34275" bIns="34275" anchor="t" anchorCtr="0">
            <a:spAutoFit/>
          </a:bodyPr>
          <a:lstStyle/>
          <a:p>
            <a:pPr marL="0" marR="0" lvl="0" indent="0" algn="l" defTabSz="457200" rtl="0" eaLnBrk="1" latinLnBrk="0" hangingPunct="1">
              <a:lnSpc>
                <a:spcPct val="100000"/>
              </a:lnSpc>
              <a:spcBef>
                <a:spcPts val="0"/>
              </a:spcBef>
              <a:spcAft>
                <a:spcPts val="0"/>
              </a:spcAft>
              <a:buNone/>
            </a:pPr>
            <a:r>
              <a:rPr lang="it-IT" sz="1600" b="0" i="0" u="none" strike="noStrike" kern="1200" cap="none" dirty="0">
                <a:solidFill>
                  <a:schemeClr val="bg1"/>
                </a:solidFill>
                <a:latin typeface="+mn-lt"/>
                <a:ea typeface="Inter" panose="02000503000000020004" pitchFamily="50" charset="0"/>
                <a:cs typeface="Inter" panose="02000503000000020004" pitchFamily="50" charset="0"/>
                <a:sym typeface="Arial"/>
              </a:rPr>
              <a:t>La Statistica per la misurazione del valore pubblico e per la programmazione e valutazione delle politiche locali</a:t>
            </a:r>
          </a:p>
          <a:p>
            <a:pPr marL="0" marR="0" lvl="0" indent="0" algn="l" rtl="0">
              <a:lnSpc>
                <a:spcPct val="100000"/>
              </a:lnSpc>
              <a:spcBef>
                <a:spcPts val="600"/>
              </a:spcBef>
              <a:spcAft>
                <a:spcPts val="0"/>
              </a:spcAft>
              <a:buNone/>
            </a:pPr>
            <a:r>
              <a:rPr lang="en-US" sz="1400" b="0" i="0" u="none" strike="noStrike" cap="none" dirty="0">
                <a:solidFill>
                  <a:srgbClr val="FFFFFF"/>
                </a:solidFill>
                <a:latin typeface="+mn-lt"/>
                <a:ea typeface="Inter"/>
                <a:cs typeface="Inter"/>
                <a:sym typeface="Inter"/>
              </a:rPr>
              <a:t>Bologna, 11 e 12 Aprile 2024</a:t>
            </a:r>
            <a:endParaRPr sz="1400" b="0" i="0" u="none" strike="noStrike" cap="none" dirty="0">
              <a:solidFill>
                <a:srgbClr val="000000"/>
              </a:solidFill>
              <a:latin typeface="+mn-lt"/>
              <a:ea typeface="Inter"/>
              <a:cs typeface="Inter"/>
              <a:sym typeface="Inter"/>
            </a:endParaRPr>
          </a:p>
        </p:txBody>
      </p:sp>
      <p:pic>
        <p:nvPicPr>
          <p:cNvPr id="3" name="Immagin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562225" y="49072"/>
            <a:ext cx="4065527" cy="573587"/>
          </a:xfrm>
          <a:prstGeom prst="rect">
            <a:avLst/>
          </a:prstGeom>
        </p:spPr>
      </p:pic>
      <p:pic>
        <p:nvPicPr>
          <p:cNvPr id="10" name="Picture 2">
            <a:extLst>
              <a:ext uri="{FF2B5EF4-FFF2-40B4-BE49-F238E27FC236}">
                <a16:creationId xmlns:a16="http://schemas.microsoft.com/office/drawing/2014/main" id="{0194D6BF-5B45-48BA-A8EA-E4169F6FF33A}"/>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34787" y="110464"/>
            <a:ext cx="1709213"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45438"/>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37488" y="1680459"/>
            <a:ext cx="7545936" cy="3047261"/>
          </a:xfrm>
        </p:spPr>
        <p:txBody>
          <a:bodyPr anchor="b">
            <a:noAutofit/>
          </a:bodyPr>
          <a:lstStyle>
            <a:lvl1pPr algn="ctr">
              <a:defRPr sz="4800" b="1">
                <a:solidFill>
                  <a:srgbClr val="C00000"/>
                </a:solidFill>
                <a:latin typeface="Aptos" panose="020B0004020202020204" pitchFamily="34" charset="0"/>
              </a:defRPr>
            </a:lvl1pPr>
          </a:lstStyle>
          <a:p>
            <a:r>
              <a:rPr lang="it-IT" dirty="0"/>
              <a:t>Fare clic per modificare lo stile del titolo dello schema</a:t>
            </a:r>
            <a:endParaRPr lang="en-US" dirty="0"/>
          </a:p>
        </p:txBody>
      </p:sp>
      <p:sp>
        <p:nvSpPr>
          <p:cNvPr id="3" name="Subtitle 2"/>
          <p:cNvSpPr>
            <a:spLocks noGrp="1"/>
          </p:cNvSpPr>
          <p:nvPr>
            <p:ph type="subTitle" idx="1"/>
          </p:nvPr>
        </p:nvSpPr>
        <p:spPr>
          <a:xfrm>
            <a:off x="820665" y="4864714"/>
            <a:ext cx="7545936" cy="900000"/>
          </a:xfrm>
          <a:prstGeom prst="rect">
            <a:avLst/>
          </a:prstGeom>
        </p:spPr>
        <p:txBody>
          <a:bodyPr/>
          <a:lstStyle>
            <a:lvl1pPr marL="0" indent="0" algn="ctr">
              <a:buNone/>
              <a:defRPr sz="2400">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9A804CF-86E6-4083-8887-C629AC4CEAD1}" type="datetime1">
              <a:rPr lang="it-IT" smtClean="0"/>
              <a:t>19/04/2024</a:t>
            </a:fld>
            <a:endParaRPr lang="it-IT" dirty="0"/>
          </a:p>
        </p:txBody>
      </p:sp>
      <p:sp>
        <p:nvSpPr>
          <p:cNvPr id="6" name="Slide Number Placeholder 5"/>
          <p:cNvSpPr>
            <a:spLocks noGrp="1"/>
          </p:cNvSpPr>
          <p:nvPr>
            <p:ph type="sldNum" sz="quarter" idx="12"/>
          </p:nvPr>
        </p:nvSpPr>
        <p:spPr/>
        <p:txBody>
          <a:bodyPr/>
          <a:lstStyle/>
          <a:p>
            <a:fld id="{AD98B4D1-54DE-4516-9A2B-FFB59822C569}" type="slidenum">
              <a:rPr lang="it-IT" smtClean="0"/>
              <a:t>‹N›</a:t>
            </a:fld>
            <a:endParaRPr lang="it-IT" dirty="0"/>
          </a:p>
        </p:txBody>
      </p:sp>
      <p:sp>
        <p:nvSpPr>
          <p:cNvPr id="7" name="Rettangolo 6">
            <a:extLst>
              <a:ext uri="{FF2B5EF4-FFF2-40B4-BE49-F238E27FC236}">
                <a16:creationId xmlns:a16="http://schemas.microsoft.com/office/drawing/2014/main" id="{950D1B70-FC64-496E-9ADE-0F3F1FC9103F}"/>
              </a:ext>
            </a:extLst>
          </p:cNvPr>
          <p:cNvSpPr/>
          <p:nvPr userDrawn="1"/>
        </p:nvSpPr>
        <p:spPr>
          <a:xfrm>
            <a:off x="0" y="1530454"/>
            <a:ext cx="9144000" cy="108000"/>
          </a:xfrm>
          <a:prstGeom prst="rect">
            <a:avLst/>
          </a:prstGeom>
          <a:solidFill>
            <a:srgbClr val="E6002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CasellaDiTesto 7">
            <a:extLst>
              <a:ext uri="{FF2B5EF4-FFF2-40B4-BE49-F238E27FC236}">
                <a16:creationId xmlns:a16="http://schemas.microsoft.com/office/drawing/2014/main" id="{3616CBD2-9C79-4604-AEAA-093708957778}"/>
              </a:ext>
            </a:extLst>
          </p:cNvPr>
          <p:cNvSpPr txBox="1"/>
          <p:nvPr userDrawn="1"/>
        </p:nvSpPr>
        <p:spPr>
          <a:xfrm>
            <a:off x="0" y="653923"/>
            <a:ext cx="9144000" cy="861774"/>
          </a:xfrm>
          <a:prstGeom prst="rect">
            <a:avLst/>
          </a:prstGeom>
          <a:noFill/>
        </p:spPr>
        <p:txBody>
          <a:bodyPr wrap="square">
            <a:spAutoFit/>
          </a:bodyPr>
          <a:lstStyle/>
          <a:p>
            <a:pPr algn="ctr">
              <a:spcAft>
                <a:spcPts val="0"/>
              </a:spcAft>
            </a:pPr>
            <a:r>
              <a:rPr lang="it-IT" sz="2400" b="1" dirty="0">
                <a:solidFill>
                  <a:srgbClr val="E6002D"/>
                </a:solidFill>
                <a:effectLst/>
                <a:latin typeface="+mn-lt"/>
                <a:ea typeface="Calibri" panose="020F0502020204030204" pitchFamily="34" charset="0"/>
                <a:cs typeface="Times New Roman" panose="02020603050405020304" pitchFamily="18" charset="0"/>
              </a:rPr>
              <a:t>IL VALORE DELLA STATISTICA</a:t>
            </a:r>
          </a:p>
          <a:p>
            <a:pPr algn="ctr">
              <a:spcAft>
                <a:spcPts val="0"/>
              </a:spcAft>
            </a:pPr>
            <a:r>
              <a:rPr lang="it-IT" sz="1400" b="1" dirty="0">
                <a:solidFill>
                  <a:srgbClr val="E6002D"/>
                </a:solidFill>
                <a:effectLst/>
                <a:latin typeface="+mn-lt"/>
                <a:ea typeface="Calibri" panose="020F0502020204030204" pitchFamily="34" charset="0"/>
                <a:cs typeface="Times New Roman" panose="02020603050405020304" pitchFamily="18" charset="0"/>
              </a:rPr>
              <a:t>La Statistica per la misurazione del valore pubblico e per la programmazione e valutazione delle politiche locali</a:t>
            </a:r>
          </a:p>
          <a:p>
            <a:pPr algn="ctr">
              <a:spcAft>
                <a:spcPts val="0"/>
              </a:spcAft>
            </a:pPr>
            <a:r>
              <a:rPr lang="it-IT" sz="1200" b="0" i="0" u="none" strike="noStrike" baseline="0" dirty="0">
                <a:solidFill>
                  <a:srgbClr val="E6002D"/>
                </a:solidFill>
                <a:effectLst/>
                <a:latin typeface="+mn-lt"/>
                <a:ea typeface="Tahoma" panose="020B0604030504040204" pitchFamily="34" charset="0"/>
                <a:cs typeface="Times New Roman" panose="02020603050405020304" pitchFamily="18" charset="0"/>
              </a:rPr>
              <a:t>11</a:t>
            </a:r>
            <a:r>
              <a:rPr lang="it-IT" sz="1200" b="0" i="0" u="none" strike="noStrike" baseline="0" dirty="0">
                <a:solidFill>
                  <a:srgbClr val="E6002D"/>
                </a:solidFill>
                <a:latin typeface="+mn-lt"/>
                <a:ea typeface="Tahoma" panose="020B0604030504040204" pitchFamily="34" charset="0"/>
                <a:cs typeface="Tahoma" panose="020B0604030504040204" pitchFamily="34" charset="0"/>
              </a:rPr>
              <a:t> e 12 aprile 2024 – Cappella Farnese – Palazzo d’Accursio, Bologna</a:t>
            </a:r>
            <a:endParaRPr lang="it-IT" sz="1200" b="0" dirty="0">
              <a:solidFill>
                <a:srgbClr val="E6002D"/>
              </a:solidFill>
              <a:latin typeface="+mn-lt"/>
              <a:ea typeface="Tahoma" panose="020B0604030504040204" pitchFamily="34" charset="0"/>
              <a:cs typeface="Tahoma" panose="020B0604030504040204" pitchFamily="34" charset="0"/>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39236" y="38331"/>
            <a:ext cx="4065527" cy="573587"/>
          </a:xfrm>
          <a:prstGeom prst="rect">
            <a:avLst/>
          </a:prstGeom>
        </p:spPr>
      </p:pic>
      <p:pic>
        <p:nvPicPr>
          <p:cNvPr id="11" name="Picture 2">
            <a:extLst>
              <a:ext uri="{FF2B5EF4-FFF2-40B4-BE49-F238E27FC236}">
                <a16:creationId xmlns:a16="http://schemas.microsoft.com/office/drawing/2014/main" id="{B969343B-50D3-4362-B760-96E08945FBD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64191" y="6030526"/>
            <a:ext cx="2528838" cy="798947"/>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30DB2F49-9C7E-47BC-83F4-2A7206E5A9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2743" y="6025513"/>
            <a:ext cx="1564683" cy="792000"/>
          </a:xfrm>
          <a:prstGeom prst="rect">
            <a:avLst/>
          </a:prstGeom>
        </p:spPr>
      </p:pic>
    </p:spTree>
    <p:extLst>
      <p:ext uri="{BB962C8B-B14F-4D97-AF65-F5344CB8AC3E}">
        <p14:creationId xmlns:p14="http://schemas.microsoft.com/office/powerpoint/2010/main" val="4229951165"/>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a contenuti">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022C4E0-6615-43B0-984E-3BBD9D8A3F0E}"/>
              </a:ext>
            </a:extLst>
          </p:cNvPr>
          <p:cNvSpPr/>
          <p:nvPr userDrawn="1"/>
        </p:nvSpPr>
        <p:spPr>
          <a:xfrm>
            <a:off x="-1" y="6275881"/>
            <a:ext cx="9144000" cy="36000"/>
          </a:xfrm>
          <a:prstGeom prst="rect">
            <a:avLst/>
          </a:prstGeom>
          <a:solidFill>
            <a:srgbClr val="E6002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13" name="Titolo 1">
            <a:extLst>
              <a:ext uri="{FF2B5EF4-FFF2-40B4-BE49-F238E27FC236}">
                <a16:creationId xmlns:a16="http://schemas.microsoft.com/office/drawing/2014/main" id="{1CBC98D8-BFCA-4457-BEF8-8F96EB34A491}"/>
              </a:ext>
            </a:extLst>
          </p:cNvPr>
          <p:cNvSpPr>
            <a:spLocks noGrp="1"/>
          </p:cNvSpPr>
          <p:nvPr>
            <p:ph type="title"/>
          </p:nvPr>
        </p:nvSpPr>
        <p:spPr>
          <a:xfrm>
            <a:off x="385273" y="12671"/>
            <a:ext cx="8758725" cy="429609"/>
          </a:xfrm>
        </p:spPr>
        <p:txBody>
          <a:bodyPr>
            <a:noAutofit/>
          </a:bodyPr>
          <a:lstStyle>
            <a:lvl1pPr algn="r">
              <a:lnSpc>
                <a:spcPct val="100000"/>
              </a:lnSpc>
              <a:defRPr sz="2400" b="1">
                <a:solidFill>
                  <a:srgbClr val="E6002D"/>
                </a:solidFill>
                <a:latin typeface="Aptos" panose="020B0004020202020204" pitchFamily="34" charset="0"/>
              </a:defRPr>
            </a:lvl1pPr>
          </a:lstStyle>
          <a:p>
            <a:r>
              <a:rPr lang="it-IT" dirty="0"/>
              <a:t>Fare clic per modificare lo stile del titolo dello schema</a:t>
            </a:r>
          </a:p>
        </p:txBody>
      </p:sp>
      <p:sp>
        <p:nvSpPr>
          <p:cNvPr id="20" name="Rettangolo 19">
            <a:extLst>
              <a:ext uri="{FF2B5EF4-FFF2-40B4-BE49-F238E27FC236}">
                <a16:creationId xmlns:a16="http://schemas.microsoft.com/office/drawing/2014/main" id="{39DFD43A-1537-4F45-95E7-9AEEA5FA1D14}"/>
              </a:ext>
            </a:extLst>
          </p:cNvPr>
          <p:cNvSpPr/>
          <p:nvPr userDrawn="1"/>
        </p:nvSpPr>
        <p:spPr>
          <a:xfrm>
            <a:off x="0" y="459680"/>
            <a:ext cx="9144000" cy="108000"/>
          </a:xfrm>
          <a:prstGeom prst="rect">
            <a:avLst/>
          </a:prstGeom>
          <a:solidFill>
            <a:srgbClr val="C0000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pic>
        <p:nvPicPr>
          <p:cNvPr id="4" name="Immagin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463452"/>
            <a:ext cx="1735201" cy="244811"/>
          </a:xfrm>
          <a:prstGeom prst="rect">
            <a:avLst/>
          </a:prstGeom>
        </p:spPr>
      </p:pic>
      <p:pic>
        <p:nvPicPr>
          <p:cNvPr id="10" name="Picture 2">
            <a:extLst>
              <a:ext uri="{FF2B5EF4-FFF2-40B4-BE49-F238E27FC236}">
                <a16:creationId xmlns:a16="http://schemas.microsoft.com/office/drawing/2014/main" id="{04ED3C67-247B-4164-A2EF-F6A6DA16477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434786" y="6318000"/>
            <a:ext cx="170921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D8A33977-754F-4BB4-9605-8F34437E2A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81005" y="6333858"/>
            <a:ext cx="967475" cy="504000"/>
          </a:xfrm>
          <a:prstGeom prst="rect">
            <a:avLst/>
          </a:prstGeom>
        </p:spPr>
      </p:pic>
      <p:sp>
        <p:nvSpPr>
          <p:cNvPr id="3" name="Segnaposto numero diapositiva 4">
            <a:extLst>
              <a:ext uri="{FF2B5EF4-FFF2-40B4-BE49-F238E27FC236}">
                <a16:creationId xmlns:a16="http://schemas.microsoft.com/office/drawing/2014/main" id="{2BB96F5F-1C91-228F-BB68-DCD1BC37B291}"/>
              </a:ext>
            </a:extLst>
          </p:cNvPr>
          <p:cNvSpPr>
            <a:spLocks noGrp="1"/>
          </p:cNvSpPr>
          <p:nvPr>
            <p:ph type="sldNum" sz="quarter" idx="11"/>
          </p:nvPr>
        </p:nvSpPr>
        <p:spPr>
          <a:xfrm>
            <a:off x="1" y="-9843"/>
            <a:ext cx="250166" cy="199109"/>
          </a:xfrm>
          <a:solidFill>
            <a:srgbClr val="C00000"/>
          </a:solidFill>
          <a:ln w="12700">
            <a:solidFill>
              <a:srgbClr val="C00000"/>
            </a:solidFill>
          </a:ln>
        </p:spPr>
        <p:txBody>
          <a:bodyPr/>
          <a:lstStyle>
            <a:lvl1pPr algn="ctr">
              <a:defRPr sz="1000"/>
            </a:lvl1pPr>
          </a:lstStyle>
          <a:p>
            <a:pPr>
              <a:defRPr/>
            </a:pPr>
            <a:fld id="{48B4153A-D4C5-4CEF-8992-0D8815C829E3}" type="slidenum">
              <a:rPr lang="en-US" smtClean="0">
                <a:solidFill>
                  <a:schemeClr val="bg1"/>
                </a:solidFill>
                <a:latin typeface="Aptos" panose="020B0004020202020204" pitchFamily="34" charset="0"/>
              </a:rPr>
              <a:pPr>
                <a:defRPr/>
              </a:pPr>
              <a:t>‹N›</a:t>
            </a:fld>
            <a:endParaRPr lang="en-US" dirty="0">
              <a:solidFill>
                <a:schemeClr val="bg1"/>
              </a:solidFill>
              <a:latin typeface="Aptos" panose="020B0004020202020204" pitchFamily="34" charset="0"/>
            </a:endParaRPr>
          </a:p>
        </p:txBody>
      </p:sp>
      <p:pic>
        <p:nvPicPr>
          <p:cNvPr id="5" name="Immagine 4">
            <a:extLst>
              <a:ext uri="{FF2B5EF4-FFF2-40B4-BE49-F238E27FC236}">
                <a16:creationId xmlns:a16="http://schemas.microsoft.com/office/drawing/2014/main" id="{96B7B10E-ACE3-3250-35BB-7D35EBDBDE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27196" y="6416654"/>
            <a:ext cx="1167503" cy="338406"/>
          </a:xfrm>
          <a:prstGeom prst="rect">
            <a:avLst/>
          </a:prstGeom>
        </p:spPr>
      </p:pic>
    </p:spTree>
    <p:extLst>
      <p:ext uri="{BB962C8B-B14F-4D97-AF65-F5344CB8AC3E}">
        <p14:creationId xmlns:p14="http://schemas.microsoft.com/office/powerpoint/2010/main" val="22911591"/>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ingraziamenti">
    <p:spTree>
      <p:nvGrpSpPr>
        <p:cNvPr id="1" name=""/>
        <p:cNvGrpSpPr/>
        <p:nvPr/>
      </p:nvGrpSpPr>
      <p:grpSpPr>
        <a:xfrm>
          <a:off x="0" y="0"/>
          <a:ext cx="0" cy="0"/>
          <a:chOff x="0" y="0"/>
          <a:chExt cx="0" cy="0"/>
        </a:xfrm>
      </p:grpSpPr>
      <p:sp>
        <p:nvSpPr>
          <p:cNvPr id="2" name="Title 1"/>
          <p:cNvSpPr>
            <a:spLocks noGrp="1"/>
          </p:cNvSpPr>
          <p:nvPr>
            <p:ph type="ctrTitle"/>
          </p:nvPr>
        </p:nvSpPr>
        <p:spPr>
          <a:xfrm>
            <a:off x="347839" y="1796903"/>
            <a:ext cx="8462282" cy="1839433"/>
          </a:xfrm>
          <a:effectLst/>
        </p:spPr>
        <p:txBody>
          <a:bodyPr anchor="ctr">
            <a:noAutofit/>
          </a:bodyPr>
          <a:lstStyle>
            <a:lvl1pPr algn="ctr">
              <a:defRPr sz="5250" b="0" cap="none">
                <a:solidFill>
                  <a:schemeClr val="tx1">
                    <a:lumMod val="50000"/>
                    <a:lumOff val="50000"/>
                  </a:schemeClr>
                </a:solidFill>
              </a:defRPr>
            </a:lvl1pPr>
          </a:lstStyle>
          <a:p>
            <a:endParaRPr lang="en-US" dirty="0"/>
          </a:p>
        </p:txBody>
      </p:sp>
      <p:sp>
        <p:nvSpPr>
          <p:cNvPr id="10" name="Text Placeholder 2">
            <a:extLst>
              <a:ext uri="{FF2B5EF4-FFF2-40B4-BE49-F238E27FC236}">
                <a16:creationId xmlns:a16="http://schemas.microsoft.com/office/drawing/2014/main" id="{05894EA2-4831-F84E-BBDE-8E89A351653C}"/>
              </a:ext>
            </a:extLst>
          </p:cNvPr>
          <p:cNvSpPr>
            <a:spLocks noGrp="1"/>
          </p:cNvSpPr>
          <p:nvPr>
            <p:ph type="body" idx="1"/>
          </p:nvPr>
        </p:nvSpPr>
        <p:spPr>
          <a:xfrm>
            <a:off x="2472070" y="3683529"/>
            <a:ext cx="4218467" cy="423612"/>
          </a:xfrm>
        </p:spPr>
        <p:txBody>
          <a:bodyPr spcCol="360000" anchor="ctr">
            <a:noAutofit/>
          </a:bodyPr>
          <a:lstStyle>
            <a:lvl1pPr marL="0" indent="0" algn="ctr">
              <a:buNone/>
              <a:defRPr sz="135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dirty="0"/>
              <a:t>Fare clic per modificare gli stili del testo dello schema</a:t>
            </a:r>
          </a:p>
        </p:txBody>
      </p:sp>
      <p:sp>
        <p:nvSpPr>
          <p:cNvPr id="8" name="Rectangle 8">
            <a:extLst>
              <a:ext uri="{FF2B5EF4-FFF2-40B4-BE49-F238E27FC236}">
                <a16:creationId xmlns:a16="http://schemas.microsoft.com/office/drawing/2014/main" id="{02837C0E-8F15-489B-800B-6F1CBBB23F06}"/>
              </a:ext>
            </a:extLst>
          </p:cNvPr>
          <p:cNvSpPr/>
          <p:nvPr userDrawn="1"/>
        </p:nvSpPr>
        <p:spPr>
          <a:xfrm>
            <a:off x="347663" y="5773826"/>
            <a:ext cx="2781300" cy="1089025"/>
          </a:xfrm>
          <a:prstGeom prst="rect">
            <a:avLst/>
          </a:prstGeom>
          <a:solidFill>
            <a:srgbClr val="942639"/>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10">
            <a:extLst>
              <a:ext uri="{FF2B5EF4-FFF2-40B4-BE49-F238E27FC236}">
                <a16:creationId xmlns:a16="http://schemas.microsoft.com/office/drawing/2014/main" id="{1C3885B9-D4F0-42E8-A6EE-EB419237E845}"/>
              </a:ext>
            </a:extLst>
          </p:cNvPr>
          <p:cNvSpPr/>
          <p:nvPr userDrawn="1"/>
        </p:nvSpPr>
        <p:spPr>
          <a:xfrm>
            <a:off x="3188494" y="5773826"/>
            <a:ext cx="2780110" cy="1089025"/>
          </a:xfrm>
          <a:prstGeom prst="rect">
            <a:avLst/>
          </a:prstGeom>
          <a:solidFill>
            <a:srgbClr val="CC2A2A">
              <a:alpha val="98824"/>
            </a:srgbClr>
          </a:solidFill>
          <a:ln>
            <a:noFill/>
          </a:ln>
          <a:effectLst/>
        </p:spPr>
        <p:style>
          <a:lnRef idx="1">
            <a:schemeClr val="accent1"/>
          </a:lnRef>
          <a:fillRef idx="3">
            <a:schemeClr val="accent1"/>
          </a:fillRef>
          <a:effectRef idx="2">
            <a:schemeClr val="accent1"/>
          </a:effectRef>
          <a:fontRef idx="minor">
            <a:schemeClr val="lt1"/>
          </a:fontRef>
        </p:style>
      </p:sp>
      <p:pic>
        <p:nvPicPr>
          <p:cNvPr id="11" name="Immagine 10">
            <a:extLst>
              <a:ext uri="{FF2B5EF4-FFF2-40B4-BE49-F238E27FC236}">
                <a16:creationId xmlns:a16="http://schemas.microsoft.com/office/drawing/2014/main" id="{1F54AFB7-6D67-44BA-975B-F9E2C29BB4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3131" y="6092376"/>
            <a:ext cx="2025000" cy="461927"/>
          </a:xfrm>
          <a:prstGeom prst="rect">
            <a:avLst/>
          </a:prstGeom>
        </p:spPr>
      </p:pic>
      <p:sp>
        <p:nvSpPr>
          <p:cNvPr id="12" name="Rectangle 9">
            <a:extLst>
              <a:ext uri="{FF2B5EF4-FFF2-40B4-BE49-F238E27FC236}">
                <a16:creationId xmlns:a16="http://schemas.microsoft.com/office/drawing/2014/main" id="{B4CD4512-1FFA-4544-ACEE-31F0A9CA9D05}"/>
              </a:ext>
            </a:extLst>
          </p:cNvPr>
          <p:cNvSpPr/>
          <p:nvPr userDrawn="1"/>
        </p:nvSpPr>
        <p:spPr>
          <a:xfrm>
            <a:off x="6028135" y="6790850"/>
            <a:ext cx="2781300" cy="72000"/>
          </a:xfrm>
          <a:prstGeom prst="rect">
            <a:avLst/>
          </a:prstGeom>
          <a:solidFill>
            <a:srgbClr val="7B7C7E"/>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68489706"/>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A9AEE-6A9B-4701-B0AE-FAA47C4364D0}" type="datetime1">
              <a:rPr lang="it-IT" smtClean="0"/>
              <a:t>19/04/2024</a:t>
            </a:fld>
            <a:endParaRPr lang="it-IT"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8B4D1-54DE-4516-9A2B-FFB59822C569}" type="slidenum">
              <a:rPr lang="it-IT" smtClean="0"/>
              <a:t>‹N›</a:t>
            </a:fld>
            <a:endParaRPr lang="it-IT" dirty="0"/>
          </a:p>
        </p:txBody>
      </p:sp>
    </p:spTree>
    <p:extLst>
      <p:ext uri="{BB962C8B-B14F-4D97-AF65-F5344CB8AC3E}">
        <p14:creationId xmlns:p14="http://schemas.microsoft.com/office/powerpoint/2010/main" val="174533683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3" r:id="rId3"/>
    <p:sldLayoutId id="2147483656" r:id="rId4"/>
  </p:sldLayoutIdLst>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human-settlement.emergency.copernicus.eu/ghs_buH2023.php"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stat.it/it/archivio/155162" TargetMode="Externa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istat.it/it/archivio/202052" TargetMode="External"/><Relationship Id="rId2" Type="http://schemas.openxmlformats.org/officeDocument/2006/relationships/hyperlink" Target="https://www.istat.it/it/archivio/195846"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stat.it/it/archivio/245902" TargetMode="External"/><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istat.it/it/archivio/222527" TargetMode="External"/><Relationship Id="rId2" Type="http://schemas.openxmlformats.org/officeDocument/2006/relationships/hyperlink" Target="https://www.istat.it/it/archivio/280254"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460607"/>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FD708C99-83FB-E94D-816A-79EDE3F8DD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277" y="3550596"/>
            <a:ext cx="3694496" cy="1987468"/>
          </a:xfrm>
          <a:prstGeom prst="rect">
            <a:avLst/>
          </a:prstGeom>
          <a:solidFill>
            <a:schemeClr val="bg1">
              <a:lumMod val="85000"/>
            </a:schemeClr>
          </a:solidFill>
        </p:spPr>
      </p:pic>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componente Indirizzi di RSBL</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10</a:t>
            </a:fld>
            <a:endParaRPr lang="en-US" dirty="0">
              <a:solidFill>
                <a:schemeClr val="bg1"/>
              </a:solidFill>
              <a:latin typeface="Aptos" panose="020B0004020202020204" pitchFamily="34" charset="0"/>
            </a:endParaRPr>
          </a:p>
        </p:txBody>
      </p:sp>
      <p:graphicFrame>
        <p:nvGraphicFramePr>
          <p:cNvPr id="3" name="Diagramma 2">
            <a:extLst>
              <a:ext uri="{FF2B5EF4-FFF2-40B4-BE49-F238E27FC236}">
                <a16:creationId xmlns:a16="http://schemas.microsoft.com/office/drawing/2014/main" id="{BEC6C04B-6FFB-1937-9DCB-ACC57A870CC0}"/>
              </a:ext>
            </a:extLst>
          </p:cNvPr>
          <p:cNvGraphicFramePr/>
          <p:nvPr>
            <p:extLst>
              <p:ext uri="{D42A27DB-BD31-4B8C-83A1-F6EECF244321}">
                <p14:modId xmlns:p14="http://schemas.microsoft.com/office/powerpoint/2010/main" val="4291419009"/>
              </p:ext>
            </p:extLst>
          </p:nvPr>
        </p:nvGraphicFramePr>
        <p:xfrm>
          <a:off x="-19456" y="676072"/>
          <a:ext cx="9163455" cy="2752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asellaDiTesto 11">
            <a:extLst>
              <a:ext uri="{FF2B5EF4-FFF2-40B4-BE49-F238E27FC236}">
                <a16:creationId xmlns:a16="http://schemas.microsoft.com/office/drawing/2014/main" id="{B94775AC-50E6-CEA2-32C4-EA72E6517B85}"/>
              </a:ext>
            </a:extLst>
          </p:cNvPr>
          <p:cNvSpPr txBox="1"/>
          <p:nvPr/>
        </p:nvSpPr>
        <p:spPr>
          <a:xfrm>
            <a:off x="3842426" y="3550596"/>
            <a:ext cx="5204297" cy="2631332"/>
          </a:xfrm>
          <a:prstGeom prst="rect">
            <a:avLst/>
          </a:prstGeom>
          <a:noFill/>
          <a:ln w="19050">
            <a:solidFill>
              <a:srgbClr val="C00000"/>
            </a:solidFill>
          </a:ln>
        </p:spPr>
        <p:txBody>
          <a:bodyPr wrap="square" lIns="36000" tIns="36000" rIns="36000" bIns="36000" rtlCol="0">
            <a:normAutofit fontScale="85000" lnSpcReduction="20000"/>
          </a:bodyPr>
          <a:lstStyle/>
          <a:p>
            <a:pPr marL="285750" indent="-285750">
              <a:buClr>
                <a:srgbClr val="C00000"/>
              </a:buClr>
              <a:buFont typeface="Courier New" panose="02070309020205020404" pitchFamily="49" charset="0"/>
              <a:buChar char="o"/>
            </a:pPr>
            <a:r>
              <a:rPr lang="it-IT" sz="2600" b="1" dirty="0">
                <a:solidFill>
                  <a:schemeClr val="tx1">
                    <a:lumMod val="65000"/>
                    <a:lumOff val="35000"/>
                  </a:schemeClr>
                </a:solidFill>
                <a:latin typeface="Aptos" panose="020B0004020202020204" pitchFamily="34" charset="0"/>
              </a:rPr>
              <a:t>Gli indirizzi in RSBL sono codificati attraverso </a:t>
            </a:r>
            <a:r>
              <a:rPr lang="it-IT" sz="2600" b="1" dirty="0">
                <a:solidFill>
                  <a:srgbClr val="C00000"/>
                </a:solidFill>
                <a:latin typeface="Aptos" panose="020B0004020202020204" pitchFamily="34" charset="0"/>
              </a:rPr>
              <a:t>il CUI – codice univoco di indirizzo</a:t>
            </a:r>
          </a:p>
          <a:p>
            <a:pPr marL="285750" indent="-285750">
              <a:buClr>
                <a:srgbClr val="C00000"/>
              </a:buClr>
              <a:buFont typeface="Courier New" panose="02070309020205020404" pitchFamily="49" charset="0"/>
              <a:buChar char="o"/>
            </a:pPr>
            <a:r>
              <a:rPr lang="it-IT" sz="2600" b="1" dirty="0">
                <a:solidFill>
                  <a:schemeClr val="tx1">
                    <a:lumMod val="65000"/>
                    <a:lumOff val="35000"/>
                  </a:schemeClr>
                </a:solidFill>
                <a:latin typeface="Aptos" panose="020B0004020202020204" pitchFamily="34" charset="0"/>
              </a:rPr>
              <a:t>Le coordinate geografiche come salto di qualità </a:t>
            </a:r>
          </a:p>
          <a:p>
            <a:pPr marL="285750" indent="-285750">
              <a:buClr>
                <a:srgbClr val="C00000"/>
              </a:buClr>
              <a:buFont typeface="Courier New" panose="02070309020205020404" pitchFamily="49" charset="0"/>
              <a:buChar char="o"/>
            </a:pPr>
            <a:r>
              <a:rPr lang="it-IT" sz="2600" b="1" dirty="0">
                <a:solidFill>
                  <a:schemeClr val="tx1">
                    <a:lumMod val="65000"/>
                    <a:lumOff val="35000"/>
                  </a:schemeClr>
                </a:solidFill>
                <a:latin typeface="Aptos" panose="020B0004020202020204" pitchFamily="34" charset="0"/>
              </a:rPr>
              <a:t>La storicizzazione dei dati</a:t>
            </a:r>
          </a:p>
          <a:p>
            <a:pPr marL="285750" indent="-285750">
              <a:buClr>
                <a:srgbClr val="C00000"/>
              </a:buClr>
              <a:buFont typeface="Courier New" panose="02070309020205020404" pitchFamily="49" charset="0"/>
              <a:buChar char="o"/>
            </a:pPr>
            <a:r>
              <a:rPr lang="it-IT" sz="2600" b="1" dirty="0">
                <a:solidFill>
                  <a:schemeClr val="tx1">
                    <a:lumMod val="65000"/>
                    <a:lumOff val="35000"/>
                  </a:schemeClr>
                </a:solidFill>
                <a:latin typeface="Aptos" panose="020B0004020202020204" pitchFamily="34" charset="0"/>
              </a:rPr>
              <a:t>La valutazione della qualità</a:t>
            </a:r>
          </a:p>
          <a:p>
            <a:pPr marL="285750" indent="-285750">
              <a:buClr>
                <a:srgbClr val="C00000"/>
              </a:buClr>
              <a:buFont typeface="Courier New" panose="02070309020205020404" pitchFamily="49" charset="0"/>
              <a:buChar char="o"/>
            </a:pPr>
            <a:r>
              <a:rPr lang="it-IT" sz="2600" b="1" dirty="0">
                <a:solidFill>
                  <a:schemeClr val="tx1">
                    <a:lumMod val="65000"/>
                    <a:lumOff val="35000"/>
                  </a:schemeClr>
                </a:solidFill>
                <a:latin typeface="Aptos" panose="020B0004020202020204" pitchFamily="34" charset="0"/>
              </a:rPr>
              <a:t>Riconoscimento, normalizzazione e thesaurus: standard unico di Istituto</a:t>
            </a:r>
          </a:p>
          <a:p>
            <a:endParaRPr lang="it-IT" sz="1600" b="1" dirty="0">
              <a:solidFill>
                <a:schemeClr val="tx1">
                  <a:lumMod val="65000"/>
                  <a:lumOff val="35000"/>
                </a:schemeClr>
              </a:solidFill>
              <a:latin typeface="Aptos" panose="020B0004020202020204" pitchFamily="34" charset="0"/>
            </a:endParaRPr>
          </a:p>
        </p:txBody>
      </p:sp>
    </p:spTree>
    <p:extLst>
      <p:ext uri="{BB962C8B-B14F-4D97-AF65-F5344CB8AC3E}">
        <p14:creationId xmlns:p14="http://schemas.microsoft.com/office/powerpoint/2010/main" val="2943860873"/>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L’integrazione tra la componente indirizzi e le BT2021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11</a:t>
            </a:fld>
            <a:endParaRPr lang="en-US" dirty="0">
              <a:solidFill>
                <a:schemeClr val="bg1"/>
              </a:solidFill>
              <a:latin typeface="Aptos" panose="020B0004020202020204" pitchFamily="34" charset="0"/>
            </a:endParaRPr>
          </a:p>
        </p:txBody>
      </p:sp>
      <p:pic>
        <p:nvPicPr>
          <p:cNvPr id="9" name="Immagine 8">
            <a:extLst>
              <a:ext uri="{FF2B5EF4-FFF2-40B4-BE49-F238E27FC236}">
                <a16:creationId xmlns:a16="http://schemas.microsoft.com/office/drawing/2014/main" id="{971D241F-7405-5365-3C01-64D9FE8E28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22" y="1254868"/>
            <a:ext cx="4265664" cy="4575400"/>
          </a:xfrm>
          <a:prstGeom prst="rect">
            <a:avLst/>
          </a:prstGeom>
          <a:ln w="19050">
            <a:solidFill>
              <a:srgbClr val="C00000"/>
            </a:solidFill>
          </a:ln>
        </p:spPr>
      </p:pic>
      <p:pic>
        <p:nvPicPr>
          <p:cNvPr id="10" name="Immagine 9">
            <a:extLst>
              <a:ext uri="{FF2B5EF4-FFF2-40B4-BE49-F238E27FC236}">
                <a16:creationId xmlns:a16="http://schemas.microsoft.com/office/drawing/2014/main" id="{28CD674B-50B5-DC97-C594-9B916A3BD6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4135" y="1728691"/>
            <a:ext cx="4456129" cy="3400618"/>
          </a:xfrm>
          <a:prstGeom prst="rect">
            <a:avLst/>
          </a:prstGeom>
          <a:ln w="19050">
            <a:solidFill>
              <a:srgbClr val="C00000"/>
            </a:solidFill>
          </a:ln>
        </p:spPr>
      </p:pic>
    </p:spTree>
    <p:extLst>
      <p:ext uri="{BB962C8B-B14F-4D97-AF65-F5344CB8AC3E}">
        <p14:creationId xmlns:p14="http://schemas.microsoft.com/office/powerpoint/2010/main" val="1699205243"/>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componente edifici e alloggi in RSBL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12</a:t>
            </a:fld>
            <a:endParaRPr lang="en-US" dirty="0">
              <a:solidFill>
                <a:schemeClr val="bg1"/>
              </a:solidFill>
              <a:latin typeface="Aptos" panose="020B0004020202020204" pitchFamily="34" charset="0"/>
            </a:endParaRPr>
          </a:p>
        </p:txBody>
      </p:sp>
      <p:sp>
        <p:nvSpPr>
          <p:cNvPr id="3" name="CasellaDiTesto 2">
            <a:extLst>
              <a:ext uri="{FF2B5EF4-FFF2-40B4-BE49-F238E27FC236}">
                <a16:creationId xmlns:a16="http://schemas.microsoft.com/office/drawing/2014/main" id="{040E7871-D88A-FCDE-CBE9-0CAC503DA82D}"/>
              </a:ext>
            </a:extLst>
          </p:cNvPr>
          <p:cNvSpPr txBox="1"/>
          <p:nvPr/>
        </p:nvSpPr>
        <p:spPr>
          <a:xfrm>
            <a:off x="155643" y="720634"/>
            <a:ext cx="8909979" cy="5416732"/>
          </a:xfrm>
          <a:prstGeom prst="rect">
            <a:avLst/>
          </a:prstGeom>
          <a:noFill/>
        </p:spPr>
        <p:txBody>
          <a:bodyPr wrap="square" rtlCol="0">
            <a:normAutofit fontScale="92500" lnSpcReduction="20000"/>
          </a:bodyPr>
          <a:lstStyle/>
          <a:p>
            <a:pPr marL="534988" indent="-534988">
              <a:spcAft>
                <a:spcPts val="600"/>
              </a:spcAft>
              <a:buClr>
                <a:srgbClr val="CF1E24"/>
              </a:buClr>
              <a:buFont typeface="Courier New" panose="02070309020205020404" pitchFamily="49" charset="0"/>
              <a:buChar char="o"/>
            </a:pPr>
            <a:r>
              <a:rPr lang="it-IT" sz="2800" b="1" dirty="0">
                <a:solidFill>
                  <a:schemeClr val="tx1">
                    <a:lumMod val="65000"/>
                    <a:lumOff val="35000"/>
                  </a:schemeClr>
                </a:solidFill>
                <a:latin typeface="Aptos" panose="020B0004020202020204" pitchFamily="34" charset="0"/>
              </a:rPr>
              <a:t>La principale fonte amministrativa della componente edifici di RSBL è il </a:t>
            </a:r>
            <a:r>
              <a:rPr lang="it-IT" sz="2800" b="1" dirty="0">
                <a:solidFill>
                  <a:srgbClr val="C00000"/>
                </a:solidFill>
                <a:latin typeface="Aptos" panose="020B0004020202020204" pitchFamily="34" charset="0"/>
              </a:rPr>
              <a:t>Catasto</a:t>
            </a:r>
            <a:r>
              <a:rPr lang="it-IT" sz="2800" b="1" dirty="0">
                <a:solidFill>
                  <a:schemeClr val="tx1">
                    <a:lumMod val="65000"/>
                    <a:lumOff val="35000"/>
                  </a:schemeClr>
                </a:solidFill>
                <a:latin typeface="Aptos" panose="020B0004020202020204" pitchFamily="34" charset="0"/>
              </a:rPr>
              <a:t>, che registra qualsiasi unità immobiliare, quindi non solo abitazioni</a:t>
            </a:r>
          </a:p>
          <a:p>
            <a:pPr marL="534988" indent="-534988">
              <a:spcAft>
                <a:spcPts val="600"/>
              </a:spcAft>
              <a:buClr>
                <a:srgbClr val="CF1E24"/>
              </a:buClr>
              <a:buFont typeface="Courier New" panose="02070309020205020404" pitchFamily="49" charset="0"/>
              <a:buChar char="o"/>
            </a:pPr>
            <a:r>
              <a:rPr lang="it-IT" sz="2800" b="1" dirty="0">
                <a:solidFill>
                  <a:schemeClr val="tx1">
                    <a:lumMod val="65000"/>
                    <a:lumOff val="35000"/>
                  </a:schemeClr>
                </a:solidFill>
                <a:latin typeface="Aptos" panose="020B0004020202020204" pitchFamily="34" charset="0"/>
              </a:rPr>
              <a:t>Sono state considerate anche </a:t>
            </a:r>
            <a:r>
              <a:rPr lang="it-IT" sz="2800" b="1" dirty="0">
                <a:solidFill>
                  <a:srgbClr val="C00000"/>
                </a:solidFill>
                <a:latin typeface="Aptos" panose="020B0004020202020204" pitchFamily="34" charset="0"/>
              </a:rPr>
              <a:t>altre fonti</a:t>
            </a:r>
            <a:r>
              <a:rPr lang="it-IT" sz="2800" b="1" dirty="0">
                <a:solidFill>
                  <a:schemeClr val="tx1">
                    <a:lumMod val="65000"/>
                    <a:lumOff val="35000"/>
                  </a:schemeClr>
                </a:solidFill>
                <a:latin typeface="Aptos" panose="020B0004020202020204" pitchFamily="34" charset="0"/>
              </a:rPr>
              <a:t>: cartografia regionale, Geoportale nazionale, Open Street </a:t>
            </a:r>
            <a:r>
              <a:rPr lang="it-IT" sz="2800" b="1" dirty="0" err="1">
                <a:solidFill>
                  <a:schemeClr val="tx1">
                    <a:lumMod val="65000"/>
                    <a:lumOff val="35000"/>
                  </a:schemeClr>
                </a:solidFill>
                <a:latin typeface="Aptos" panose="020B0004020202020204" pitchFamily="34" charset="0"/>
              </a:rPr>
              <a:t>Map</a:t>
            </a:r>
            <a:r>
              <a:rPr lang="it-IT" sz="2800" b="1" dirty="0">
                <a:solidFill>
                  <a:schemeClr val="tx1">
                    <a:lumMod val="65000"/>
                    <a:lumOff val="35000"/>
                  </a:schemeClr>
                </a:solidFill>
                <a:latin typeface="Aptos" panose="020B0004020202020204" pitchFamily="34" charset="0"/>
              </a:rPr>
              <a:t> (OSM) e il DBSN-</a:t>
            </a:r>
            <a:r>
              <a:rPr lang="it-IT" sz="2800" b="1" dirty="0" err="1">
                <a:solidFill>
                  <a:schemeClr val="tx1">
                    <a:lumMod val="65000"/>
                    <a:lumOff val="35000"/>
                  </a:schemeClr>
                </a:solidFill>
                <a:latin typeface="Aptos" panose="020B0004020202020204" pitchFamily="34" charset="0"/>
              </a:rPr>
              <a:t>DataBase</a:t>
            </a:r>
            <a:r>
              <a:rPr lang="it-IT" sz="2800" b="1" dirty="0">
                <a:solidFill>
                  <a:schemeClr val="tx1">
                    <a:lumMod val="65000"/>
                    <a:lumOff val="35000"/>
                  </a:schemeClr>
                </a:solidFill>
                <a:latin typeface="Aptos" panose="020B0004020202020204" pitchFamily="34" charset="0"/>
              </a:rPr>
              <a:t> di Sintesi Nazionale dell’IGMI</a:t>
            </a:r>
          </a:p>
          <a:p>
            <a:pPr marL="534988" indent="-534988">
              <a:spcAft>
                <a:spcPts val="600"/>
              </a:spcAft>
              <a:buClr>
                <a:srgbClr val="CF1E24"/>
              </a:buClr>
              <a:buFont typeface="Courier New" panose="02070309020205020404" pitchFamily="49" charset="0"/>
              <a:buChar char="o"/>
            </a:pPr>
            <a:r>
              <a:rPr lang="it-IT" sz="2800" b="1" dirty="0">
                <a:solidFill>
                  <a:srgbClr val="C00000"/>
                </a:solidFill>
                <a:latin typeface="Aptos" panose="020B0004020202020204" pitchFamily="34" charset="0"/>
              </a:rPr>
              <a:t>Ciascun edificio è stato geo-referenziato</a:t>
            </a:r>
            <a:r>
              <a:rPr lang="it-IT" sz="2800" b="1" dirty="0">
                <a:solidFill>
                  <a:schemeClr val="tx1">
                    <a:lumMod val="65000"/>
                    <a:lumOff val="35000"/>
                  </a:schemeClr>
                </a:solidFill>
                <a:latin typeface="Aptos" panose="020B0004020202020204" pitchFamily="34" charset="0"/>
              </a:rPr>
              <a:t>. L’informazione sul </a:t>
            </a:r>
            <a:r>
              <a:rPr lang="it-IT" sz="2800" b="1" dirty="0" err="1">
                <a:solidFill>
                  <a:schemeClr val="tx1">
                    <a:lumMod val="65000"/>
                    <a:lumOff val="35000"/>
                  </a:schemeClr>
                </a:solidFill>
                <a:latin typeface="Aptos" panose="020B0004020202020204" pitchFamily="34" charset="0"/>
              </a:rPr>
              <a:t>centroide</a:t>
            </a:r>
            <a:r>
              <a:rPr lang="it-IT" sz="2800" b="1" dirty="0">
                <a:solidFill>
                  <a:schemeClr val="tx1">
                    <a:lumMod val="65000"/>
                    <a:lumOff val="35000"/>
                  </a:schemeClr>
                </a:solidFill>
                <a:latin typeface="Aptos" panose="020B0004020202020204" pitchFamily="34" charset="0"/>
              </a:rPr>
              <a:t> dell’edificio e sull’indirizzo presente nelle fonti amministrative è utile per migliorare la qualità della geo-codifica delle unità statistiche</a:t>
            </a:r>
          </a:p>
          <a:p>
            <a:pPr marL="534988" indent="-534988">
              <a:spcAft>
                <a:spcPts val="600"/>
              </a:spcAft>
              <a:buClr>
                <a:srgbClr val="CF1E24"/>
              </a:buClr>
              <a:buFont typeface="Courier New" panose="02070309020205020404" pitchFamily="49" charset="0"/>
              <a:buChar char="o"/>
            </a:pPr>
            <a:r>
              <a:rPr lang="it-IT" sz="2800" b="1" dirty="0">
                <a:solidFill>
                  <a:schemeClr val="tx1">
                    <a:lumMod val="65000"/>
                    <a:lumOff val="35000"/>
                  </a:schemeClr>
                </a:solidFill>
                <a:latin typeface="Aptos" panose="020B0004020202020204" pitchFamily="34" charset="0"/>
              </a:rPr>
              <a:t>Attualmente è in fase di conclusione il </a:t>
            </a:r>
            <a:r>
              <a:rPr lang="it-IT" sz="2800" b="1" dirty="0">
                <a:solidFill>
                  <a:srgbClr val="C00000"/>
                </a:solidFill>
                <a:latin typeface="Aptos" panose="020B0004020202020204" pitchFamily="34" charset="0"/>
              </a:rPr>
              <a:t>processo di integrazione tra Indirizzi (residenziali), unità immobiliari (alloggi), basi territoriali</a:t>
            </a:r>
          </a:p>
        </p:txBody>
      </p:sp>
    </p:spTree>
    <p:extLst>
      <p:ext uri="{BB962C8B-B14F-4D97-AF65-F5344CB8AC3E}">
        <p14:creationId xmlns:p14="http://schemas.microsoft.com/office/powerpoint/2010/main" val="3627540977"/>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componente edifici e alloggi in RSBL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13</a:t>
            </a:fld>
            <a:endParaRPr lang="en-US" dirty="0">
              <a:solidFill>
                <a:schemeClr val="bg1"/>
              </a:solidFill>
              <a:latin typeface="Aptos" panose="020B0004020202020204" pitchFamily="34" charset="0"/>
            </a:endParaRPr>
          </a:p>
        </p:txBody>
      </p:sp>
      <p:pic>
        <p:nvPicPr>
          <p:cNvPr id="6" name="Immagine 5">
            <a:extLst>
              <a:ext uri="{FF2B5EF4-FFF2-40B4-BE49-F238E27FC236}">
                <a16:creationId xmlns:a16="http://schemas.microsoft.com/office/drawing/2014/main" id="{EB7571F3-117D-4F86-A059-AD6C5B90EF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16966"/>
            <a:ext cx="3308816" cy="3303282"/>
          </a:xfrm>
          <a:prstGeom prst="rect">
            <a:avLst/>
          </a:prstGeom>
        </p:spPr>
      </p:pic>
      <p:pic>
        <p:nvPicPr>
          <p:cNvPr id="7" name="Immagine 6">
            <a:extLst>
              <a:ext uri="{FF2B5EF4-FFF2-40B4-BE49-F238E27FC236}">
                <a16:creationId xmlns:a16="http://schemas.microsoft.com/office/drawing/2014/main" id="{734E5D48-1EE1-FFFC-2A3F-AFE755868A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3396" y="659117"/>
            <a:ext cx="6050604" cy="2913094"/>
          </a:xfrm>
          <a:prstGeom prst="rect">
            <a:avLst/>
          </a:prstGeom>
        </p:spPr>
      </p:pic>
      <p:sp>
        <p:nvSpPr>
          <p:cNvPr id="8" name="CasellaDiTesto 7">
            <a:extLst>
              <a:ext uri="{FF2B5EF4-FFF2-40B4-BE49-F238E27FC236}">
                <a16:creationId xmlns:a16="http://schemas.microsoft.com/office/drawing/2014/main" id="{2869BE9D-6C82-B2DC-B114-24F28FDF50EA}"/>
              </a:ext>
            </a:extLst>
          </p:cNvPr>
          <p:cNvSpPr txBox="1"/>
          <p:nvPr/>
        </p:nvSpPr>
        <p:spPr>
          <a:xfrm>
            <a:off x="77821" y="4399429"/>
            <a:ext cx="3501958" cy="646331"/>
          </a:xfrm>
          <a:prstGeom prst="rect">
            <a:avLst/>
          </a:prstGeom>
          <a:noFill/>
        </p:spPr>
        <p:txBody>
          <a:bodyPr wrap="square" rtlCol="0">
            <a:spAutoFit/>
          </a:bodyPr>
          <a:lstStyle/>
          <a:p>
            <a:r>
              <a:rPr lang="it-IT" b="1" dirty="0">
                <a:solidFill>
                  <a:schemeClr val="tx1">
                    <a:lumMod val="65000"/>
                    <a:lumOff val="35000"/>
                  </a:schemeClr>
                </a:solidFill>
              </a:rPr>
              <a:t>Alloggi (abitazioni) 35.272.829 al 2021, di cui occupati il 72,8% </a:t>
            </a:r>
          </a:p>
        </p:txBody>
      </p:sp>
      <p:pic>
        <p:nvPicPr>
          <p:cNvPr id="10" name="Immagine 9">
            <a:extLst>
              <a:ext uri="{FF2B5EF4-FFF2-40B4-BE49-F238E27FC236}">
                <a16:creationId xmlns:a16="http://schemas.microsoft.com/office/drawing/2014/main" id="{204CB1D0-2A96-977C-3898-71B1A9FD06B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482" r="15487" b="3238"/>
          <a:stretch/>
        </p:blipFill>
        <p:spPr>
          <a:xfrm>
            <a:off x="4764634" y="3920247"/>
            <a:ext cx="2424105" cy="2152043"/>
          </a:xfrm>
          <a:prstGeom prst="rect">
            <a:avLst/>
          </a:prstGeom>
          <a:ln w="19050">
            <a:solidFill>
              <a:srgbClr val="C00000"/>
            </a:solidFill>
          </a:ln>
        </p:spPr>
      </p:pic>
    </p:spTree>
    <p:extLst>
      <p:ext uri="{BB962C8B-B14F-4D97-AF65-F5344CB8AC3E}">
        <p14:creationId xmlns:p14="http://schemas.microsoft.com/office/powerpoint/2010/main" val="2214248008"/>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componente edifici e alloggi in RSBL (3)</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14</a:t>
            </a:fld>
            <a:endParaRPr lang="en-US" dirty="0">
              <a:solidFill>
                <a:schemeClr val="bg1"/>
              </a:solidFill>
              <a:latin typeface="Aptos" panose="020B0004020202020204" pitchFamily="34" charset="0"/>
            </a:endParaRPr>
          </a:p>
        </p:txBody>
      </p:sp>
      <p:sp>
        <p:nvSpPr>
          <p:cNvPr id="8" name="CasellaDiTesto 7">
            <a:extLst>
              <a:ext uri="{FF2B5EF4-FFF2-40B4-BE49-F238E27FC236}">
                <a16:creationId xmlns:a16="http://schemas.microsoft.com/office/drawing/2014/main" id="{2869BE9D-6C82-B2DC-B114-24F28FDF50EA}"/>
              </a:ext>
            </a:extLst>
          </p:cNvPr>
          <p:cNvSpPr txBox="1"/>
          <p:nvPr/>
        </p:nvSpPr>
        <p:spPr>
          <a:xfrm>
            <a:off x="77821" y="612842"/>
            <a:ext cx="2247090" cy="5554493"/>
          </a:xfrm>
          <a:prstGeom prst="rect">
            <a:avLst/>
          </a:prstGeom>
          <a:noFill/>
        </p:spPr>
        <p:txBody>
          <a:bodyPr wrap="square" rtlCol="0">
            <a:normAutofit lnSpcReduction="10000"/>
          </a:bodyPr>
          <a:lstStyle/>
          <a:p>
            <a:pPr marL="285750" indent="-285750">
              <a:buClr>
                <a:srgbClr val="C00000"/>
              </a:buClr>
              <a:buFont typeface="Courier New" panose="02070309020205020404" pitchFamily="49" charset="0"/>
              <a:buChar char="o"/>
            </a:pPr>
            <a:r>
              <a:rPr lang="it-IT" b="1" dirty="0">
                <a:solidFill>
                  <a:schemeClr val="tx1">
                    <a:lumMod val="65000"/>
                    <a:lumOff val="35000"/>
                  </a:schemeClr>
                </a:solidFill>
                <a:latin typeface="Aptos" panose="020B0004020202020204" pitchFamily="34" charset="0"/>
              </a:rPr>
              <a:t>L’integrazione di indirizzi, edifici e sezioni di censimento </a:t>
            </a:r>
            <a:r>
              <a:rPr lang="it-IT" b="1" dirty="0">
                <a:solidFill>
                  <a:srgbClr val="C00000"/>
                </a:solidFill>
                <a:latin typeface="Aptos" panose="020B0004020202020204" pitchFamily="34" charset="0"/>
              </a:rPr>
              <a:t>mette a coerenza i tre elementi geografici </a:t>
            </a:r>
            <a:r>
              <a:rPr lang="it-IT" b="1" dirty="0">
                <a:solidFill>
                  <a:schemeClr val="tx1">
                    <a:lumMod val="65000"/>
                    <a:lumOff val="35000"/>
                  </a:schemeClr>
                </a:solidFill>
                <a:latin typeface="Aptos" panose="020B0004020202020204" pitchFamily="34" charset="0"/>
              </a:rPr>
              <a:t>fondamentali di RSBL</a:t>
            </a:r>
          </a:p>
          <a:p>
            <a:pPr marL="285750" indent="-285750">
              <a:buClr>
                <a:srgbClr val="C00000"/>
              </a:buClr>
              <a:buFont typeface="Courier New" panose="02070309020205020404" pitchFamily="49" charset="0"/>
              <a:buChar char="o"/>
            </a:pPr>
            <a:endParaRPr lang="it-IT" b="1" dirty="0">
              <a:solidFill>
                <a:schemeClr val="tx1">
                  <a:lumMod val="65000"/>
                  <a:lumOff val="35000"/>
                </a:schemeClr>
              </a:solidFill>
              <a:latin typeface="Aptos" panose="020B0004020202020204" pitchFamily="34" charset="0"/>
            </a:endParaRPr>
          </a:p>
          <a:p>
            <a:pPr marL="285750" indent="-285750">
              <a:buClr>
                <a:srgbClr val="C00000"/>
              </a:buClr>
              <a:buFont typeface="Courier New" panose="02070309020205020404" pitchFamily="49" charset="0"/>
              <a:buChar char="o"/>
            </a:pPr>
            <a:r>
              <a:rPr lang="it-IT" b="1" dirty="0">
                <a:solidFill>
                  <a:schemeClr val="tx1">
                    <a:lumMod val="65000"/>
                    <a:lumOff val="35000"/>
                  </a:schemeClr>
                </a:solidFill>
                <a:latin typeface="Aptos" panose="020B0004020202020204" pitchFamily="34" charset="0"/>
              </a:rPr>
              <a:t>Consente quindi </a:t>
            </a:r>
            <a:r>
              <a:rPr lang="it-IT" b="1" dirty="0">
                <a:solidFill>
                  <a:srgbClr val="C00000"/>
                </a:solidFill>
                <a:latin typeface="Aptos" panose="020B0004020202020204" pitchFamily="34" charset="0"/>
              </a:rPr>
              <a:t>un aggiuntivo miglioramento </a:t>
            </a:r>
            <a:r>
              <a:rPr lang="it-IT" b="1" dirty="0">
                <a:solidFill>
                  <a:schemeClr val="tx1">
                    <a:lumMod val="65000"/>
                    <a:lumOff val="35000"/>
                  </a:schemeClr>
                </a:solidFill>
                <a:latin typeface="Aptos" panose="020B0004020202020204" pitchFamily="34" charset="0"/>
              </a:rPr>
              <a:t>nell’allocazione puntuale sul territorio delle diverse unità statistiche di interesse.</a:t>
            </a:r>
          </a:p>
        </p:txBody>
      </p:sp>
      <p:pic>
        <p:nvPicPr>
          <p:cNvPr id="3" name="Immagine 2">
            <a:extLst>
              <a:ext uri="{FF2B5EF4-FFF2-40B4-BE49-F238E27FC236}">
                <a16:creationId xmlns:a16="http://schemas.microsoft.com/office/drawing/2014/main" id="{9C5CA8EB-E6E4-5CA9-13A1-D37DB567BB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1251" y="612842"/>
            <a:ext cx="6662748" cy="4815192"/>
          </a:xfrm>
          <a:prstGeom prst="rect">
            <a:avLst/>
          </a:prstGeom>
          <a:ln w="19050">
            <a:solidFill>
              <a:srgbClr val="C00000"/>
            </a:solidFill>
          </a:ln>
        </p:spPr>
      </p:pic>
      <p:pic>
        <p:nvPicPr>
          <p:cNvPr id="5" name="Immagine 4">
            <a:extLst>
              <a:ext uri="{FF2B5EF4-FFF2-40B4-BE49-F238E27FC236}">
                <a16:creationId xmlns:a16="http://schemas.microsoft.com/office/drawing/2014/main" id="{91702B84-7695-4460-A59F-69267A81A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9160" y="4818381"/>
            <a:ext cx="1896020" cy="1219306"/>
          </a:xfrm>
          <a:prstGeom prst="rect">
            <a:avLst/>
          </a:prstGeom>
          <a:ln w="19050">
            <a:solidFill>
              <a:srgbClr val="C00000"/>
            </a:solidFill>
          </a:ln>
        </p:spPr>
      </p:pic>
    </p:spTree>
    <p:extLst>
      <p:ext uri="{BB962C8B-B14F-4D97-AF65-F5344CB8AC3E}">
        <p14:creationId xmlns:p14="http://schemas.microsoft.com/office/powerpoint/2010/main" val="1367560806"/>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componente edifici e alloggi in RSBL (4)</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15</a:t>
            </a:fld>
            <a:endParaRPr lang="en-US" dirty="0">
              <a:solidFill>
                <a:schemeClr val="bg1"/>
              </a:solidFill>
              <a:latin typeface="Aptos" panose="020B0004020202020204" pitchFamily="34" charset="0"/>
            </a:endParaRPr>
          </a:p>
        </p:txBody>
      </p:sp>
      <p:sp>
        <p:nvSpPr>
          <p:cNvPr id="8" name="CasellaDiTesto 7">
            <a:extLst>
              <a:ext uri="{FF2B5EF4-FFF2-40B4-BE49-F238E27FC236}">
                <a16:creationId xmlns:a16="http://schemas.microsoft.com/office/drawing/2014/main" id="{2869BE9D-6C82-B2DC-B114-24F28FDF50EA}"/>
              </a:ext>
            </a:extLst>
          </p:cNvPr>
          <p:cNvSpPr txBox="1"/>
          <p:nvPr/>
        </p:nvSpPr>
        <p:spPr>
          <a:xfrm>
            <a:off x="77821" y="612843"/>
            <a:ext cx="3481118" cy="5566130"/>
          </a:xfrm>
          <a:prstGeom prst="rect">
            <a:avLst/>
          </a:prstGeom>
          <a:noFill/>
        </p:spPr>
        <p:txBody>
          <a:bodyPr wrap="square" rtlCol="0">
            <a:normAutofit lnSpcReduction="10000"/>
          </a:bodyPr>
          <a:lstStyle/>
          <a:p>
            <a:pPr>
              <a:buClr>
                <a:srgbClr val="C00000"/>
              </a:buClr>
            </a:pPr>
            <a:r>
              <a:rPr lang="it-IT" sz="2400" b="1" dirty="0">
                <a:solidFill>
                  <a:schemeClr val="tx1">
                    <a:lumMod val="65000"/>
                    <a:lumOff val="35000"/>
                  </a:schemeClr>
                </a:solidFill>
                <a:latin typeface="Aptos" panose="020B0004020202020204" pitchFamily="34" charset="0"/>
              </a:rPr>
              <a:t>Prospettive di lavoro:</a:t>
            </a:r>
          </a:p>
          <a:p>
            <a:pPr marL="285750" indent="-285750">
              <a:buClr>
                <a:srgbClr val="C00000"/>
              </a:buClr>
              <a:buFont typeface="Courier New" panose="02070309020205020404" pitchFamily="49" charset="0"/>
              <a:buChar char="o"/>
            </a:pPr>
            <a:r>
              <a:rPr lang="it-IT" sz="2200" b="1" dirty="0">
                <a:solidFill>
                  <a:schemeClr val="tx1">
                    <a:lumMod val="65000"/>
                    <a:lumOff val="35000"/>
                  </a:schemeClr>
                </a:solidFill>
                <a:latin typeface="Aptos" panose="020B0004020202020204" pitchFamily="34" charset="0"/>
              </a:rPr>
              <a:t>Integrazione del geo-database di edifici e alloggi con GHS-BUILT-H (</a:t>
            </a:r>
            <a:r>
              <a:rPr lang="it-IT" sz="2200" b="1" dirty="0">
                <a:solidFill>
                  <a:schemeClr val="tx1">
                    <a:lumMod val="65000"/>
                    <a:lumOff val="35000"/>
                  </a:schemeClr>
                </a:solidFill>
                <a:latin typeface="Aptos" panose="020B0004020202020204" pitchFamily="34" charset="0"/>
                <a:hlinkClick r:id="rId2"/>
              </a:rPr>
              <a:t>https://human-settlement.emergency.copernicus.eu/ghs_buH2023.php</a:t>
            </a:r>
            <a:r>
              <a:rPr lang="it-IT" sz="2200" b="1" dirty="0">
                <a:solidFill>
                  <a:schemeClr val="tx1">
                    <a:lumMod val="65000"/>
                    <a:lumOff val="35000"/>
                  </a:schemeClr>
                </a:solidFill>
                <a:latin typeface="Aptos" panose="020B0004020202020204" pitchFamily="34" charset="0"/>
              </a:rPr>
              <a:t>)</a:t>
            </a:r>
          </a:p>
          <a:p>
            <a:pPr marL="285750" indent="-285750">
              <a:buClr>
                <a:srgbClr val="C00000"/>
              </a:buClr>
              <a:buFont typeface="Courier New" panose="02070309020205020404" pitchFamily="49" charset="0"/>
              <a:buChar char="o"/>
            </a:pPr>
            <a:r>
              <a:rPr lang="it-IT" sz="2200" b="1" dirty="0">
                <a:solidFill>
                  <a:schemeClr val="tx1">
                    <a:lumMod val="65000"/>
                    <a:lumOff val="35000"/>
                  </a:schemeClr>
                </a:solidFill>
                <a:latin typeface="Aptos" panose="020B0004020202020204" pitchFamily="34" charset="0"/>
              </a:rPr>
              <a:t>GHS-BUILT-H  è un set di </a:t>
            </a:r>
            <a:r>
              <a:rPr lang="it-IT" sz="2200" b="1" i="1" dirty="0">
                <a:solidFill>
                  <a:srgbClr val="C00000"/>
                </a:solidFill>
                <a:latin typeface="Aptos" panose="020B0004020202020204" pitchFamily="34" charset="0"/>
              </a:rPr>
              <a:t>dati </a:t>
            </a:r>
            <a:r>
              <a:rPr lang="it-IT" sz="2200" b="1" i="1" dirty="0" err="1">
                <a:solidFill>
                  <a:srgbClr val="C00000"/>
                </a:solidFill>
                <a:latin typeface="Aptos" panose="020B0004020202020204" pitchFamily="34" charset="0"/>
              </a:rPr>
              <a:t>raster</a:t>
            </a:r>
            <a:r>
              <a:rPr lang="it-IT" sz="2200" b="1" i="1" dirty="0">
                <a:solidFill>
                  <a:srgbClr val="C00000"/>
                </a:solidFill>
                <a:latin typeface="Aptos" panose="020B0004020202020204" pitchFamily="34" charset="0"/>
              </a:rPr>
              <a:t> </a:t>
            </a:r>
            <a:r>
              <a:rPr lang="it-IT" sz="2200" b="1" dirty="0">
                <a:solidFill>
                  <a:schemeClr val="tx1">
                    <a:lumMod val="65000"/>
                    <a:lumOff val="35000"/>
                  </a:schemeClr>
                </a:solidFill>
                <a:latin typeface="Aptos" panose="020B0004020202020204" pitchFamily="34" charset="0"/>
              </a:rPr>
              <a:t>che descrive la distribuzione delle altezze degli edifici, ottenuto dall’integrazione tra un </a:t>
            </a:r>
            <a:r>
              <a:rPr lang="it-IT" sz="2200" b="1" i="1" dirty="0" err="1">
                <a:solidFill>
                  <a:srgbClr val="C00000"/>
                </a:solidFill>
                <a:latin typeface="Aptos" panose="020B0004020202020204" pitchFamily="34" charset="0"/>
              </a:rPr>
              <a:t>digital</a:t>
            </a:r>
            <a:r>
              <a:rPr lang="it-IT" sz="2200" b="1" i="1" dirty="0">
                <a:solidFill>
                  <a:srgbClr val="C00000"/>
                </a:solidFill>
                <a:latin typeface="Aptos" panose="020B0004020202020204" pitchFamily="34" charset="0"/>
              </a:rPr>
              <a:t> </a:t>
            </a:r>
            <a:r>
              <a:rPr lang="it-IT" sz="2200" b="1" i="1" dirty="0" err="1">
                <a:solidFill>
                  <a:srgbClr val="C00000"/>
                </a:solidFill>
                <a:latin typeface="Aptos" panose="020B0004020202020204" pitchFamily="34" charset="0"/>
              </a:rPr>
              <a:t>elevation</a:t>
            </a:r>
            <a:r>
              <a:rPr lang="it-IT" sz="2200" b="1" i="1" dirty="0">
                <a:solidFill>
                  <a:srgbClr val="C00000"/>
                </a:solidFill>
                <a:latin typeface="Aptos" panose="020B0004020202020204" pitchFamily="34" charset="0"/>
              </a:rPr>
              <a:t> models (DEM)</a:t>
            </a:r>
            <a:r>
              <a:rPr lang="it-IT" sz="2200" b="1" dirty="0">
                <a:solidFill>
                  <a:schemeClr val="tx1">
                    <a:lumMod val="65000"/>
                    <a:lumOff val="35000"/>
                  </a:schemeClr>
                </a:solidFill>
                <a:latin typeface="Aptos" panose="020B0004020202020204" pitchFamily="34" charset="0"/>
              </a:rPr>
              <a:t> e immagini satellitari</a:t>
            </a:r>
          </a:p>
          <a:p>
            <a:pPr marL="285750" indent="-285750">
              <a:buClr>
                <a:srgbClr val="C00000"/>
              </a:buClr>
              <a:buFont typeface="Courier New" panose="02070309020205020404" pitchFamily="49" charset="0"/>
              <a:buChar char="o"/>
            </a:pPr>
            <a:endParaRPr lang="it-IT" b="1" dirty="0">
              <a:solidFill>
                <a:schemeClr val="tx1">
                  <a:lumMod val="65000"/>
                  <a:lumOff val="35000"/>
                </a:schemeClr>
              </a:solidFill>
              <a:latin typeface="Aptos" panose="020B0004020202020204" pitchFamily="34" charset="0"/>
            </a:endParaRPr>
          </a:p>
        </p:txBody>
      </p:sp>
      <p:pic>
        <p:nvPicPr>
          <p:cNvPr id="6" name="Immagine 5">
            <a:extLst>
              <a:ext uri="{FF2B5EF4-FFF2-40B4-BE49-F238E27FC236}">
                <a16:creationId xmlns:a16="http://schemas.microsoft.com/office/drawing/2014/main" id="{B955D8CA-90E1-D882-5B21-07FB6E0109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0360" y="612843"/>
            <a:ext cx="3481118" cy="5566130"/>
          </a:xfrm>
          <a:prstGeom prst="rect">
            <a:avLst/>
          </a:prstGeom>
          <a:ln w="19050">
            <a:solidFill>
              <a:srgbClr val="C00000"/>
            </a:solidFill>
          </a:ln>
        </p:spPr>
      </p:pic>
      <p:pic>
        <p:nvPicPr>
          <p:cNvPr id="7" name="Immagine 6">
            <a:extLst>
              <a:ext uri="{FF2B5EF4-FFF2-40B4-BE49-F238E27FC236}">
                <a16:creationId xmlns:a16="http://schemas.microsoft.com/office/drawing/2014/main" id="{C85988B1-1C24-6E2B-B7B1-02EBD40758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4719" y="4723904"/>
            <a:ext cx="1999629" cy="1200241"/>
          </a:xfrm>
          <a:prstGeom prst="rect">
            <a:avLst/>
          </a:prstGeom>
          <a:ln w="19050">
            <a:solidFill>
              <a:srgbClr val="C00000"/>
            </a:solidFill>
          </a:ln>
        </p:spPr>
      </p:pic>
      <p:pic>
        <p:nvPicPr>
          <p:cNvPr id="9" name="Immagine 8">
            <a:extLst>
              <a:ext uri="{FF2B5EF4-FFF2-40B4-BE49-F238E27FC236}">
                <a16:creationId xmlns:a16="http://schemas.microsoft.com/office/drawing/2014/main" id="{FC65D43E-622D-EA85-1743-BC3B2FB4C7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031" y="2681836"/>
            <a:ext cx="1095502" cy="1428144"/>
          </a:xfrm>
          <a:prstGeom prst="rect">
            <a:avLst/>
          </a:prstGeom>
        </p:spPr>
      </p:pic>
    </p:spTree>
    <p:extLst>
      <p:ext uri="{BB962C8B-B14F-4D97-AF65-F5344CB8AC3E}">
        <p14:creationId xmlns:p14="http://schemas.microsoft.com/office/powerpoint/2010/main" val="2042814425"/>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Prime risultanze di RSBL: popolazione 2021 per griglia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16</a:t>
            </a:fld>
            <a:endParaRPr lang="en-US" dirty="0">
              <a:solidFill>
                <a:schemeClr val="bg1"/>
              </a:solidFill>
              <a:latin typeface="Aptos" panose="020B0004020202020204" pitchFamily="34" charset="0"/>
            </a:endParaRPr>
          </a:p>
        </p:txBody>
      </p:sp>
      <p:sp>
        <p:nvSpPr>
          <p:cNvPr id="3" name="CasellaDiTesto 2">
            <a:extLst>
              <a:ext uri="{FF2B5EF4-FFF2-40B4-BE49-F238E27FC236}">
                <a16:creationId xmlns:a16="http://schemas.microsoft.com/office/drawing/2014/main" id="{040E7871-D88A-FCDE-CBE9-0CAC503DA82D}"/>
              </a:ext>
            </a:extLst>
          </p:cNvPr>
          <p:cNvSpPr txBox="1"/>
          <p:nvPr/>
        </p:nvSpPr>
        <p:spPr>
          <a:xfrm>
            <a:off x="0" y="4679004"/>
            <a:ext cx="9143998" cy="1624519"/>
          </a:xfrm>
          <a:prstGeom prst="rect">
            <a:avLst/>
          </a:prstGeom>
          <a:noFill/>
        </p:spPr>
        <p:txBody>
          <a:bodyPr wrap="square" rtlCol="0">
            <a:normAutofit lnSpcReduction="10000"/>
          </a:bodyPr>
          <a:lstStyle/>
          <a:p>
            <a:pPr marL="360363" indent="-360363">
              <a:spcAft>
                <a:spcPts val="300"/>
              </a:spcAft>
              <a:buClr>
                <a:srgbClr val="CF1E24"/>
              </a:buClr>
              <a:buFont typeface="Courier New" panose="02070309020205020404" pitchFamily="49" charset="0"/>
              <a:buChar char="o"/>
            </a:pPr>
            <a:r>
              <a:rPr lang="it-IT" sz="1600" b="1" dirty="0">
                <a:solidFill>
                  <a:schemeClr val="tx1">
                    <a:lumMod val="65000"/>
                    <a:lumOff val="35000"/>
                  </a:schemeClr>
                </a:solidFill>
                <a:latin typeface="Aptos" panose="020B0004020202020204" pitchFamily="34" charset="0"/>
              </a:rPr>
              <a:t>Le griglie di popolazione sono uno strumento importante per comprendere la distribuzione e la densità di una popolazione in un'area geografica</a:t>
            </a:r>
          </a:p>
          <a:p>
            <a:pPr marL="360363" indent="-360363">
              <a:spcAft>
                <a:spcPts val="300"/>
              </a:spcAft>
              <a:buClr>
                <a:srgbClr val="CF1E24"/>
              </a:buClr>
              <a:buFont typeface="Courier New" panose="02070309020205020404" pitchFamily="49" charset="0"/>
              <a:buChar char="o"/>
            </a:pPr>
            <a:r>
              <a:rPr lang="it-IT" sz="1600" b="1" dirty="0">
                <a:solidFill>
                  <a:schemeClr val="tx1">
                    <a:lumMod val="65000"/>
                    <a:lumOff val="35000"/>
                  </a:schemeClr>
                </a:solidFill>
                <a:latin typeface="Aptos" panose="020B0004020202020204" pitchFamily="34" charset="0"/>
              </a:rPr>
              <a:t>La produzione di statistiche censuarie (popolazione totale e altre 13 variabili) per griglia regolare (GEOSTAT 1A)  è prevista da un Regolamento europeo</a:t>
            </a:r>
          </a:p>
          <a:p>
            <a:pPr marL="360363" indent="-360363">
              <a:spcAft>
                <a:spcPts val="300"/>
              </a:spcAft>
              <a:buClr>
                <a:srgbClr val="CF1E24"/>
              </a:buClr>
              <a:buFont typeface="Courier New" panose="02070309020205020404" pitchFamily="49" charset="0"/>
              <a:buChar char="o"/>
            </a:pPr>
            <a:r>
              <a:rPr lang="it-IT" sz="1600" b="1" dirty="0">
                <a:solidFill>
                  <a:schemeClr val="tx1">
                    <a:lumMod val="65000"/>
                    <a:lumOff val="35000"/>
                  </a:schemeClr>
                </a:solidFill>
                <a:latin typeface="Aptos" panose="020B0004020202020204" pitchFamily="34" charset="0"/>
              </a:rPr>
              <a:t>La produzione e diffusione di questi dati (</a:t>
            </a:r>
            <a:r>
              <a:rPr lang="it-IT" sz="1600" b="1" dirty="0">
                <a:solidFill>
                  <a:schemeClr val="tx1">
                    <a:lumMod val="65000"/>
                    <a:lumOff val="35000"/>
                  </a:schemeClr>
                </a:solidFill>
                <a:latin typeface="Aptos" panose="020B0004020202020204" pitchFamily="34" charset="0"/>
                <a:hlinkClick r:id="rId2"/>
              </a:rPr>
              <a:t>https://www.istat.it/</a:t>
            </a:r>
            <a:r>
              <a:rPr lang="it-IT" sz="1600" b="1" dirty="0" err="1">
                <a:solidFill>
                  <a:schemeClr val="tx1">
                    <a:lumMod val="65000"/>
                    <a:lumOff val="35000"/>
                  </a:schemeClr>
                </a:solidFill>
                <a:latin typeface="Aptos" panose="020B0004020202020204" pitchFamily="34" charset="0"/>
                <a:hlinkClick r:id="rId2"/>
              </a:rPr>
              <a:t>it</a:t>
            </a:r>
            <a:r>
              <a:rPr lang="it-IT" sz="1600" b="1" dirty="0">
                <a:solidFill>
                  <a:schemeClr val="tx1">
                    <a:lumMod val="65000"/>
                    <a:lumOff val="35000"/>
                  </a:schemeClr>
                </a:solidFill>
                <a:latin typeface="Aptos" panose="020B0004020202020204" pitchFamily="34" charset="0"/>
                <a:hlinkClick r:id="rId2"/>
              </a:rPr>
              <a:t>/archivio/155162</a:t>
            </a:r>
            <a:r>
              <a:rPr lang="it-IT" sz="1600" b="1" dirty="0">
                <a:solidFill>
                  <a:schemeClr val="tx1">
                    <a:lumMod val="65000"/>
                    <a:lumOff val="35000"/>
                  </a:schemeClr>
                </a:solidFill>
                <a:latin typeface="Aptos" panose="020B0004020202020204" pitchFamily="34" charset="0"/>
              </a:rPr>
              <a:t>) è stata resa possibile grazie alle coordinate geografiche assegnate alle unità di popolazione</a:t>
            </a:r>
          </a:p>
        </p:txBody>
      </p:sp>
      <p:pic>
        <p:nvPicPr>
          <p:cNvPr id="10" name="Immagine 9">
            <a:extLst>
              <a:ext uri="{FF2B5EF4-FFF2-40B4-BE49-F238E27FC236}">
                <a16:creationId xmlns:a16="http://schemas.microsoft.com/office/drawing/2014/main" id="{DECFD3DC-6AB0-876A-855D-3955FBEF0D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1484" y="653746"/>
            <a:ext cx="7232514" cy="3914136"/>
          </a:xfrm>
          <a:prstGeom prst="rect">
            <a:avLst/>
          </a:prstGeom>
          <a:ln w="19050">
            <a:solidFill>
              <a:srgbClr val="C00000"/>
            </a:solidFill>
          </a:ln>
        </p:spPr>
      </p:pic>
      <p:pic>
        <p:nvPicPr>
          <p:cNvPr id="11" name="Immagine 10">
            <a:extLst>
              <a:ext uri="{FF2B5EF4-FFF2-40B4-BE49-F238E27FC236}">
                <a16:creationId xmlns:a16="http://schemas.microsoft.com/office/drawing/2014/main" id="{C22F6C11-2046-18BC-F144-E09622CEFB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56025"/>
            <a:ext cx="2180992" cy="2415192"/>
          </a:xfrm>
          <a:prstGeom prst="rect">
            <a:avLst/>
          </a:prstGeom>
          <a:ln w="19050">
            <a:solidFill>
              <a:srgbClr val="C00000"/>
            </a:solidFill>
          </a:ln>
        </p:spPr>
      </p:pic>
    </p:spTree>
    <p:extLst>
      <p:ext uri="{BB962C8B-B14F-4D97-AF65-F5344CB8AC3E}">
        <p14:creationId xmlns:p14="http://schemas.microsoft.com/office/powerpoint/2010/main" val="2308639679"/>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Prime risultanze di RSBL: popolazione 2021 per griglia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17</a:t>
            </a:fld>
            <a:endParaRPr lang="en-US" dirty="0">
              <a:solidFill>
                <a:schemeClr val="bg1"/>
              </a:solidFill>
              <a:latin typeface="Aptos" panose="020B0004020202020204" pitchFamily="34" charset="0"/>
            </a:endParaRPr>
          </a:p>
        </p:txBody>
      </p:sp>
      <p:pic>
        <p:nvPicPr>
          <p:cNvPr id="5" name="Immagine 4">
            <a:extLst>
              <a:ext uri="{FF2B5EF4-FFF2-40B4-BE49-F238E27FC236}">
                <a16:creationId xmlns:a16="http://schemas.microsoft.com/office/drawing/2014/main" id="{80701FF7-7D9C-7938-E0F4-9939CDCC78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636" y="682367"/>
            <a:ext cx="7208196" cy="4034118"/>
          </a:xfrm>
          <a:prstGeom prst="rect">
            <a:avLst/>
          </a:prstGeom>
        </p:spPr>
      </p:pic>
      <p:pic>
        <p:nvPicPr>
          <p:cNvPr id="6" name="Immagine 5">
            <a:extLst>
              <a:ext uri="{FF2B5EF4-FFF2-40B4-BE49-F238E27FC236}">
                <a16:creationId xmlns:a16="http://schemas.microsoft.com/office/drawing/2014/main" id="{C294A5E2-A267-C09F-48A9-5C3EAB2836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0605" y="3335646"/>
            <a:ext cx="2997766" cy="2839988"/>
          </a:xfrm>
          <a:prstGeom prst="rect">
            <a:avLst/>
          </a:prstGeom>
        </p:spPr>
      </p:pic>
    </p:spTree>
    <p:extLst>
      <p:ext uri="{BB962C8B-B14F-4D97-AF65-F5344CB8AC3E}">
        <p14:creationId xmlns:p14="http://schemas.microsoft.com/office/powerpoint/2010/main" val="420441741"/>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Prospettive di RSBL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18</a:t>
            </a:fld>
            <a:endParaRPr lang="en-US" dirty="0">
              <a:solidFill>
                <a:schemeClr val="bg1"/>
              </a:solidFill>
              <a:latin typeface="Aptos" panose="020B0004020202020204" pitchFamily="34" charset="0"/>
            </a:endParaRPr>
          </a:p>
        </p:txBody>
      </p:sp>
      <p:sp>
        <p:nvSpPr>
          <p:cNvPr id="7" name="Segnaposto testo 1">
            <a:extLst>
              <a:ext uri="{FF2B5EF4-FFF2-40B4-BE49-F238E27FC236}">
                <a16:creationId xmlns:a16="http://schemas.microsoft.com/office/drawing/2014/main" id="{E664BB26-5A11-485C-3A22-2C5D66D03E35}"/>
              </a:ext>
            </a:extLst>
          </p:cNvPr>
          <p:cNvSpPr txBox="1">
            <a:spLocks/>
          </p:cNvSpPr>
          <p:nvPr/>
        </p:nvSpPr>
        <p:spPr>
          <a:xfrm>
            <a:off x="94822" y="722658"/>
            <a:ext cx="8951901" cy="514548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nSpc>
                <a:spcPct val="100000"/>
              </a:lnSpc>
              <a:spcBef>
                <a:spcPts val="0"/>
              </a:spcBef>
              <a:spcAft>
                <a:spcPts val="600"/>
              </a:spcAft>
              <a:buClr>
                <a:srgbClr val="C00000"/>
              </a:buClr>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Si è costituita una Task force con l’obiettivo di integrare le informazioni del Registro Statistico di Base sui Luoghi (RSBL) e dei Registri Asia ed in particolare Asia-Unità Locali e il Frame territoriale (dati economici sulle UL)</a:t>
            </a:r>
          </a:p>
          <a:p>
            <a:pPr marL="355600" indent="-355600">
              <a:lnSpc>
                <a:spcPct val="100000"/>
              </a:lnSpc>
              <a:spcBef>
                <a:spcPts val="0"/>
              </a:spcBef>
              <a:spcAft>
                <a:spcPts val="600"/>
              </a:spcAft>
              <a:buClr>
                <a:srgbClr val="C00000"/>
              </a:buClr>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L’integrazione avverrà sulla base delle </a:t>
            </a:r>
            <a:r>
              <a:rPr lang="it-IT" altLang="it-IT" sz="3200" b="1" dirty="0">
                <a:solidFill>
                  <a:srgbClr val="C00000"/>
                </a:solidFill>
                <a:latin typeface="Aptos" panose="020B0004020202020204" pitchFamily="34" charset="0"/>
                <a:cs typeface="Calibri Light" panose="020F0302020204030204" pitchFamily="34" charset="0"/>
              </a:rPr>
              <a:t>informazioni geografiche già disponibili</a:t>
            </a: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 integrate con informazioni provenienti da altri archivi amministrativi</a:t>
            </a:r>
          </a:p>
          <a:p>
            <a:pPr marL="355600" indent="-355600">
              <a:lnSpc>
                <a:spcPct val="100000"/>
              </a:lnSpc>
              <a:spcBef>
                <a:spcPts val="0"/>
              </a:spcBef>
              <a:spcAft>
                <a:spcPts val="600"/>
              </a:spcAft>
              <a:buClr>
                <a:srgbClr val="C00000"/>
              </a:buClr>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Le unità economiche di Asia saranno quindi disponibili con un livello di dettaglio informativo territoriale sub-comunale:</a:t>
            </a:r>
          </a:p>
          <a:p>
            <a:pPr marL="719138" lvl="1" indent="-358775">
              <a:lnSpc>
                <a:spcPct val="100000"/>
              </a:lnSpc>
              <a:spcBef>
                <a:spcPts val="0"/>
              </a:spcBef>
              <a:spcAft>
                <a:spcPts val="600"/>
              </a:spcAft>
              <a:buClr>
                <a:srgbClr val="C00000"/>
              </a:buClr>
              <a:defRPr/>
            </a:pPr>
            <a:r>
              <a:rPr lang="it-IT" altLang="it-IT" sz="2800" b="1" dirty="0">
                <a:solidFill>
                  <a:schemeClr val="tx1">
                    <a:lumMod val="65000"/>
                    <a:lumOff val="35000"/>
                  </a:schemeClr>
                </a:solidFill>
                <a:latin typeface="Aptos" panose="020B0004020202020204" pitchFamily="34" charset="0"/>
                <a:cs typeface="Calibri Light" panose="020F0302020204030204" pitchFamily="34" charset="0"/>
              </a:rPr>
              <a:t>Sezioni di censimento e/o località abitate</a:t>
            </a:r>
          </a:p>
          <a:p>
            <a:pPr marL="719138" lvl="1" indent="-358775">
              <a:lnSpc>
                <a:spcPct val="100000"/>
              </a:lnSpc>
              <a:spcBef>
                <a:spcPts val="0"/>
              </a:spcBef>
              <a:spcAft>
                <a:spcPts val="600"/>
              </a:spcAft>
              <a:buClr>
                <a:srgbClr val="C00000"/>
              </a:buClr>
              <a:defRPr/>
            </a:pPr>
            <a:r>
              <a:rPr lang="it-IT" altLang="it-IT" sz="2800" b="1" dirty="0">
                <a:solidFill>
                  <a:schemeClr val="tx1">
                    <a:lumMod val="65000"/>
                    <a:lumOff val="35000"/>
                  </a:schemeClr>
                </a:solidFill>
                <a:latin typeface="Aptos" panose="020B0004020202020204" pitchFamily="34" charset="0"/>
                <a:cs typeface="Calibri Light" panose="020F0302020204030204" pitchFamily="34" charset="0"/>
              </a:rPr>
              <a:t>Griglia regolare europea di 1Km</a:t>
            </a:r>
            <a:r>
              <a:rPr lang="it-IT" altLang="it-IT" sz="2800" b="1" baseline="30000" dirty="0">
                <a:solidFill>
                  <a:schemeClr val="tx1">
                    <a:lumMod val="65000"/>
                    <a:lumOff val="35000"/>
                  </a:schemeClr>
                </a:solidFill>
                <a:latin typeface="Aptos" panose="020B0004020202020204" pitchFamily="34" charset="0"/>
                <a:cs typeface="Calibri Light" panose="020F0302020204030204" pitchFamily="34" charset="0"/>
              </a:rPr>
              <a:t>2</a:t>
            </a:r>
          </a:p>
          <a:p>
            <a:pPr marL="719138" lvl="1" indent="-358775">
              <a:lnSpc>
                <a:spcPct val="100000"/>
              </a:lnSpc>
              <a:spcBef>
                <a:spcPts val="0"/>
              </a:spcBef>
              <a:spcAft>
                <a:spcPts val="600"/>
              </a:spcAft>
              <a:buClr>
                <a:srgbClr val="C00000"/>
              </a:buClr>
              <a:defRPr/>
            </a:pPr>
            <a:r>
              <a:rPr lang="it-IT" altLang="it-IT" sz="2800" b="1" dirty="0">
                <a:solidFill>
                  <a:schemeClr val="tx1">
                    <a:lumMod val="65000"/>
                    <a:lumOff val="35000"/>
                  </a:schemeClr>
                </a:solidFill>
                <a:latin typeface="Aptos" panose="020B0004020202020204" pitchFamily="34" charset="0"/>
                <a:cs typeface="Calibri Light" panose="020F0302020204030204" pitchFamily="34" charset="0"/>
              </a:rPr>
              <a:t>Geografie amministrative comunali come municipi, quartieri, rioni, calli, circoscrizioni ecc.</a:t>
            </a:r>
            <a:endParaRPr lang="it-IT" altLang="it-IT" sz="3200" b="1" dirty="0">
              <a:solidFill>
                <a:schemeClr val="tx1">
                  <a:lumMod val="65000"/>
                  <a:lumOff val="35000"/>
                </a:schemeClr>
              </a:solidFill>
              <a:latin typeface="Aptos" panose="020B0004020202020204" pitchFamily="34" charset="0"/>
              <a:cs typeface="Calibri Light" panose="020F0302020204030204" pitchFamily="34" charset="0"/>
            </a:endParaRPr>
          </a:p>
          <a:p>
            <a:pPr marL="355600" lvl="1" indent="-355600">
              <a:lnSpc>
                <a:spcPct val="100000"/>
              </a:lnSpc>
              <a:spcBef>
                <a:spcPts val="0"/>
              </a:spcBef>
              <a:spcAft>
                <a:spcPts val="600"/>
              </a:spcAft>
              <a:buClr>
                <a:srgbClr val="C00000"/>
              </a:buClr>
              <a:defRPr/>
            </a:pPr>
            <a:r>
              <a:rPr lang="it-IT" altLang="it-IT" sz="3100" b="1" dirty="0">
                <a:solidFill>
                  <a:schemeClr val="tx1">
                    <a:lumMod val="65000"/>
                    <a:lumOff val="35000"/>
                  </a:schemeClr>
                </a:solidFill>
                <a:latin typeface="Aptos" panose="020B0004020202020204" pitchFamily="34" charset="0"/>
                <a:cs typeface="Calibri Light" panose="020F0302020204030204" pitchFamily="34" charset="0"/>
              </a:rPr>
              <a:t>Questi avanzamenti consentiranno avanzamenti significati come la valutazione delle performance economiche a livello anche micro-territoriale (FRAME territoriale)</a:t>
            </a:r>
          </a:p>
          <a:p>
            <a:pPr marL="893763" lvl="1" indent="-355600">
              <a:lnSpc>
                <a:spcPct val="100000"/>
              </a:lnSpc>
              <a:spcBef>
                <a:spcPts val="0"/>
              </a:spcBef>
              <a:spcAft>
                <a:spcPts val="600"/>
              </a:spcAft>
              <a:buClr>
                <a:srgbClr val="C00000"/>
              </a:buClr>
              <a:defRPr/>
            </a:pPr>
            <a:endParaRPr lang="it-IT" altLang="it-IT" sz="2800" b="1" dirty="0">
              <a:solidFill>
                <a:schemeClr val="tx1">
                  <a:lumMod val="65000"/>
                  <a:lumOff val="35000"/>
                </a:schemeClr>
              </a:solidFill>
              <a:latin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2381012003"/>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Prospettive di RSBL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19</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75367" y="674019"/>
            <a:ext cx="9068631" cy="5580865"/>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indent="-174625">
              <a:lnSpc>
                <a:spcPct val="100000"/>
              </a:lnSpc>
              <a:spcBef>
                <a:spcPts val="0"/>
              </a:spcBef>
              <a:spcAft>
                <a:spcPts val="600"/>
              </a:spcAft>
              <a:buClr>
                <a:srgbClr val="C00000"/>
              </a:buClr>
              <a:buFont typeface="Courier New" panose="02070309020205020404" pitchFamily="49" charset="0"/>
              <a:buChar char="o"/>
              <a:defRPr/>
            </a:pP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Con Delibera 23 marzo 2023 è stata istituita una «</a:t>
            </a:r>
            <a:r>
              <a:rPr lang="it-IT" altLang="it-IT" sz="4000" b="1" dirty="0">
                <a:solidFill>
                  <a:srgbClr val="C00000"/>
                </a:solidFill>
                <a:latin typeface="Aptos" panose="020B0004020202020204" pitchFamily="34" charset="0"/>
                <a:cs typeface="Calibri Light" panose="020F0302020204030204" pitchFamily="34" charset="0"/>
              </a:rPr>
              <a:t>Commissione parlamentare di inchiesta sulle condizioni di sicurezza e sullo stato di degrado delle città e delle loro periferie</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 (GU Serie generale - n. 75, 29/3/2023)</a:t>
            </a:r>
          </a:p>
          <a:p>
            <a:pPr marL="174625" indent="-174625">
              <a:lnSpc>
                <a:spcPct val="100000"/>
              </a:lnSpc>
              <a:spcBef>
                <a:spcPts val="0"/>
              </a:spcBef>
              <a:spcAft>
                <a:spcPts val="600"/>
              </a:spcAft>
              <a:buClr>
                <a:srgbClr val="C00000"/>
              </a:buClr>
              <a:buFont typeface="Courier New" panose="02070309020205020404" pitchFamily="49" charset="0"/>
              <a:buChar char="o"/>
              <a:defRPr/>
            </a:pP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L’Istat è stato chiamato, analogamente a quanto già fatto nell’audizione del 2017 (vedi: </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hlinkClick r:id="rId2"/>
              </a:rPr>
              <a:t>https://www.istat.it/it/archivio/195846</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 e successivo follow-up </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hlinkClick r:id="rId3"/>
              </a:rPr>
              <a:t>https://www.istat.it/</a:t>
            </a:r>
            <a:r>
              <a:rPr lang="it-IT" altLang="it-IT" sz="4000" b="1" dirty="0" err="1">
                <a:solidFill>
                  <a:schemeClr val="tx1">
                    <a:lumMod val="65000"/>
                    <a:lumOff val="35000"/>
                  </a:schemeClr>
                </a:solidFill>
                <a:latin typeface="Aptos" panose="020B0004020202020204" pitchFamily="34" charset="0"/>
                <a:cs typeface="Calibri Light" panose="020F0302020204030204" pitchFamily="34" charset="0"/>
                <a:hlinkClick r:id="rId3"/>
              </a:rPr>
              <a:t>it</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hlinkClick r:id="rId3"/>
              </a:rPr>
              <a:t>/archivio/202052</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 a fornire alla nuova Commissione </a:t>
            </a:r>
            <a:r>
              <a:rPr lang="it-IT" altLang="it-IT" sz="4000" b="1" dirty="0">
                <a:solidFill>
                  <a:srgbClr val="C00000"/>
                </a:solidFill>
                <a:latin typeface="Aptos" panose="020B0004020202020204" pitchFamily="34" charset="0"/>
                <a:cs typeface="Calibri Light" panose="020F0302020204030204" pitchFamily="34" charset="0"/>
              </a:rPr>
              <a:t>l’aggiornamento dello studio e delle valutazioni statistiche presentate</a:t>
            </a:r>
          </a:p>
          <a:p>
            <a:pPr marL="174625" indent="-174625">
              <a:lnSpc>
                <a:spcPct val="100000"/>
              </a:lnSpc>
              <a:spcBef>
                <a:spcPts val="0"/>
              </a:spcBef>
              <a:spcAft>
                <a:spcPts val="600"/>
              </a:spcAft>
              <a:buClr>
                <a:srgbClr val="C00000"/>
              </a:buClr>
              <a:buFont typeface="Courier New" panose="02070309020205020404" pitchFamily="49" charset="0"/>
              <a:buChar char="o"/>
              <a:defRPr/>
            </a:pP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Per rispondere a questo impegno </a:t>
            </a:r>
            <a:r>
              <a:rPr lang="it-IT" altLang="it-IT" sz="4000" b="1" dirty="0">
                <a:solidFill>
                  <a:srgbClr val="C00000"/>
                </a:solidFill>
                <a:latin typeface="Aptos" panose="020B0004020202020204" pitchFamily="34" charset="0"/>
                <a:cs typeface="Calibri Light" panose="020F0302020204030204" pitchFamily="34" charset="0"/>
              </a:rPr>
              <a:t>l’Istat dovrà pertanto</a:t>
            </a:r>
            <a:r>
              <a:rPr lang="it-IT" altLang="it-IT" sz="4000" b="1" dirty="0">
                <a:solidFill>
                  <a:schemeClr val="tx1">
                    <a:lumMod val="65000"/>
                    <a:lumOff val="35000"/>
                  </a:schemeClr>
                </a:solidFill>
                <a:latin typeface="Aptos" panose="020B0004020202020204" pitchFamily="34" charset="0"/>
                <a:cs typeface="Calibri Light" panose="020F0302020204030204" pitchFamily="34" charset="0"/>
              </a:rPr>
              <a:t>:</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Consolidare le Basi Territoriali 2021 (sezioni di censimento, località abitate e aree sub-comunali)</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A breve pubblicare i dati del Censimento 2021 articolati secondo le nuove sezioni di censimento 2021 (BT 2021)</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Quindi ricostruire gli indicatori di interesse per le aree sub-comunale ufficiali dei 14 Comuni di Città Metropolitana (circoscrizioni, quartieri, municipi, ecc.), basati sul Censimento della popolazione e delle abitazioni 2021</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Proporre nuovi indicatori (sempre di fonte censuaria), ma anche indicatori calcolabili attraverso l’integrazione tra dati statistici e geografici come ad esempio:</a:t>
            </a:r>
          </a:p>
          <a:p>
            <a:pPr marL="622300" lvl="2" indent="-261938">
              <a:lnSpc>
                <a:spcPct val="100000"/>
              </a:lnSpc>
              <a:spcBef>
                <a:spcPts val="0"/>
              </a:spcBef>
              <a:spcAft>
                <a:spcPts val="600"/>
              </a:spcAft>
              <a:buClr>
                <a:srgbClr val="C00000"/>
              </a:buClr>
              <a:buFont typeface="Wingdings" panose="05000000000000000000" pitchFamily="2" charset="2"/>
              <a:buChar char="ü"/>
              <a:defRPr/>
            </a:pPr>
            <a:r>
              <a:rPr lang="it-IT" altLang="it-IT" sz="3000" b="1" dirty="0">
                <a:solidFill>
                  <a:schemeClr val="tx1">
                    <a:lumMod val="65000"/>
                    <a:lumOff val="35000"/>
                  </a:schemeClr>
                </a:solidFill>
                <a:latin typeface="Aptos" panose="020B0004020202020204" pitchFamily="34" charset="0"/>
                <a:cs typeface="Calibri Light" panose="020F0302020204030204" pitchFamily="34" charset="0"/>
              </a:rPr>
              <a:t>L’estensione delle aree verdi urbane</a:t>
            </a:r>
          </a:p>
          <a:p>
            <a:pPr marL="622300" lvl="2" indent="-261938">
              <a:lnSpc>
                <a:spcPct val="100000"/>
              </a:lnSpc>
              <a:spcBef>
                <a:spcPts val="0"/>
              </a:spcBef>
              <a:spcAft>
                <a:spcPts val="600"/>
              </a:spcAft>
              <a:buClr>
                <a:srgbClr val="C00000"/>
              </a:buClr>
              <a:buFont typeface="Wingdings" panose="05000000000000000000" pitchFamily="2" charset="2"/>
              <a:buChar char="ü"/>
              <a:defRPr/>
            </a:pPr>
            <a:r>
              <a:rPr lang="it-IT" altLang="it-IT" sz="3000" b="1" dirty="0">
                <a:solidFill>
                  <a:schemeClr val="tx1">
                    <a:lumMod val="65000"/>
                    <a:lumOff val="35000"/>
                  </a:schemeClr>
                </a:solidFill>
                <a:latin typeface="Aptos" panose="020B0004020202020204" pitchFamily="34" charset="0"/>
                <a:cs typeface="Calibri Light" panose="020F0302020204030204" pitchFamily="34" charset="0"/>
              </a:rPr>
              <a:t>La stima del prezzo di mercato al m</a:t>
            </a:r>
            <a:r>
              <a:rPr lang="it-IT" altLang="it-IT" sz="3000" b="1" baseline="30000" dirty="0">
                <a:solidFill>
                  <a:schemeClr val="tx1">
                    <a:lumMod val="65000"/>
                    <a:lumOff val="35000"/>
                  </a:schemeClr>
                </a:solidFill>
                <a:latin typeface="Aptos" panose="020B0004020202020204" pitchFamily="34" charset="0"/>
                <a:cs typeface="Calibri Light" panose="020F0302020204030204" pitchFamily="34" charset="0"/>
              </a:rPr>
              <a:t>2  </a:t>
            </a:r>
            <a:r>
              <a:rPr lang="it-IT" altLang="it-IT" sz="3000" b="1" dirty="0">
                <a:solidFill>
                  <a:schemeClr val="tx1">
                    <a:lumMod val="65000"/>
                    <a:lumOff val="35000"/>
                  </a:schemeClr>
                </a:solidFill>
                <a:latin typeface="Aptos" panose="020B0004020202020204" pitchFamily="34" charset="0"/>
                <a:cs typeface="Calibri Light" panose="020F0302020204030204" pitchFamily="34" charset="0"/>
              </a:rPr>
              <a:t>delle abitazioni (elaborazioni su dati OMI, Osservatorio del mercato immobiliare)</a:t>
            </a:r>
            <a:endParaRPr lang="it-IT" altLang="it-IT" sz="3000" b="1" baseline="30000" dirty="0">
              <a:solidFill>
                <a:schemeClr val="tx1">
                  <a:lumMod val="65000"/>
                  <a:lumOff val="35000"/>
                </a:schemeClr>
              </a:solidFill>
              <a:latin typeface="Aptos" panose="020B0004020202020204" pitchFamily="34" charset="0"/>
              <a:cs typeface="Calibri Light" panose="020F0302020204030204" pitchFamily="34" charset="0"/>
            </a:endParaRPr>
          </a:p>
          <a:p>
            <a:pPr marL="622300" lvl="2" indent="-261938">
              <a:lnSpc>
                <a:spcPct val="100000"/>
              </a:lnSpc>
              <a:spcBef>
                <a:spcPts val="0"/>
              </a:spcBef>
              <a:spcAft>
                <a:spcPts val="600"/>
              </a:spcAft>
              <a:buClr>
                <a:srgbClr val="C00000"/>
              </a:buClr>
              <a:buFont typeface="Wingdings" panose="05000000000000000000" pitchFamily="2" charset="2"/>
              <a:buChar char="ü"/>
              <a:defRPr/>
            </a:pPr>
            <a:r>
              <a:rPr lang="it-IT" altLang="it-IT" sz="3000" b="1" dirty="0">
                <a:solidFill>
                  <a:schemeClr val="tx1">
                    <a:lumMod val="65000"/>
                    <a:lumOff val="35000"/>
                  </a:schemeClr>
                </a:solidFill>
                <a:latin typeface="Aptos" panose="020B0004020202020204" pitchFamily="34" charset="0"/>
                <a:cs typeface="Calibri Light" panose="020F0302020204030204" pitchFamily="34" charset="0"/>
              </a:rPr>
              <a:t>L’indice di accessibilità a caselli autostradali, stazioni ferroviarie, porti e aeroporti</a:t>
            </a:r>
          </a:p>
          <a:p>
            <a:pPr marL="622300" lvl="2" indent="-261938">
              <a:lnSpc>
                <a:spcPct val="100000"/>
              </a:lnSpc>
              <a:spcBef>
                <a:spcPts val="0"/>
              </a:spcBef>
              <a:spcAft>
                <a:spcPts val="600"/>
              </a:spcAft>
              <a:buClr>
                <a:srgbClr val="C00000"/>
              </a:buClr>
              <a:buFont typeface="Wingdings" panose="05000000000000000000" pitchFamily="2" charset="2"/>
              <a:buChar char="ü"/>
              <a:defRPr/>
            </a:pPr>
            <a:r>
              <a:rPr lang="it-IT" altLang="it-IT" sz="3000" b="1" dirty="0">
                <a:solidFill>
                  <a:schemeClr val="tx1">
                    <a:lumMod val="65000"/>
                    <a:lumOff val="35000"/>
                  </a:schemeClr>
                </a:solidFill>
                <a:latin typeface="Aptos" panose="020B0004020202020204" pitchFamily="34" charset="0"/>
                <a:cs typeface="Calibri Light" panose="020F0302020204030204" pitchFamily="34" charset="0"/>
              </a:rPr>
              <a:t>La presenza di alcune infrastrutture come scuole, ospedali, università ecc.</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Rendere tavole statistiche dettagliate per area sub-comunale delle 14 Comuni di Città Metropolitana, corredate da elaborati cartografici di dettaglio e una scheda sintetica con le principali evidenze sulle periferie dei 14 Comuni di Città Metropolitana</a:t>
            </a:r>
          </a:p>
          <a:p>
            <a:pPr marL="360363" lvl="1" indent="-185738">
              <a:lnSpc>
                <a:spcPct val="100000"/>
              </a:lnSpc>
              <a:spcBef>
                <a:spcPts val="0"/>
              </a:spcBef>
              <a:spcAft>
                <a:spcPts val="600"/>
              </a:spcAft>
              <a:buClr>
                <a:srgbClr val="C00000"/>
              </a:buClr>
              <a:defRPr/>
            </a:pPr>
            <a:r>
              <a:rPr lang="it-IT" altLang="it-IT" sz="3500" b="1" dirty="0">
                <a:solidFill>
                  <a:schemeClr val="tx1">
                    <a:lumMod val="65000"/>
                    <a:lumOff val="35000"/>
                  </a:schemeClr>
                </a:solidFill>
                <a:latin typeface="Aptos" panose="020B0004020202020204" pitchFamily="34" charset="0"/>
                <a:cs typeface="Calibri Light" panose="020F0302020204030204" pitchFamily="34" charset="0"/>
              </a:rPr>
              <a:t>Consegna prevista delle prime elaborazioni: giugno 2024; implementazioni successive nel corso del 2024</a:t>
            </a:r>
          </a:p>
          <a:p>
            <a:pPr marL="812800" lvl="1" indent="-452438">
              <a:lnSpc>
                <a:spcPct val="100000"/>
              </a:lnSpc>
              <a:spcBef>
                <a:spcPts val="0"/>
              </a:spcBef>
              <a:spcAft>
                <a:spcPts val="600"/>
              </a:spcAft>
              <a:buClr>
                <a:srgbClr val="C00000"/>
              </a:buClr>
              <a:defRPr/>
            </a:pPr>
            <a:endParaRPr lang="it-IT" altLang="it-IT" sz="2800" b="1" dirty="0">
              <a:solidFill>
                <a:schemeClr val="tx1">
                  <a:lumMod val="65000"/>
                  <a:lumOff val="35000"/>
                </a:schemeClr>
              </a:solidFill>
              <a:latin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115716152"/>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7EC0B87-AC0F-4995-8370-658A224A9959}"/>
              </a:ext>
            </a:extLst>
          </p:cNvPr>
          <p:cNvSpPr>
            <a:spLocks noGrp="1"/>
          </p:cNvSpPr>
          <p:nvPr>
            <p:ph type="ctrTitle"/>
          </p:nvPr>
        </p:nvSpPr>
        <p:spPr>
          <a:xfrm>
            <a:off x="487679" y="1680459"/>
            <a:ext cx="8395063" cy="3047261"/>
          </a:xfrm>
        </p:spPr>
        <p:txBody>
          <a:bodyPr/>
          <a:lstStyle/>
          <a:p>
            <a:r>
              <a:rPr lang="it-IT" dirty="0"/>
              <a:t>Dal territorio ai micro-territori: nuove sfide e nuovi strumenti per la statistica ufficiale</a:t>
            </a:r>
          </a:p>
        </p:txBody>
      </p:sp>
      <p:sp>
        <p:nvSpPr>
          <p:cNvPr id="6" name="Sottotitolo 5">
            <a:extLst>
              <a:ext uri="{FF2B5EF4-FFF2-40B4-BE49-F238E27FC236}">
                <a16:creationId xmlns:a16="http://schemas.microsoft.com/office/drawing/2014/main" id="{0299F818-B8F0-4E25-9B0D-DA3D727C5414}"/>
              </a:ext>
            </a:extLst>
          </p:cNvPr>
          <p:cNvSpPr>
            <a:spLocks noGrp="1"/>
          </p:cNvSpPr>
          <p:nvPr>
            <p:ph type="subTitle" idx="1"/>
          </p:nvPr>
        </p:nvSpPr>
        <p:spPr/>
        <p:txBody>
          <a:bodyPr/>
          <a:lstStyle/>
          <a:p>
            <a:r>
              <a:rPr lang="it-IT" dirty="0"/>
              <a:t>Sandro Cruciani, Istat</a:t>
            </a:r>
          </a:p>
        </p:txBody>
      </p:sp>
      <p:sp>
        <p:nvSpPr>
          <p:cNvPr id="4" name="Segnaposto numero diapositiva 3">
            <a:extLst>
              <a:ext uri="{FF2B5EF4-FFF2-40B4-BE49-F238E27FC236}">
                <a16:creationId xmlns:a16="http://schemas.microsoft.com/office/drawing/2014/main" id="{AFD27ECD-0911-4CB5-893A-947A23030624}"/>
              </a:ext>
            </a:extLst>
          </p:cNvPr>
          <p:cNvSpPr>
            <a:spLocks noGrp="1"/>
          </p:cNvSpPr>
          <p:nvPr>
            <p:ph type="sldNum" sz="quarter" idx="12"/>
          </p:nvPr>
        </p:nvSpPr>
        <p:spPr/>
        <p:txBody>
          <a:bodyPr/>
          <a:lstStyle/>
          <a:p>
            <a:fld id="{AD98B4D1-54DE-4516-9A2B-FFB59822C569}" type="slidenum">
              <a:rPr lang="it-IT" smtClean="0"/>
              <a:t>2</a:t>
            </a:fld>
            <a:endParaRPr lang="it-IT" dirty="0"/>
          </a:p>
        </p:txBody>
      </p:sp>
    </p:spTree>
    <p:extLst>
      <p:ext uri="{BB962C8B-B14F-4D97-AF65-F5344CB8AC3E}">
        <p14:creationId xmlns:p14="http://schemas.microsoft.com/office/powerpoint/2010/main" val="2947781869"/>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geo-referenziazione dei luoghi della cultura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20</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75368" y="674019"/>
            <a:ext cx="4983015" cy="558086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L’indagine sui musei e le istituzioni similari è una rilevazione a carattere totale che censisce:</a:t>
            </a:r>
          </a:p>
          <a:p>
            <a:pPr marL="719138" lvl="2" indent="-358775">
              <a:lnSpc>
                <a:spcPct val="100000"/>
              </a:lnSpc>
              <a:spcBef>
                <a:spcPts val="0"/>
              </a:spcBef>
              <a:spcAft>
                <a:spcPts val="600"/>
              </a:spcAft>
              <a:buClr>
                <a:srgbClr val="C00000"/>
              </a:buClr>
              <a:buFont typeface="+mj-lt"/>
              <a:buAutoNum type="alphaLcParen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Musei</a:t>
            </a:r>
          </a:p>
          <a:p>
            <a:pPr marL="719138" lvl="2" indent="-358775">
              <a:lnSpc>
                <a:spcPct val="100000"/>
              </a:lnSpc>
              <a:spcBef>
                <a:spcPts val="0"/>
              </a:spcBef>
              <a:spcAft>
                <a:spcPts val="600"/>
              </a:spcAft>
              <a:buClr>
                <a:srgbClr val="C00000"/>
              </a:buClr>
              <a:buFont typeface="+mj-lt"/>
              <a:buAutoNum type="alphaLcParen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Aree e parchi archeologici</a:t>
            </a:r>
          </a:p>
          <a:p>
            <a:pPr marL="719138" lvl="2" indent="-358775">
              <a:lnSpc>
                <a:spcPct val="100000"/>
              </a:lnSpc>
              <a:spcBef>
                <a:spcPts val="0"/>
              </a:spcBef>
              <a:spcAft>
                <a:spcPts val="600"/>
              </a:spcAft>
              <a:buClr>
                <a:srgbClr val="C00000"/>
              </a:buClr>
              <a:buFont typeface="+mj-lt"/>
              <a:buAutoNum type="alphaLcParen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Monumenti (musealizzati)</a:t>
            </a:r>
          </a:p>
          <a:p>
            <a:pPr marL="360363" lvl="1" indent="-360363">
              <a:lnSpc>
                <a:spcPct val="100000"/>
              </a:lnSpc>
              <a:spcBef>
                <a:spcPts val="0"/>
              </a:spcBef>
              <a:spcAft>
                <a:spcPts val="600"/>
              </a:spcAft>
              <a:buClr>
                <a:srgbClr val="C00000"/>
              </a:buClr>
              <a:buFont typeface="Courier New" panose="02070309020205020404" pitchFamily="49" charset="0"/>
              <a:buChar char="o"/>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La </a:t>
            </a:r>
            <a:r>
              <a:rPr lang="it-IT" altLang="it-IT" sz="3200" b="1" dirty="0">
                <a:solidFill>
                  <a:srgbClr val="C00000"/>
                </a:solidFill>
                <a:latin typeface="Aptos" panose="020B0004020202020204" pitchFamily="34" charset="0"/>
                <a:cs typeface="Calibri Light" panose="020F0302020204030204" pitchFamily="34" charset="0"/>
              </a:rPr>
              <a:t>geo-referenziazione</a:t>
            </a: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 delle istituzioni museali avviene attraverso l’indirizzo correttamente normalizzato</a:t>
            </a:r>
          </a:p>
        </p:txBody>
      </p:sp>
      <p:pic>
        <p:nvPicPr>
          <p:cNvPr id="5" name="Immagine 4">
            <a:extLst>
              <a:ext uri="{FF2B5EF4-FFF2-40B4-BE49-F238E27FC236}">
                <a16:creationId xmlns:a16="http://schemas.microsoft.com/office/drawing/2014/main" id="{A5C4BBDC-0A51-FA30-E2E8-CC45FC0E50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6104" y="674019"/>
            <a:ext cx="3832528" cy="5518131"/>
          </a:xfrm>
          <a:prstGeom prst="rect">
            <a:avLst/>
          </a:prstGeom>
          <a:ln w="19050">
            <a:solidFill>
              <a:srgbClr val="C00000"/>
            </a:solidFill>
          </a:ln>
        </p:spPr>
      </p:pic>
    </p:spTree>
    <p:extLst>
      <p:ext uri="{BB962C8B-B14F-4D97-AF65-F5344CB8AC3E}">
        <p14:creationId xmlns:p14="http://schemas.microsoft.com/office/powerpoint/2010/main" val="4250130299"/>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geo-referenziazione dei luoghi della cultura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21</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5330757" y="671209"/>
            <a:ext cx="3708156" cy="55482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2400" b="1" dirty="0">
                <a:solidFill>
                  <a:schemeClr val="tx1">
                    <a:lumMod val="65000"/>
                    <a:lumOff val="35000"/>
                  </a:schemeClr>
                </a:solidFill>
                <a:latin typeface="Aptos" panose="020B0004020202020204" pitchFamily="34" charset="0"/>
                <a:cs typeface="Calibri Light" panose="020F0302020204030204" pitchFamily="34" charset="0"/>
              </a:rPr>
              <a:t>L’indirizzo rilevato, dopo essere stato verificato e normalizzato, permette di attribuire ad ogni istituzione museale:</a:t>
            </a:r>
          </a:p>
          <a:p>
            <a:pPr lvl="1" indent="-325438">
              <a:lnSpc>
                <a:spcPct val="100000"/>
              </a:lnSpc>
              <a:spcBef>
                <a:spcPts val="0"/>
              </a:spcBef>
              <a:spcAft>
                <a:spcPts val="600"/>
              </a:spcAft>
              <a:buClr>
                <a:srgbClr val="C00000"/>
              </a:buCl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Comune</a:t>
            </a:r>
          </a:p>
          <a:p>
            <a:pPr lvl="1" indent="-325438">
              <a:lnSpc>
                <a:spcPct val="100000"/>
              </a:lnSpc>
              <a:spcBef>
                <a:spcPts val="0"/>
              </a:spcBef>
              <a:spcAft>
                <a:spcPts val="600"/>
              </a:spcAft>
              <a:buClr>
                <a:srgbClr val="C00000"/>
              </a:buCl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Sezione di censimento</a:t>
            </a:r>
          </a:p>
          <a:p>
            <a:pPr lvl="1" indent="-325438">
              <a:lnSpc>
                <a:spcPct val="100000"/>
              </a:lnSpc>
              <a:spcBef>
                <a:spcPts val="0"/>
              </a:spcBef>
              <a:spcAft>
                <a:spcPts val="600"/>
              </a:spcAft>
              <a:buClr>
                <a:srgbClr val="C00000"/>
              </a:buCl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Cella della griglia regolare di 1 km</a:t>
            </a:r>
            <a:r>
              <a:rPr lang="it-IT" altLang="it-IT" b="1" baseline="30000" dirty="0">
                <a:solidFill>
                  <a:schemeClr val="tx1">
                    <a:lumMod val="65000"/>
                    <a:lumOff val="35000"/>
                  </a:schemeClr>
                </a:solidFill>
                <a:latin typeface="Aptos" panose="020B0004020202020204" pitchFamily="34" charset="0"/>
                <a:cs typeface="Calibri Light" panose="020F0302020204030204" pitchFamily="34" charset="0"/>
              </a:rPr>
              <a:t>2</a:t>
            </a:r>
          </a:p>
          <a:p>
            <a:pPr lvl="1" indent="-325438">
              <a:lnSpc>
                <a:spcPct val="100000"/>
              </a:lnSpc>
              <a:spcBef>
                <a:spcPts val="0"/>
              </a:spcBef>
              <a:spcAft>
                <a:spcPts val="600"/>
              </a:spcAft>
              <a:buClr>
                <a:srgbClr val="C00000"/>
              </a:buCl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La coppia di coordinate nel sistema di riferimento WGS84</a:t>
            </a:r>
          </a:p>
          <a:p>
            <a:pPr lvl="1" indent="-325438">
              <a:lnSpc>
                <a:spcPct val="100000"/>
              </a:lnSpc>
              <a:spcBef>
                <a:spcPts val="0"/>
              </a:spcBef>
              <a:spcAft>
                <a:spcPts val="600"/>
              </a:spcAft>
              <a:buClr>
                <a:srgbClr val="C00000"/>
              </a:buClr>
              <a:defRPr/>
            </a:pPr>
            <a:r>
              <a:rPr lang="it-IT" altLang="it-IT" b="1" dirty="0">
                <a:solidFill>
                  <a:schemeClr val="tx1">
                    <a:lumMod val="65000"/>
                    <a:lumOff val="35000"/>
                  </a:schemeClr>
                </a:solidFill>
                <a:latin typeface="Aptos" panose="020B0004020202020204" pitchFamily="34" charset="0"/>
                <a:cs typeface="Calibri Light" panose="020F0302020204030204" pitchFamily="34" charset="0"/>
              </a:rPr>
              <a:t>La loro proiezione in WGS84 UTM32N</a:t>
            </a:r>
          </a:p>
        </p:txBody>
      </p:sp>
      <p:pic>
        <p:nvPicPr>
          <p:cNvPr id="6" name="Immagine 5">
            <a:extLst>
              <a:ext uri="{FF2B5EF4-FFF2-40B4-BE49-F238E27FC236}">
                <a16:creationId xmlns:a16="http://schemas.microsoft.com/office/drawing/2014/main" id="{28BFDCA4-CCA7-03C2-22EE-A136A12106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87" y="671209"/>
            <a:ext cx="5149994" cy="3599233"/>
          </a:xfrm>
          <a:prstGeom prst="rect">
            <a:avLst/>
          </a:prstGeom>
          <a:ln w="19050">
            <a:solidFill>
              <a:srgbClr val="C00000"/>
            </a:solidFill>
          </a:ln>
        </p:spPr>
      </p:pic>
      <p:sp>
        <p:nvSpPr>
          <p:cNvPr id="8" name="CasellaDiTesto 7">
            <a:extLst>
              <a:ext uri="{FF2B5EF4-FFF2-40B4-BE49-F238E27FC236}">
                <a16:creationId xmlns:a16="http://schemas.microsoft.com/office/drawing/2014/main" id="{8BB5C018-8A96-ABCA-EFDF-37E564BE525A}"/>
              </a:ext>
            </a:extLst>
          </p:cNvPr>
          <p:cNvSpPr txBox="1"/>
          <p:nvPr/>
        </p:nvSpPr>
        <p:spPr>
          <a:xfrm>
            <a:off x="161535" y="4460893"/>
            <a:ext cx="5093545" cy="1758539"/>
          </a:xfrm>
          <a:prstGeom prst="roundRect">
            <a:avLst/>
          </a:prstGeom>
          <a:noFill/>
          <a:ln w="19050">
            <a:solidFill>
              <a:srgbClr val="C00000"/>
            </a:solidFill>
          </a:ln>
        </p:spPr>
        <p:txBody>
          <a:bodyPr wrap="square">
            <a:normAutofit fontScale="55000" lnSpcReduction="20000"/>
          </a:bodyPr>
          <a:lstStyle/>
          <a:p>
            <a:pPr marL="174625" indent="-174625">
              <a:lnSpc>
                <a:spcPct val="120000"/>
              </a:lnSpc>
              <a:spcAft>
                <a:spcPts val="300"/>
              </a:spcAft>
              <a:buClr>
                <a:srgbClr val="C00000"/>
              </a:buClr>
              <a:buFont typeface="Arial" panose="020B0604020202020204" pitchFamily="34" charset="0"/>
              <a:buChar char="•"/>
            </a:pPr>
            <a:r>
              <a:rPr lang="it-IT" altLang="it-IT" sz="2600" b="1" dirty="0">
                <a:solidFill>
                  <a:schemeClr val="tx1">
                    <a:lumMod val="65000"/>
                    <a:lumOff val="35000"/>
                  </a:schemeClr>
                </a:solidFill>
                <a:latin typeface="Aptos" panose="020B0004020202020204" pitchFamily="34" charset="0"/>
              </a:rPr>
              <a:t>Un esempio applicativo sono i percorsi museali (</a:t>
            </a:r>
            <a:r>
              <a:rPr lang="it-IT" altLang="it-IT" sz="2600" b="1" dirty="0">
                <a:solidFill>
                  <a:schemeClr val="tx1">
                    <a:lumMod val="65000"/>
                    <a:lumOff val="35000"/>
                  </a:schemeClr>
                </a:solidFill>
                <a:latin typeface="Aptos" panose="020B0004020202020204" pitchFamily="34" charset="0"/>
                <a:hlinkClick r:id="rId3"/>
              </a:rPr>
              <a:t>https://www.istat.it/</a:t>
            </a:r>
            <a:r>
              <a:rPr lang="it-IT" altLang="it-IT" sz="2600" b="1" dirty="0" err="1">
                <a:solidFill>
                  <a:schemeClr val="tx1">
                    <a:lumMod val="65000"/>
                    <a:lumOff val="35000"/>
                  </a:schemeClr>
                </a:solidFill>
                <a:latin typeface="Aptos" panose="020B0004020202020204" pitchFamily="34" charset="0"/>
                <a:hlinkClick r:id="rId3"/>
              </a:rPr>
              <a:t>it</a:t>
            </a:r>
            <a:r>
              <a:rPr lang="it-IT" altLang="it-IT" sz="2600" b="1" dirty="0">
                <a:solidFill>
                  <a:schemeClr val="tx1">
                    <a:lumMod val="65000"/>
                    <a:lumOff val="35000"/>
                  </a:schemeClr>
                </a:solidFill>
                <a:latin typeface="Aptos" panose="020B0004020202020204" pitchFamily="34" charset="0"/>
                <a:hlinkClick r:id="rId3"/>
              </a:rPr>
              <a:t>/archivio/245902</a:t>
            </a:r>
            <a:r>
              <a:rPr lang="it-IT" altLang="it-IT" sz="2600" b="1" dirty="0">
                <a:solidFill>
                  <a:schemeClr val="tx1">
                    <a:lumMod val="65000"/>
                    <a:lumOff val="35000"/>
                  </a:schemeClr>
                </a:solidFill>
                <a:latin typeface="Aptos" panose="020B0004020202020204" pitchFamily="34" charset="0"/>
              </a:rPr>
              <a:t>) </a:t>
            </a:r>
          </a:p>
          <a:p>
            <a:pPr marL="174625" indent="-174625">
              <a:lnSpc>
                <a:spcPct val="120000"/>
              </a:lnSpc>
              <a:spcAft>
                <a:spcPts val="300"/>
              </a:spcAft>
              <a:buClr>
                <a:srgbClr val="C00000"/>
              </a:buClr>
              <a:buFont typeface="Arial" panose="020B0604020202020204" pitchFamily="34" charset="0"/>
              <a:buChar char="•"/>
            </a:pPr>
            <a:r>
              <a:rPr lang="it-IT" sz="2600" b="1" dirty="0">
                <a:solidFill>
                  <a:schemeClr val="tx1">
                    <a:lumMod val="65000"/>
                    <a:lumOff val="35000"/>
                  </a:schemeClr>
                </a:solidFill>
                <a:latin typeface="Aptos" panose="020B0004020202020204" pitchFamily="34" charset="0"/>
              </a:rPr>
              <a:t>I percorsi museali sono formati da itinerari stradali che collegano il museo più visitato di ogni provincia a musei e istituzioni similari localizzati entro 30 minuti di percorrenza in auto</a:t>
            </a:r>
          </a:p>
          <a:p>
            <a:endParaRPr lang="it-IT" b="1" dirty="0">
              <a:solidFill>
                <a:schemeClr val="tx1">
                  <a:lumMod val="65000"/>
                  <a:lumOff val="35000"/>
                </a:schemeClr>
              </a:solidFill>
              <a:latin typeface="Aptos" panose="020B0004020202020204" pitchFamily="34" charset="0"/>
            </a:endParaRPr>
          </a:p>
        </p:txBody>
      </p:sp>
    </p:spTree>
    <p:extLst>
      <p:ext uri="{BB962C8B-B14F-4D97-AF65-F5344CB8AC3E}">
        <p14:creationId xmlns:p14="http://schemas.microsoft.com/office/powerpoint/2010/main" val="2471925383"/>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La geo-referenziazione dei luoghi della cultura (3)</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22</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136187" y="671209"/>
            <a:ext cx="3647873" cy="55482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2400" b="1" dirty="0">
                <a:solidFill>
                  <a:schemeClr val="tx1">
                    <a:lumMod val="65000"/>
                    <a:lumOff val="35000"/>
                  </a:schemeClr>
                </a:solidFill>
                <a:latin typeface="Aptos" panose="020B0004020202020204" pitchFamily="34" charset="0"/>
                <a:cs typeface="Calibri Light" panose="020F0302020204030204" pitchFamily="34" charset="0"/>
              </a:rPr>
              <a:t>Analoga operazione è stata svolta anche per le 9.000 biblioteche, statali e non statali, sia pubbliche che private</a:t>
            </a:r>
          </a:p>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2400" b="1" dirty="0">
                <a:solidFill>
                  <a:schemeClr val="tx1">
                    <a:lumMod val="65000"/>
                    <a:lumOff val="35000"/>
                  </a:schemeClr>
                </a:solidFill>
                <a:latin typeface="Aptos" panose="020B0004020202020204" pitchFamily="34" charset="0"/>
                <a:cs typeface="Calibri Light" panose="020F0302020204030204" pitchFamily="34" charset="0"/>
              </a:rPr>
              <a:t>Le coordinate sono state fornite dall’Anagrafe delle biblioteche dell’ Istituto Centrale per il Catalogo Unico (ICCU)</a:t>
            </a:r>
          </a:p>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2400" b="1" dirty="0">
                <a:solidFill>
                  <a:schemeClr val="tx1">
                    <a:lumMod val="65000"/>
                    <a:lumOff val="35000"/>
                  </a:schemeClr>
                </a:solidFill>
                <a:latin typeface="Aptos" panose="020B0004020202020204" pitchFamily="34" charset="0"/>
                <a:cs typeface="Calibri Light" panose="020F0302020204030204" pitchFamily="34" charset="0"/>
              </a:rPr>
              <a:t>L’Istat ha verificato/corretto tutte le coordinate disponibili, integrandole con quelle mancanti</a:t>
            </a:r>
          </a:p>
          <a:p>
            <a:pPr marL="360363" indent="-360363">
              <a:lnSpc>
                <a:spcPct val="100000"/>
              </a:lnSpc>
              <a:spcBef>
                <a:spcPts val="0"/>
              </a:spcBef>
              <a:spcAft>
                <a:spcPts val="600"/>
              </a:spcAft>
              <a:buClr>
                <a:srgbClr val="C00000"/>
              </a:buClr>
              <a:buFont typeface="Courier New" panose="02070309020205020404" pitchFamily="49" charset="0"/>
              <a:buChar char="o"/>
              <a:defRPr/>
            </a:pPr>
            <a:endParaRPr lang="it-IT" altLang="it-IT" sz="2400" b="1" dirty="0">
              <a:solidFill>
                <a:schemeClr val="tx1">
                  <a:lumMod val="65000"/>
                  <a:lumOff val="35000"/>
                </a:schemeClr>
              </a:solidFill>
              <a:latin typeface="Aptos" panose="020B0004020202020204" pitchFamily="34" charset="0"/>
              <a:cs typeface="Calibri Light" panose="020F0302020204030204" pitchFamily="34" charset="0"/>
            </a:endParaRPr>
          </a:p>
        </p:txBody>
      </p:sp>
      <p:pic>
        <p:nvPicPr>
          <p:cNvPr id="5" name="Immagine 4">
            <a:extLst>
              <a:ext uri="{FF2B5EF4-FFF2-40B4-BE49-F238E27FC236}">
                <a16:creationId xmlns:a16="http://schemas.microsoft.com/office/drawing/2014/main" id="{8C725BDE-C7BB-EFC1-7294-441EC59B90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6451" y="671209"/>
            <a:ext cx="5191362" cy="3326859"/>
          </a:xfrm>
          <a:prstGeom prst="rect">
            <a:avLst/>
          </a:prstGeom>
          <a:ln w="19050">
            <a:solidFill>
              <a:srgbClr val="C00000"/>
            </a:solidFill>
          </a:ln>
        </p:spPr>
      </p:pic>
      <p:sp>
        <p:nvSpPr>
          <p:cNvPr id="7" name="Segnaposto testo 1">
            <a:extLst>
              <a:ext uri="{FF2B5EF4-FFF2-40B4-BE49-F238E27FC236}">
                <a16:creationId xmlns:a16="http://schemas.microsoft.com/office/drawing/2014/main" id="{29DCE811-D3CE-41C5-BFE0-193A6F3B15DA}"/>
              </a:ext>
            </a:extLst>
          </p:cNvPr>
          <p:cNvSpPr txBox="1">
            <a:spLocks/>
          </p:cNvSpPr>
          <p:nvPr/>
        </p:nvSpPr>
        <p:spPr>
          <a:xfrm>
            <a:off x="3816450" y="3998068"/>
            <a:ext cx="5327547" cy="235409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None/>
              <a:defRPr/>
            </a:pPr>
            <a:r>
              <a:rPr lang="it-IT" altLang="it-IT" sz="3300" b="1" dirty="0">
                <a:solidFill>
                  <a:schemeClr val="tx1">
                    <a:lumMod val="65000"/>
                    <a:lumOff val="35000"/>
                  </a:schemeClr>
                </a:solidFill>
                <a:latin typeface="Aptos" panose="020B0004020202020204" pitchFamily="34" charset="0"/>
                <a:cs typeface="Calibri Light" panose="020F0302020204030204" pitchFamily="34" charset="0"/>
              </a:rPr>
              <a:t>ISTAT provvede anche alla geo-referenziazione di:</a:t>
            </a:r>
          </a:p>
          <a:p>
            <a:pPr>
              <a:lnSpc>
                <a:spcPct val="100000"/>
              </a:lnSpc>
              <a:spcBef>
                <a:spcPts val="0"/>
              </a:spcBef>
              <a:spcAft>
                <a:spcPts val="600"/>
              </a:spcAft>
              <a:buClr>
                <a:srgbClr val="C00000"/>
              </a:buClr>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I siti patrimonio dell’UNESCO</a:t>
            </a:r>
          </a:p>
          <a:p>
            <a:pPr>
              <a:lnSpc>
                <a:spcPct val="100000"/>
              </a:lnSpc>
              <a:spcBef>
                <a:spcPts val="0"/>
              </a:spcBef>
              <a:spcAft>
                <a:spcPts val="600"/>
              </a:spcAft>
              <a:buClr>
                <a:srgbClr val="C00000"/>
              </a:buClr>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I teatri, documentati nell’archivio SIAE per gli anni 2019 e 2022, a cui sono ovviamente associati anche i relativi dati statistici</a:t>
            </a:r>
          </a:p>
          <a:p>
            <a:pPr>
              <a:lnSpc>
                <a:spcPct val="100000"/>
              </a:lnSpc>
              <a:spcBef>
                <a:spcPts val="0"/>
              </a:spcBef>
              <a:spcAft>
                <a:spcPts val="600"/>
              </a:spcAft>
              <a:buClr>
                <a:srgbClr val="C00000"/>
              </a:buClr>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I cinema, documentati nell’archivio SIAE per il 2022° cui si associano le stesse informazioni dei teatri</a:t>
            </a:r>
          </a:p>
          <a:p>
            <a:pPr>
              <a:lnSpc>
                <a:spcPct val="100000"/>
              </a:lnSpc>
              <a:spcBef>
                <a:spcPts val="0"/>
              </a:spcBef>
              <a:spcAft>
                <a:spcPts val="600"/>
              </a:spcAft>
              <a:buClr>
                <a:srgbClr val="C00000"/>
              </a:buClr>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In totale ad oggi risultano puntualmente georeferenziati oltre </a:t>
            </a:r>
            <a:r>
              <a:rPr lang="it-IT" altLang="it-IT" sz="2900" b="1" dirty="0">
                <a:solidFill>
                  <a:srgbClr val="C00000"/>
                </a:solidFill>
                <a:latin typeface="Aptos" panose="020B0004020202020204" pitchFamily="34" charset="0"/>
                <a:cs typeface="Calibri Light" panose="020F0302020204030204" pitchFamily="34" charset="0"/>
              </a:rPr>
              <a:t>19.000 luoghi della cultura</a:t>
            </a:r>
            <a:endParaRPr lang="it-IT" altLang="it-IT" sz="2900" b="1" dirty="0">
              <a:solidFill>
                <a:schemeClr val="tx1">
                  <a:lumMod val="65000"/>
                  <a:lumOff val="35000"/>
                </a:schemeClr>
              </a:solidFill>
              <a:latin typeface="Aptos" panose="020B0004020202020204" pitchFamily="34" charset="0"/>
              <a:cs typeface="Calibri Light" panose="020F0302020204030204" pitchFamily="34" charset="0"/>
            </a:endParaRPr>
          </a:p>
          <a:p>
            <a:pPr marL="360363" indent="-360363">
              <a:lnSpc>
                <a:spcPct val="100000"/>
              </a:lnSpc>
              <a:spcBef>
                <a:spcPts val="0"/>
              </a:spcBef>
              <a:spcAft>
                <a:spcPts val="600"/>
              </a:spcAft>
              <a:buClr>
                <a:srgbClr val="C00000"/>
              </a:buClr>
              <a:buFont typeface="Courier New" panose="02070309020205020404" pitchFamily="49" charset="0"/>
              <a:buChar char="o"/>
              <a:defRPr/>
            </a:pPr>
            <a:endParaRPr lang="it-IT" altLang="it-IT" sz="2400" b="1" dirty="0">
              <a:solidFill>
                <a:schemeClr val="tx1">
                  <a:lumMod val="65000"/>
                  <a:lumOff val="35000"/>
                </a:schemeClr>
              </a:solidFill>
              <a:latin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935046180"/>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I nuovi indicatori territoriali a base comunale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23</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75368" y="3878276"/>
            <a:ext cx="5177568" cy="237660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None/>
              <a:defRPr/>
            </a:pPr>
            <a:r>
              <a:rPr lang="it-IT" altLang="it-IT" sz="3200" b="1" dirty="0">
                <a:solidFill>
                  <a:srgbClr val="C00000"/>
                </a:solidFill>
                <a:latin typeface="Aptos" panose="020B0004020202020204" pitchFamily="34" charset="0"/>
                <a:cs typeface="Calibri Light" panose="020F0302020204030204" pitchFamily="34" charset="0"/>
              </a:rPr>
              <a:t>Indice di accessibilità alle infrastrutture di trasporto (stazioni ferroviarie)</a:t>
            </a:r>
          </a:p>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Offerta considerata: numero di treni/giorno </a:t>
            </a:r>
          </a:p>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Fra comuni con maggiore disponibilità di servizi offerti ci sono quelli dell’area compresa fra Torino-Milano-Bologna-Venezia (anche per presenza linea AV)</a:t>
            </a:r>
          </a:p>
          <a:p>
            <a:pPr marL="360363" indent="-360363">
              <a:lnSpc>
                <a:spcPct val="100000"/>
              </a:lnSpc>
              <a:spcBef>
                <a:spcPts val="0"/>
              </a:spcBef>
              <a:spcAft>
                <a:spcPts val="600"/>
              </a:spcAft>
              <a:buClr>
                <a:srgbClr val="C00000"/>
              </a:buClr>
              <a:buFont typeface="Courier New" panose="02070309020205020404" pitchFamily="49" charset="0"/>
              <a:buChar char="o"/>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Tutta la zona appenninica o montuosa (Alpi), buona parte della Sicilia e area est della Sardegna sono caratterizzate da accessibilità estremamente bassa</a:t>
            </a:r>
          </a:p>
        </p:txBody>
      </p:sp>
      <p:pic>
        <p:nvPicPr>
          <p:cNvPr id="6" name="Immagine 5">
            <a:extLst>
              <a:ext uri="{FF2B5EF4-FFF2-40B4-BE49-F238E27FC236}">
                <a16:creationId xmlns:a16="http://schemas.microsoft.com/office/drawing/2014/main" id="{E3702C0D-993D-29DC-0BC0-1E77010DA2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699"/>
          <a:stretch/>
        </p:blipFill>
        <p:spPr>
          <a:xfrm>
            <a:off x="5496127" y="656618"/>
            <a:ext cx="3299233" cy="3928872"/>
          </a:xfrm>
          <a:prstGeom prst="rect">
            <a:avLst/>
          </a:prstGeom>
          <a:ln w="19050">
            <a:solidFill>
              <a:srgbClr val="C00000"/>
            </a:solidFill>
          </a:ln>
        </p:spPr>
      </p:pic>
      <p:pic>
        <p:nvPicPr>
          <p:cNvPr id="7" name="Immagine 6">
            <a:extLst>
              <a:ext uri="{FF2B5EF4-FFF2-40B4-BE49-F238E27FC236}">
                <a16:creationId xmlns:a16="http://schemas.microsoft.com/office/drawing/2014/main" id="{ED84555C-8F7A-63E4-FEF2-9CCFECE73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6281" y="3708326"/>
            <a:ext cx="1676545" cy="1231499"/>
          </a:xfrm>
          <a:prstGeom prst="rect">
            <a:avLst/>
          </a:prstGeom>
          <a:ln w="19050">
            <a:solidFill>
              <a:srgbClr val="C00000"/>
            </a:solidFill>
          </a:ln>
        </p:spPr>
      </p:pic>
      <p:sp>
        <p:nvSpPr>
          <p:cNvPr id="8" name="CasellaDiTesto 7">
            <a:extLst>
              <a:ext uri="{FF2B5EF4-FFF2-40B4-BE49-F238E27FC236}">
                <a16:creationId xmlns:a16="http://schemas.microsoft.com/office/drawing/2014/main" id="{5F72454D-DA81-3625-7483-3D81F94CA2F6}"/>
              </a:ext>
            </a:extLst>
          </p:cNvPr>
          <p:cNvSpPr txBox="1"/>
          <p:nvPr/>
        </p:nvSpPr>
        <p:spPr>
          <a:xfrm>
            <a:off x="7544049" y="674019"/>
            <a:ext cx="1158818" cy="1249280"/>
          </a:xfrm>
          <a:prstGeom prst="rect">
            <a:avLst/>
          </a:prstGeom>
          <a:noFill/>
          <a:ln w="19050">
            <a:solidFill>
              <a:srgbClr val="C00000"/>
            </a:solidFill>
          </a:ln>
        </p:spPr>
        <p:txBody>
          <a:bodyPr wrap="square" rtlCol="0">
            <a:normAutofit fontScale="77500" lnSpcReduction="20000"/>
          </a:bodyPr>
          <a:lstStyle/>
          <a:p>
            <a:pPr algn="ctr"/>
            <a:r>
              <a:rPr lang="it-IT" sz="1400" b="1" dirty="0"/>
              <a:t>Quintili della distribuzione dell’indice di accessibilità dei comuni alle stazioni ferroviarie. Anno 2022</a:t>
            </a:r>
          </a:p>
        </p:txBody>
      </p:sp>
      <p:pic>
        <p:nvPicPr>
          <p:cNvPr id="9" name="Immagine 8">
            <a:extLst>
              <a:ext uri="{FF2B5EF4-FFF2-40B4-BE49-F238E27FC236}">
                <a16:creationId xmlns:a16="http://schemas.microsoft.com/office/drawing/2014/main" id="{91D0622B-40A6-2660-3D38-A978E4396D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636" y="706254"/>
            <a:ext cx="4865747" cy="3172022"/>
          </a:xfrm>
          <a:prstGeom prst="rect">
            <a:avLst/>
          </a:prstGeom>
        </p:spPr>
      </p:pic>
    </p:spTree>
    <p:extLst>
      <p:ext uri="{BB962C8B-B14F-4D97-AF65-F5344CB8AC3E}">
        <p14:creationId xmlns:p14="http://schemas.microsoft.com/office/powerpoint/2010/main" val="803073706"/>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I nuovi indicatori territoriali a base comunale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24</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3427391" y="686768"/>
            <a:ext cx="2110902" cy="55486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None/>
              <a:defRPr/>
            </a:pPr>
            <a:r>
              <a:rPr lang="it-IT" altLang="it-IT" sz="3200" b="1" dirty="0">
                <a:solidFill>
                  <a:srgbClr val="C00000"/>
                </a:solidFill>
                <a:latin typeface="Aptos" panose="020B0004020202020204" pitchFamily="34" charset="0"/>
                <a:cs typeface="Calibri Light" panose="020F0302020204030204" pitchFamily="34" charset="0"/>
              </a:rPr>
              <a:t>IFO (sx) </a:t>
            </a:r>
            <a:r>
              <a:rPr lang="it-IT" altLang="it-IT" sz="3200" b="1" dirty="0">
                <a:solidFill>
                  <a:schemeClr val="tx1">
                    <a:lumMod val="50000"/>
                    <a:lumOff val="50000"/>
                  </a:schemeClr>
                </a:solidFill>
                <a:latin typeface="Aptos" panose="020B0004020202020204" pitchFamily="34" charset="0"/>
                <a:cs typeface="Calibri Light" panose="020F0302020204030204" pitchFamily="34" charset="0"/>
              </a:rPr>
              <a:t>esprime la sintesi di dieci indicatori elementari riguardanti:</a:t>
            </a:r>
          </a:p>
          <a:p>
            <a:pPr>
              <a:lnSpc>
                <a:spcPct val="100000"/>
              </a:lnSpc>
              <a:spcBef>
                <a:spcPts val="0"/>
              </a:spcBef>
              <a:spcAft>
                <a:spcPts val="600"/>
              </a:spcAft>
              <a:buClr>
                <a:srgbClr val="C00000"/>
              </a:buClr>
              <a:defRPr/>
            </a:pP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risorse umane</a:t>
            </a:r>
          </a:p>
          <a:p>
            <a:pPr>
              <a:lnSpc>
                <a:spcPct val="100000"/>
              </a:lnSpc>
              <a:spcBef>
                <a:spcPts val="0"/>
              </a:spcBef>
              <a:spcAft>
                <a:spcPts val="600"/>
              </a:spcAft>
              <a:buClr>
                <a:srgbClr val="C00000"/>
              </a:buClr>
              <a:defRPr/>
            </a:pP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struttura per età</a:t>
            </a:r>
          </a:p>
          <a:p>
            <a:pPr>
              <a:lnSpc>
                <a:spcPct val="100000"/>
              </a:lnSpc>
              <a:spcBef>
                <a:spcPts val="0"/>
              </a:spcBef>
              <a:spcAft>
                <a:spcPts val="600"/>
              </a:spcAft>
              <a:buClr>
                <a:srgbClr val="C00000"/>
              </a:buClr>
              <a:defRPr/>
            </a:pP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competenze di base</a:t>
            </a:r>
          </a:p>
          <a:p>
            <a:pPr>
              <a:lnSpc>
                <a:spcPct val="100000"/>
              </a:lnSpc>
              <a:spcBef>
                <a:spcPts val="0"/>
              </a:spcBef>
              <a:spcAft>
                <a:spcPts val="600"/>
              </a:spcAft>
              <a:buClr>
                <a:srgbClr val="C00000"/>
              </a:buClr>
              <a:defRPr/>
            </a:pP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competenze professionali</a:t>
            </a:r>
          </a:p>
          <a:p>
            <a:pPr>
              <a:lnSpc>
                <a:spcPct val="100000"/>
              </a:lnSpc>
              <a:spcBef>
                <a:spcPts val="0"/>
              </a:spcBef>
              <a:spcAft>
                <a:spcPts val="600"/>
              </a:spcAft>
              <a:buClr>
                <a:srgbClr val="C00000"/>
              </a:buClr>
              <a:defRPr/>
            </a:pP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Flessibilità</a:t>
            </a:r>
          </a:p>
          <a:p>
            <a:pPr marL="0" indent="0">
              <a:lnSpc>
                <a:spcPct val="100000"/>
              </a:lnSpc>
              <a:spcBef>
                <a:spcPts val="0"/>
              </a:spcBef>
              <a:spcAft>
                <a:spcPts val="600"/>
              </a:spcAft>
              <a:buClr>
                <a:srgbClr val="C00000"/>
              </a:buClr>
              <a:buNone/>
              <a:defRPr/>
            </a:pPr>
            <a:r>
              <a:rPr lang="it-IT" altLang="it-IT" sz="2900" b="1" dirty="0">
                <a:solidFill>
                  <a:srgbClr val="C00000"/>
                </a:solidFill>
                <a:latin typeface="Aptos" panose="020B0004020202020204" pitchFamily="34" charset="0"/>
                <a:cs typeface="Calibri Light" panose="020F0302020204030204" pitchFamily="34" charset="0"/>
              </a:rPr>
              <a:t>IFC (dx) </a:t>
            </a:r>
            <a:r>
              <a:rPr lang="it-IT" altLang="it-IT" sz="2900" b="1" dirty="0">
                <a:solidFill>
                  <a:schemeClr val="tx1">
                    <a:lumMod val="50000"/>
                    <a:lumOff val="50000"/>
                  </a:schemeClr>
                </a:solidFill>
                <a:latin typeface="Aptos" panose="020B0004020202020204" pitchFamily="34" charset="0"/>
                <a:cs typeface="Calibri Light" panose="020F0302020204030204" pitchFamily="34" charset="0"/>
              </a:rPr>
              <a:t>esprime in forma sintetica fattori di rischio e di marginalità collegati alla dimensione territoriale, ambientale, sociale ed economica</a:t>
            </a:r>
          </a:p>
        </p:txBody>
      </p:sp>
      <p:pic>
        <p:nvPicPr>
          <p:cNvPr id="5" name="Immagine 4">
            <a:extLst>
              <a:ext uri="{FF2B5EF4-FFF2-40B4-BE49-F238E27FC236}">
                <a16:creationId xmlns:a16="http://schemas.microsoft.com/office/drawing/2014/main" id="{F3462E65-4434-6D30-A342-94A712A9E9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6610" y="686768"/>
            <a:ext cx="3255546" cy="4608975"/>
          </a:xfrm>
          <a:prstGeom prst="rect">
            <a:avLst/>
          </a:prstGeom>
          <a:ln w="19050">
            <a:solidFill>
              <a:srgbClr val="C00000"/>
            </a:solidFill>
          </a:ln>
        </p:spPr>
      </p:pic>
      <p:pic>
        <p:nvPicPr>
          <p:cNvPr id="10" name="Immagine 9">
            <a:extLst>
              <a:ext uri="{FF2B5EF4-FFF2-40B4-BE49-F238E27FC236}">
                <a16:creationId xmlns:a16="http://schemas.microsoft.com/office/drawing/2014/main" id="{5E71BE7F-D20B-FC62-5A2A-7A2707D296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463" y="686768"/>
            <a:ext cx="3253770" cy="4608975"/>
          </a:xfrm>
          <a:prstGeom prst="rect">
            <a:avLst/>
          </a:prstGeom>
          <a:ln w="19050">
            <a:solidFill>
              <a:srgbClr val="C00000"/>
            </a:solidFill>
          </a:ln>
        </p:spPr>
      </p:pic>
      <p:sp>
        <p:nvSpPr>
          <p:cNvPr id="11" name="Segnaposto testo 1">
            <a:extLst>
              <a:ext uri="{FF2B5EF4-FFF2-40B4-BE49-F238E27FC236}">
                <a16:creationId xmlns:a16="http://schemas.microsoft.com/office/drawing/2014/main" id="{6DEEDEB7-0118-46F0-2C1B-30DA91ED3049}"/>
              </a:ext>
            </a:extLst>
          </p:cNvPr>
          <p:cNvSpPr txBox="1">
            <a:spLocks/>
          </p:cNvSpPr>
          <p:nvPr/>
        </p:nvSpPr>
        <p:spPr>
          <a:xfrm>
            <a:off x="84462" y="5379397"/>
            <a:ext cx="3253769" cy="6322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C00000"/>
              </a:buClr>
              <a:buNone/>
              <a:defRPr/>
            </a:pPr>
            <a:r>
              <a:rPr lang="it-IT" altLang="it-IT" sz="1400" b="1" dirty="0">
                <a:solidFill>
                  <a:srgbClr val="C00000"/>
                </a:solidFill>
                <a:latin typeface="Aptos" panose="020B0004020202020204" pitchFamily="34" charset="0"/>
                <a:cs typeface="Calibri Light" panose="020F0302020204030204" pitchFamily="34" charset="0"/>
              </a:rPr>
              <a:t>Indicatore sintetico di “Funzionalità Organizzativa” dei Comuni (IFO-Comuni). Anno 2021</a:t>
            </a:r>
          </a:p>
        </p:txBody>
      </p:sp>
      <p:sp>
        <p:nvSpPr>
          <p:cNvPr id="12" name="Segnaposto testo 1">
            <a:extLst>
              <a:ext uri="{FF2B5EF4-FFF2-40B4-BE49-F238E27FC236}">
                <a16:creationId xmlns:a16="http://schemas.microsoft.com/office/drawing/2014/main" id="{3D0763A3-39EA-A0E5-B8AD-CF5EDC345C85}"/>
              </a:ext>
            </a:extLst>
          </p:cNvPr>
          <p:cNvSpPr txBox="1">
            <a:spLocks/>
          </p:cNvSpPr>
          <p:nvPr/>
        </p:nvSpPr>
        <p:spPr>
          <a:xfrm>
            <a:off x="5716610" y="5362349"/>
            <a:ext cx="3253769" cy="632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C00000"/>
              </a:buClr>
              <a:buNone/>
              <a:defRPr/>
            </a:pPr>
            <a:r>
              <a:rPr lang="it-IT" altLang="it-IT" sz="1400" b="1" dirty="0">
                <a:solidFill>
                  <a:srgbClr val="C00000"/>
                </a:solidFill>
                <a:latin typeface="Aptos" panose="020B0004020202020204" pitchFamily="34" charset="0"/>
                <a:cs typeface="Calibri Light" panose="020F0302020204030204" pitchFamily="34" charset="0"/>
              </a:rPr>
              <a:t>Indicatore sintetico di fragilità comunale (IFC). Anno 2019</a:t>
            </a:r>
          </a:p>
        </p:txBody>
      </p:sp>
    </p:spTree>
    <p:extLst>
      <p:ext uri="{BB962C8B-B14F-4D97-AF65-F5344CB8AC3E}">
        <p14:creationId xmlns:p14="http://schemas.microsoft.com/office/powerpoint/2010/main" val="1508547965"/>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Il Sistema </a:t>
            </a:r>
            <a:r>
              <a:rPr lang="it-IT" i="1" dirty="0" err="1">
                <a:solidFill>
                  <a:srgbClr val="C00000"/>
                </a:solidFill>
              </a:rPr>
              <a:t>ASTer</a:t>
            </a:r>
            <a:endParaRPr lang="it-IT" i="1" dirty="0">
              <a:solidFill>
                <a:srgbClr val="C00000"/>
              </a:solidFill>
            </a:endParaRP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25</a:t>
            </a:fld>
            <a:endParaRPr lang="en-US" dirty="0">
              <a:solidFill>
                <a:schemeClr val="bg1"/>
              </a:solidFill>
              <a:latin typeface="Aptos" panose="020B0004020202020204" pitchFamily="34" charset="0"/>
            </a:endParaRPr>
          </a:p>
        </p:txBody>
      </p:sp>
      <p:sp>
        <p:nvSpPr>
          <p:cNvPr id="3" name="Segnaposto testo 1">
            <a:extLst>
              <a:ext uri="{FF2B5EF4-FFF2-40B4-BE49-F238E27FC236}">
                <a16:creationId xmlns:a16="http://schemas.microsoft.com/office/drawing/2014/main" id="{2E73B5CE-09F6-5C0B-16CF-9F3B7B6F5190}"/>
              </a:ext>
            </a:extLst>
          </p:cNvPr>
          <p:cNvSpPr txBox="1">
            <a:spLocks/>
          </p:cNvSpPr>
          <p:nvPr/>
        </p:nvSpPr>
        <p:spPr>
          <a:xfrm>
            <a:off x="75367" y="674019"/>
            <a:ext cx="9068631" cy="558086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None/>
              <a:defRPr/>
            </a:pPr>
            <a:r>
              <a:rPr lang="it-IT" altLang="it-IT" sz="3200" b="1" dirty="0">
                <a:solidFill>
                  <a:srgbClr val="C00000"/>
                </a:solidFill>
                <a:latin typeface="Aptos" panose="020B0004020202020204" pitchFamily="34" charset="0"/>
                <a:cs typeface="Calibri Light" panose="020F0302020204030204" pitchFamily="34" charset="0"/>
              </a:rPr>
              <a:t>L’Atlante Statistico del Territorio (</a:t>
            </a:r>
            <a:r>
              <a:rPr lang="it-IT" altLang="it-IT" sz="3200" b="1" dirty="0" err="1">
                <a:solidFill>
                  <a:srgbClr val="C00000"/>
                </a:solidFill>
                <a:latin typeface="Aptos" panose="020B0004020202020204" pitchFamily="34" charset="0"/>
                <a:cs typeface="Calibri Light" panose="020F0302020204030204" pitchFamily="34" charset="0"/>
              </a:rPr>
              <a:t>ASTer</a:t>
            </a:r>
            <a:r>
              <a:rPr lang="it-IT" altLang="it-IT" sz="3200" b="1" dirty="0">
                <a:solidFill>
                  <a:srgbClr val="C00000"/>
                </a:solidFill>
                <a:latin typeface="Aptos" panose="020B0004020202020204" pitchFamily="34" charset="0"/>
                <a:cs typeface="Calibri Light" panose="020F0302020204030204" pitchFamily="34" charset="0"/>
              </a:rPr>
              <a:t>)</a:t>
            </a: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 presenta le seguenti caratteristiche:</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Facilitare la fruizione di dati, metadati e indicatori riferiti ai vari ambiti di policy</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ASTer</a:t>
            </a: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 sostituirà l’Atlante Statistico dei Comuni (ASC) e l’Atlante Statistico Territoriale delle Infrastrutture (ASTI) da cui ha mutuato le funzionalità, ampliandole</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Tecnologia basata su protocollo SDMX (Statistical Data and Metadata </a:t>
            </a: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eXchange</a:t>
            </a: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 Eurostat)</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Gestionale (</a:t>
            </a: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Meta&amp;Data</a:t>
            </a: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 Manager) e front end (Data Browser) in linea con la tecnologia del datawarehouse dell’Istat (</a:t>
            </a: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IstatData</a:t>
            </a: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 analoga modalità di navigazione e allineamento tempestivo dei dati</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Vasta selezione di territori: geografie amministrative (Ripartizioni, Regioni, UTS, Comuni), geografie funzionali e statistiche (ad esempio, SLL), Caratteristiche del territorio (ad esempio, grado di urbanizzazione e zona altimetrica), Aree di policy (ad esempio, Aree interne)</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Rappresentazione simultanea tabellare, grafica e cartografica e interazioni mappa-tabella/grafico-tabella</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Costruzione e visualizzazione Atlanti derivati (es. Atlante dei Musei e delle Biblioteche)</a:t>
            </a: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Gestione dati puntuali e </a:t>
            </a: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subcomunali</a:t>
            </a:r>
            <a:endParaRPr lang="it-IT" altLang="it-IT" sz="2900" b="1" dirty="0">
              <a:solidFill>
                <a:schemeClr val="tx1">
                  <a:lumMod val="65000"/>
                  <a:lumOff val="35000"/>
                </a:schemeClr>
              </a:solidFill>
              <a:latin typeface="Aptos" panose="020B0004020202020204" pitchFamily="34" charset="0"/>
              <a:cs typeface="Calibri Light" panose="020F0302020204030204" pitchFamily="34" charset="0"/>
            </a:endParaRPr>
          </a:p>
          <a:p>
            <a:pPr>
              <a:lnSpc>
                <a:spcPct val="100000"/>
              </a:lnSpc>
              <a:spcBef>
                <a:spcPts val="0"/>
              </a:spcBef>
              <a:spcAft>
                <a:spcPts val="600"/>
              </a:spcAft>
              <a:buClr>
                <a:srgbClr val="C00000"/>
              </a:buClr>
              <a:buFont typeface="Courier New" panose="02070309020205020404" pitchFamily="49" charset="0"/>
              <a:buChar char="o"/>
              <a:defRPr/>
            </a:pPr>
            <a:r>
              <a:rPr lang="it-IT" altLang="it-IT" sz="2900" b="1" dirty="0">
                <a:solidFill>
                  <a:schemeClr val="tx1">
                    <a:lumMod val="65000"/>
                    <a:lumOff val="35000"/>
                  </a:schemeClr>
                </a:solidFill>
                <a:latin typeface="Aptos" panose="020B0004020202020204" pitchFamily="34" charset="0"/>
                <a:cs typeface="Calibri Light" panose="020F0302020204030204" pitchFamily="34" charset="0"/>
              </a:rPr>
              <a:t>Possibilità di importazione di dati esterni, merge con dati dell’Atlante e utilizzo delle funzionalità di </a:t>
            </a:r>
            <a:r>
              <a:rPr lang="it-IT" altLang="it-IT" sz="2900" b="1" dirty="0" err="1">
                <a:solidFill>
                  <a:schemeClr val="tx1">
                    <a:lumMod val="65000"/>
                    <a:lumOff val="35000"/>
                  </a:schemeClr>
                </a:solidFill>
                <a:latin typeface="Aptos" panose="020B0004020202020204" pitchFamily="34" charset="0"/>
                <a:cs typeface="Calibri Light" panose="020F0302020204030204" pitchFamily="34" charset="0"/>
              </a:rPr>
              <a:t>ASTer</a:t>
            </a:r>
            <a:endParaRPr lang="it-IT" altLang="it-IT" sz="2900" b="1" dirty="0">
              <a:solidFill>
                <a:schemeClr val="tx1">
                  <a:lumMod val="65000"/>
                  <a:lumOff val="35000"/>
                </a:schemeClr>
              </a:solidFill>
              <a:latin typeface="Aptos" panose="020B0004020202020204" pitchFamily="34" charset="0"/>
              <a:cs typeface="Calibri Light" panose="020F0302020204030204" pitchFamily="34" charset="0"/>
            </a:endParaRPr>
          </a:p>
          <a:p>
            <a:pPr marL="812800" lvl="1" indent="-452438">
              <a:lnSpc>
                <a:spcPct val="100000"/>
              </a:lnSpc>
              <a:spcBef>
                <a:spcPts val="0"/>
              </a:spcBef>
              <a:spcAft>
                <a:spcPts val="600"/>
              </a:spcAft>
              <a:buClr>
                <a:srgbClr val="C00000"/>
              </a:buClr>
              <a:defRPr/>
            </a:pPr>
            <a:endParaRPr lang="it-IT" altLang="it-IT" sz="2800" b="1" dirty="0">
              <a:solidFill>
                <a:schemeClr val="tx1">
                  <a:lumMod val="65000"/>
                  <a:lumOff val="35000"/>
                </a:schemeClr>
              </a:solidFill>
              <a:latin typeface="Aptos" panose="020B0004020202020204" pitchFamily="34" charset="0"/>
              <a:cs typeface="Calibri Light" panose="020F0302020204030204" pitchFamily="34" charset="0"/>
            </a:endParaRPr>
          </a:p>
        </p:txBody>
      </p:sp>
    </p:spTree>
    <p:extLst>
      <p:ext uri="{BB962C8B-B14F-4D97-AF65-F5344CB8AC3E}">
        <p14:creationId xmlns:p14="http://schemas.microsoft.com/office/powerpoint/2010/main" val="214181620"/>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Il Sistema </a:t>
            </a:r>
            <a:r>
              <a:rPr lang="it-IT" i="1" dirty="0" err="1">
                <a:solidFill>
                  <a:srgbClr val="C00000"/>
                </a:solidFill>
              </a:rPr>
              <a:t>ASTer</a:t>
            </a:r>
            <a:r>
              <a:rPr lang="it-IT" i="1" dirty="0">
                <a:solidFill>
                  <a:srgbClr val="C00000"/>
                </a:solidFill>
              </a:rPr>
              <a:t>: esempio di visualizzazione e navigazione </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26</a:t>
            </a:fld>
            <a:endParaRPr lang="en-US" dirty="0">
              <a:solidFill>
                <a:schemeClr val="bg1"/>
              </a:solidFill>
              <a:latin typeface="Aptos" panose="020B0004020202020204" pitchFamily="34" charset="0"/>
            </a:endParaRPr>
          </a:p>
        </p:txBody>
      </p:sp>
      <p:sp>
        <p:nvSpPr>
          <p:cNvPr id="5" name="Segnaposto testo 2">
            <a:extLst>
              <a:ext uri="{FF2B5EF4-FFF2-40B4-BE49-F238E27FC236}">
                <a16:creationId xmlns:a16="http://schemas.microsoft.com/office/drawing/2014/main" id="{41F4D356-A729-BD1C-F461-CB66812BECB9}"/>
              </a:ext>
            </a:extLst>
          </p:cNvPr>
          <p:cNvSpPr txBox="1">
            <a:spLocks/>
          </p:cNvSpPr>
          <p:nvPr/>
        </p:nvSpPr>
        <p:spPr>
          <a:xfrm>
            <a:off x="0" y="677474"/>
            <a:ext cx="7253812" cy="457386"/>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a:t>Visualizzazione dati: mappa e tabella</a:t>
            </a:r>
            <a:endParaRPr lang="it-IT" dirty="0"/>
          </a:p>
        </p:txBody>
      </p:sp>
      <p:sp>
        <p:nvSpPr>
          <p:cNvPr id="7" name="Rettangolo con angoli arrotondati 6">
            <a:extLst>
              <a:ext uri="{FF2B5EF4-FFF2-40B4-BE49-F238E27FC236}">
                <a16:creationId xmlns:a16="http://schemas.microsoft.com/office/drawing/2014/main" id="{940920FB-CB86-3185-70A5-6E60F7F676E2}"/>
              </a:ext>
            </a:extLst>
          </p:cNvPr>
          <p:cNvSpPr/>
          <p:nvPr/>
        </p:nvSpPr>
        <p:spPr>
          <a:xfrm>
            <a:off x="192636" y="4959752"/>
            <a:ext cx="2647841" cy="540425"/>
          </a:xfrm>
          <a:prstGeom prst="roundRect">
            <a:avLst>
              <a:gd name="adj" fmla="val 0"/>
            </a:avLst>
          </a:prstGeom>
          <a:solidFill>
            <a:srgbClr val="0C6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buFont typeface="Arial" panose="020B0604020202020204" pitchFamily="34" charset="0"/>
              <a:buChar char="•"/>
            </a:pPr>
            <a:r>
              <a:rPr lang="it-IT" dirty="0"/>
              <a:t>Metadati referenziali</a:t>
            </a:r>
          </a:p>
        </p:txBody>
      </p:sp>
      <p:sp>
        <p:nvSpPr>
          <p:cNvPr id="8" name="Rettangolo con angoli arrotondati 7">
            <a:extLst>
              <a:ext uri="{FF2B5EF4-FFF2-40B4-BE49-F238E27FC236}">
                <a16:creationId xmlns:a16="http://schemas.microsoft.com/office/drawing/2014/main" id="{CAC02217-8C9E-FAC3-01D4-E16F6CA36880}"/>
              </a:ext>
            </a:extLst>
          </p:cNvPr>
          <p:cNvSpPr/>
          <p:nvPr/>
        </p:nvSpPr>
        <p:spPr>
          <a:xfrm>
            <a:off x="213336" y="5586064"/>
            <a:ext cx="2627141" cy="594462"/>
          </a:xfrm>
          <a:prstGeom prst="roundRect">
            <a:avLst>
              <a:gd name="adj" fmla="val 0"/>
            </a:avLst>
          </a:prstGeom>
          <a:solidFill>
            <a:srgbClr val="0C6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buFont typeface="Arial" panose="020B0604020202020204" pitchFamily="34" charset="0"/>
              <a:buChar char="•"/>
            </a:pPr>
            <a:r>
              <a:rPr lang="it-IT" dirty="0"/>
              <a:t>Selezione indicatore da rappresentare in mappa</a:t>
            </a:r>
          </a:p>
        </p:txBody>
      </p:sp>
      <p:sp>
        <p:nvSpPr>
          <p:cNvPr id="10" name="Rettangolo con angoli arrotondati 12">
            <a:extLst>
              <a:ext uri="{FF2B5EF4-FFF2-40B4-BE49-F238E27FC236}">
                <a16:creationId xmlns:a16="http://schemas.microsoft.com/office/drawing/2014/main" id="{0810F755-8667-3422-CAB7-84A20BE837BB}"/>
              </a:ext>
            </a:extLst>
          </p:cNvPr>
          <p:cNvSpPr/>
          <p:nvPr/>
        </p:nvSpPr>
        <p:spPr>
          <a:xfrm>
            <a:off x="2936895" y="5203679"/>
            <a:ext cx="2471684" cy="594462"/>
          </a:xfrm>
          <a:prstGeom prst="roundRect">
            <a:avLst>
              <a:gd name="adj" fmla="val 0"/>
            </a:avLst>
          </a:prstGeom>
          <a:solidFill>
            <a:srgbClr val="0C6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180000">
              <a:buFont typeface="Arial" panose="020B0604020202020204" pitchFamily="34" charset="0"/>
              <a:buChar char="•"/>
            </a:pPr>
            <a:r>
              <a:rPr lang="it-IT" dirty="0"/>
              <a:t>Impostazioni mappa</a:t>
            </a:r>
          </a:p>
        </p:txBody>
      </p:sp>
      <p:cxnSp>
        <p:nvCxnSpPr>
          <p:cNvPr id="11" name="Connettore diritto 10">
            <a:extLst>
              <a:ext uri="{FF2B5EF4-FFF2-40B4-BE49-F238E27FC236}">
                <a16:creationId xmlns:a16="http://schemas.microsoft.com/office/drawing/2014/main" id="{70C6FAC1-279E-F0FA-F193-74F9086ACDE7}"/>
              </a:ext>
            </a:extLst>
          </p:cNvPr>
          <p:cNvCxnSpPr/>
          <p:nvPr/>
        </p:nvCxnSpPr>
        <p:spPr>
          <a:xfrm>
            <a:off x="236419" y="1593469"/>
            <a:ext cx="440155" cy="271872"/>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12" name="Connettore diritto 11">
            <a:extLst>
              <a:ext uri="{FF2B5EF4-FFF2-40B4-BE49-F238E27FC236}">
                <a16:creationId xmlns:a16="http://schemas.microsoft.com/office/drawing/2014/main" id="{9C0A9B2C-44DC-1F42-6905-5FAA35E50F3C}"/>
              </a:ext>
            </a:extLst>
          </p:cNvPr>
          <p:cNvCxnSpPr/>
          <p:nvPr/>
        </p:nvCxnSpPr>
        <p:spPr>
          <a:xfrm>
            <a:off x="921121" y="1611292"/>
            <a:ext cx="238851" cy="12151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cxnSp>
        <p:nvCxnSpPr>
          <p:cNvPr id="13" name="Connettore diritto 12">
            <a:extLst>
              <a:ext uri="{FF2B5EF4-FFF2-40B4-BE49-F238E27FC236}">
                <a16:creationId xmlns:a16="http://schemas.microsoft.com/office/drawing/2014/main" id="{8E24ED11-54DA-05E0-6676-778235B5862C}"/>
              </a:ext>
            </a:extLst>
          </p:cNvPr>
          <p:cNvCxnSpPr/>
          <p:nvPr/>
        </p:nvCxnSpPr>
        <p:spPr>
          <a:xfrm flipH="1">
            <a:off x="3626906" y="1593469"/>
            <a:ext cx="2015074" cy="446981"/>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14" name="Segnaposto contenuto 21">
            <a:extLst>
              <a:ext uri="{FF2B5EF4-FFF2-40B4-BE49-F238E27FC236}">
                <a16:creationId xmlns:a16="http://schemas.microsoft.com/office/drawing/2014/main" id="{6BDBE2A7-3BF9-1510-A8A2-7E081100A29D}"/>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bwMode="auto">
          <a:xfrm>
            <a:off x="53725" y="1400528"/>
            <a:ext cx="7253287" cy="3394334"/>
          </a:xfrm>
          <a:prstGeom prst="rect">
            <a:avLst/>
          </a:prstGeom>
          <a:ln>
            <a:noFill/>
          </a:ln>
          <a:extLst>
            <a:ext uri="{53640926-AAD7-44D8-BBD7-CCE9431645EC}">
              <a14:shadowObscured xmlns:a14="http://schemas.microsoft.com/office/drawing/2010/main"/>
            </a:ext>
          </a:extLst>
        </p:spPr>
      </p:pic>
      <p:sp>
        <p:nvSpPr>
          <p:cNvPr id="15" name="Ovale 14">
            <a:extLst>
              <a:ext uri="{FF2B5EF4-FFF2-40B4-BE49-F238E27FC236}">
                <a16:creationId xmlns:a16="http://schemas.microsoft.com/office/drawing/2014/main" id="{0D65AB73-4136-D463-DCD8-D703AA1B5B1E}"/>
              </a:ext>
            </a:extLst>
          </p:cNvPr>
          <p:cNvSpPr/>
          <p:nvPr/>
        </p:nvSpPr>
        <p:spPr>
          <a:xfrm>
            <a:off x="17353" y="2040450"/>
            <a:ext cx="595423" cy="2592857"/>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04D3D3CE-42CA-FDF6-551E-65D6E72449D9}"/>
              </a:ext>
            </a:extLst>
          </p:cNvPr>
          <p:cNvSpPr/>
          <p:nvPr/>
        </p:nvSpPr>
        <p:spPr>
          <a:xfrm rot="5400000">
            <a:off x="5776296" y="2206647"/>
            <a:ext cx="227572" cy="2592857"/>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1D4A3C70-5EFA-7B01-316D-E9E2D3A9C1F8}"/>
              </a:ext>
            </a:extLst>
          </p:cNvPr>
          <p:cNvSpPr/>
          <p:nvPr/>
        </p:nvSpPr>
        <p:spPr>
          <a:xfrm rot="5400000">
            <a:off x="877275" y="3455139"/>
            <a:ext cx="243437" cy="395271"/>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98F79E76-505A-1382-A27D-E0D3684B0324}"/>
              </a:ext>
            </a:extLst>
          </p:cNvPr>
          <p:cNvSpPr/>
          <p:nvPr/>
        </p:nvSpPr>
        <p:spPr>
          <a:xfrm rot="5400000">
            <a:off x="4336473" y="2106492"/>
            <a:ext cx="243437" cy="395271"/>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30614B3F-4965-E4D1-E20A-5D7D501C8056}"/>
              </a:ext>
            </a:extLst>
          </p:cNvPr>
          <p:cNvSpPr/>
          <p:nvPr/>
        </p:nvSpPr>
        <p:spPr>
          <a:xfrm rot="5400000">
            <a:off x="2617541" y="2099403"/>
            <a:ext cx="243437" cy="395271"/>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05781B7A-9A01-043A-BB24-DF7D6A28A562}"/>
              </a:ext>
            </a:extLst>
          </p:cNvPr>
          <p:cNvSpPr/>
          <p:nvPr/>
        </p:nvSpPr>
        <p:spPr>
          <a:xfrm rot="5400000">
            <a:off x="1588649" y="1723183"/>
            <a:ext cx="243437" cy="395271"/>
          </a:xfrm>
          <a:prstGeom prst="ellipse">
            <a:avLst/>
          </a:prstGeom>
          <a:noFill/>
          <a:ln w="25400">
            <a:solidFill>
              <a:srgbClr val="0C6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900AAA5F-59A5-D40D-FA54-A113CC9AD0D9}"/>
              </a:ext>
            </a:extLst>
          </p:cNvPr>
          <p:cNvSpPr/>
          <p:nvPr/>
        </p:nvSpPr>
        <p:spPr>
          <a:xfrm>
            <a:off x="5641981" y="4580305"/>
            <a:ext cx="3309383" cy="1602047"/>
          </a:xfrm>
          <a:prstGeom prst="roundRect">
            <a:avLst>
              <a:gd name="adj" fmla="val 0"/>
            </a:avLst>
          </a:prstGeom>
          <a:solidFill>
            <a:srgbClr val="0C6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r>
              <a:rPr lang="it-IT" dirty="0"/>
              <a:t>Pulsanti per funzionalità:</a:t>
            </a:r>
          </a:p>
          <a:p>
            <a:pPr marL="180000" indent="-180000">
              <a:buFont typeface="Arial" panose="020B0604020202020204" pitchFamily="34" charset="0"/>
              <a:buChar char="•"/>
            </a:pPr>
            <a:r>
              <a:rPr lang="it-IT" dirty="0"/>
              <a:t>Filtri territorio e altre dimensioni</a:t>
            </a:r>
          </a:p>
          <a:p>
            <a:pPr marL="180000" indent="-180000">
              <a:buFont typeface="Arial" panose="020B0604020202020204" pitchFamily="34" charset="0"/>
              <a:buChar char="•"/>
            </a:pPr>
            <a:r>
              <a:rPr lang="it-IT" dirty="0"/>
              <a:t>Visualizzazioni tabella, mappa e grafico</a:t>
            </a:r>
          </a:p>
          <a:p>
            <a:pPr marL="180000" indent="-180000">
              <a:buFont typeface="Arial" panose="020B0604020202020204" pitchFamily="34" charset="0"/>
              <a:buChar char="•"/>
            </a:pPr>
            <a:r>
              <a:rPr lang="it-IT" dirty="0"/>
              <a:t>Aggiunta altri dati</a:t>
            </a:r>
          </a:p>
          <a:p>
            <a:pPr marL="180000" indent="-180000">
              <a:buFont typeface="Arial" panose="020B0604020202020204" pitchFamily="34" charset="0"/>
              <a:buChar char="•"/>
            </a:pPr>
            <a:r>
              <a:rPr lang="it-IT" dirty="0"/>
              <a:t>Calcolo indicatori</a:t>
            </a:r>
          </a:p>
          <a:p>
            <a:pPr marL="180000" indent="-180000">
              <a:buFont typeface="Arial" panose="020B0604020202020204" pitchFamily="34" charset="0"/>
              <a:buChar char="•"/>
            </a:pPr>
            <a:r>
              <a:rPr lang="it-IT" dirty="0"/>
              <a:t>Esportazioni</a:t>
            </a:r>
          </a:p>
        </p:txBody>
      </p:sp>
    </p:spTree>
    <p:extLst>
      <p:ext uri="{BB962C8B-B14F-4D97-AF65-F5344CB8AC3E}">
        <p14:creationId xmlns:p14="http://schemas.microsoft.com/office/powerpoint/2010/main" val="2978324852"/>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7821B-5649-449D-A1C2-3F67CA468A7F}"/>
              </a:ext>
            </a:extLst>
          </p:cNvPr>
          <p:cNvSpPr>
            <a:spLocks noGrp="1"/>
          </p:cNvSpPr>
          <p:nvPr>
            <p:ph type="ctrTitle"/>
          </p:nvPr>
        </p:nvSpPr>
        <p:spPr/>
        <p:txBody>
          <a:bodyPr/>
          <a:lstStyle/>
          <a:p>
            <a:r>
              <a:rPr lang="it-IT" b="1" dirty="0">
                <a:solidFill>
                  <a:srgbClr val="C00000"/>
                </a:solidFill>
                <a:latin typeface="Calibri Light" panose="020F0302020204030204" pitchFamily="34" charset="0"/>
                <a:cs typeface="Calibri Light" panose="020F0302020204030204" pitchFamily="34" charset="0"/>
              </a:rPr>
              <a:t>Grazie per l’attenzione</a:t>
            </a:r>
          </a:p>
        </p:txBody>
      </p:sp>
      <p:sp>
        <p:nvSpPr>
          <p:cNvPr id="3" name="Segnaposto testo 2">
            <a:extLst>
              <a:ext uri="{FF2B5EF4-FFF2-40B4-BE49-F238E27FC236}">
                <a16:creationId xmlns:a16="http://schemas.microsoft.com/office/drawing/2014/main" id="{52857493-CE83-4A58-B836-860B262B8CCD}"/>
              </a:ext>
            </a:extLst>
          </p:cNvPr>
          <p:cNvSpPr>
            <a:spLocks noGrp="1"/>
          </p:cNvSpPr>
          <p:nvPr>
            <p:ph type="body" idx="1"/>
          </p:nvPr>
        </p:nvSpPr>
        <p:spPr/>
        <p:txBody>
          <a:bodyPr/>
          <a:lstStyle/>
          <a:p>
            <a:r>
              <a:rPr lang="it-IT" dirty="0"/>
              <a:t>SANDRO CRUCIANI | sandro.cruciani@istat.it</a:t>
            </a:r>
          </a:p>
        </p:txBody>
      </p:sp>
      <p:pic>
        <p:nvPicPr>
          <p:cNvPr id="4" name="Immagine 3">
            <a:extLst>
              <a:ext uri="{FF2B5EF4-FFF2-40B4-BE49-F238E27FC236}">
                <a16:creationId xmlns:a16="http://schemas.microsoft.com/office/drawing/2014/main" id="{E71FF495-6787-5F1A-397B-F613BEFE17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6516" y="2639045"/>
            <a:ext cx="1019645" cy="1298561"/>
          </a:xfrm>
          <a:prstGeom prst="rect">
            <a:avLst/>
          </a:prstGeom>
        </p:spPr>
      </p:pic>
    </p:spTree>
    <p:extLst>
      <p:ext uri="{BB962C8B-B14F-4D97-AF65-F5344CB8AC3E}">
        <p14:creationId xmlns:p14="http://schemas.microsoft.com/office/powerpoint/2010/main" val="1975414769"/>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12672"/>
            <a:ext cx="8758725" cy="305934"/>
          </a:xfrm>
        </p:spPr>
        <p:txBody>
          <a:bodyPr/>
          <a:lstStyle/>
          <a:p>
            <a:r>
              <a:rPr lang="it-IT" i="1" dirty="0" err="1">
                <a:solidFill>
                  <a:srgbClr val="C00000"/>
                </a:solidFill>
              </a:rPr>
              <a:t>Summary</a:t>
            </a:r>
            <a:endParaRPr lang="it-IT" i="1" dirty="0">
              <a:solidFill>
                <a:srgbClr val="C00000"/>
              </a:solidFill>
            </a:endParaRP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3</a:t>
            </a:fld>
            <a:endParaRPr lang="en-US" dirty="0">
              <a:solidFill>
                <a:schemeClr val="bg1"/>
              </a:solidFill>
              <a:latin typeface="Aptos" panose="020B0004020202020204" pitchFamily="34" charset="0"/>
            </a:endParaRPr>
          </a:p>
        </p:txBody>
      </p:sp>
      <p:sp>
        <p:nvSpPr>
          <p:cNvPr id="5" name="CasellaDiTesto 4">
            <a:extLst>
              <a:ext uri="{FF2B5EF4-FFF2-40B4-BE49-F238E27FC236}">
                <a16:creationId xmlns:a16="http://schemas.microsoft.com/office/drawing/2014/main" id="{8C28FC2C-82F4-D443-C91D-60BC8C0AD2AB}"/>
              </a:ext>
            </a:extLst>
          </p:cNvPr>
          <p:cNvSpPr txBox="1"/>
          <p:nvPr/>
        </p:nvSpPr>
        <p:spPr>
          <a:xfrm>
            <a:off x="385273" y="720634"/>
            <a:ext cx="8680349" cy="5416732"/>
          </a:xfrm>
          <a:prstGeom prst="rect">
            <a:avLst/>
          </a:prstGeom>
          <a:noFill/>
        </p:spPr>
        <p:txBody>
          <a:bodyPr wrap="square" rtlCol="0">
            <a:normAutofit fontScale="92500" lnSpcReduction="20000"/>
          </a:bodyPr>
          <a:lstStyle/>
          <a:p>
            <a:pPr>
              <a:spcAft>
                <a:spcPts val="600"/>
              </a:spcAft>
              <a:buClr>
                <a:srgbClr val="CF1E24"/>
              </a:buClr>
            </a:pPr>
            <a:r>
              <a:rPr lang="it-IT" sz="2400" b="1" dirty="0">
                <a:solidFill>
                  <a:schemeClr val="tx1">
                    <a:lumMod val="65000"/>
                    <a:lumOff val="35000"/>
                  </a:schemeClr>
                </a:solidFill>
                <a:latin typeface="Aptos" panose="020B0004020202020204" pitchFamily="34" charset="0"/>
              </a:rPr>
              <a:t>Obiettivo del presente contributo è quello di offrire una “</a:t>
            </a:r>
            <a:r>
              <a:rPr lang="it-IT" sz="2400" b="1" i="1" dirty="0">
                <a:solidFill>
                  <a:srgbClr val="C00000"/>
                </a:solidFill>
                <a:latin typeface="Aptos" panose="020B0004020202020204" pitchFamily="34" charset="0"/>
              </a:rPr>
              <a:t>panoramica</a:t>
            </a:r>
            <a:r>
              <a:rPr lang="it-IT" sz="2400" b="1" dirty="0">
                <a:solidFill>
                  <a:schemeClr val="tx1">
                    <a:lumMod val="65000"/>
                    <a:lumOff val="35000"/>
                  </a:schemeClr>
                </a:solidFill>
                <a:latin typeface="Aptos" panose="020B0004020202020204" pitchFamily="34" charset="0"/>
              </a:rPr>
              <a:t>” sugli ultimi avanzamenti che l’Istat ha realizzato sul tema della statistica territoriale ed in particolare su quella «micro-territoriale»</a:t>
            </a:r>
          </a:p>
          <a:p>
            <a:pPr marL="355600" indent="-355600">
              <a:spcAft>
                <a:spcPts val="600"/>
              </a:spcAft>
              <a:buClr>
                <a:srgbClr val="CF1E24"/>
              </a:buClr>
              <a:buFont typeface="Calibri" panose="020F0502020204030204" pitchFamily="34" charset="0"/>
              <a:buChar char="○"/>
            </a:pPr>
            <a:r>
              <a:rPr lang="it-IT" sz="2400" b="1" dirty="0">
                <a:solidFill>
                  <a:schemeClr val="tx1">
                    <a:lumMod val="65000"/>
                    <a:lumOff val="35000"/>
                  </a:schemeClr>
                </a:solidFill>
                <a:latin typeface="Aptos" panose="020B0004020202020204" pitchFamily="34" charset="0"/>
              </a:rPr>
              <a:t>Gli argomenti che si intende trattare, ovviamente in forma molto sintetica, saranno i seguenti:</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Il Registro statistico di base dei luoghi (RSBL)</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Le nuove Basi Territoriali a sostegno dell’informazione micro-territoriale</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Integrazione di indirizzi, edifici e abitazioni, Basi Territoriali nel Registro statistico di base dei luoghi (RSBL)</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Prime risultanze derivate da RSBL: la popolazione per griglia regolare</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Prospettive di RSBL</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La geo-referenziazione dei luoghi della cultura</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I nuovi indicatori territoriali a base comunale</a:t>
            </a:r>
          </a:p>
          <a:p>
            <a:pPr marL="700087" lvl="1" indent="-342900">
              <a:spcAft>
                <a:spcPts val="600"/>
              </a:spcAft>
              <a:buClr>
                <a:srgbClr val="CF1E24"/>
              </a:buClr>
              <a:buFont typeface="Wingdings" panose="05000000000000000000" pitchFamily="2" charset="2"/>
              <a:buChar char=""/>
            </a:pPr>
            <a:r>
              <a:rPr lang="it-IT" sz="2000" b="1" dirty="0">
                <a:solidFill>
                  <a:schemeClr val="tx1">
                    <a:lumMod val="65000"/>
                    <a:lumOff val="35000"/>
                  </a:schemeClr>
                </a:solidFill>
                <a:latin typeface="Aptos" panose="020B0004020202020204" pitchFamily="34" charset="0"/>
              </a:rPr>
              <a:t>Il Sistema </a:t>
            </a:r>
            <a:r>
              <a:rPr lang="it-IT" sz="2000" b="1" dirty="0" err="1">
                <a:solidFill>
                  <a:schemeClr val="tx1">
                    <a:lumMod val="65000"/>
                    <a:lumOff val="35000"/>
                  </a:schemeClr>
                </a:solidFill>
                <a:latin typeface="Aptos" panose="020B0004020202020204" pitchFamily="34" charset="0"/>
              </a:rPr>
              <a:t>ASTer</a:t>
            </a:r>
            <a:r>
              <a:rPr lang="it-IT" sz="2000" b="1" dirty="0">
                <a:solidFill>
                  <a:schemeClr val="tx1">
                    <a:lumMod val="65000"/>
                    <a:lumOff val="35000"/>
                  </a:schemeClr>
                </a:solidFill>
                <a:latin typeface="Aptos" panose="020B0004020202020204" pitchFamily="34" charset="0"/>
              </a:rPr>
              <a:t> per l’integrazione di tutte le informazioni statistiche a base territoriale prodotte dall’Istituto</a:t>
            </a:r>
          </a:p>
        </p:txBody>
      </p:sp>
    </p:spTree>
    <p:extLst>
      <p:ext uri="{BB962C8B-B14F-4D97-AF65-F5344CB8AC3E}">
        <p14:creationId xmlns:p14="http://schemas.microsoft.com/office/powerpoint/2010/main" val="171462164"/>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1440" y="72322"/>
            <a:ext cx="8758725" cy="305934"/>
          </a:xfrm>
        </p:spPr>
        <p:txBody>
          <a:bodyPr/>
          <a:lstStyle/>
          <a:p>
            <a:r>
              <a:rPr lang="it-IT" i="1" dirty="0">
                <a:solidFill>
                  <a:srgbClr val="C00000"/>
                </a:solidFill>
              </a:rPr>
              <a:t>Obiettivi generali</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4</a:t>
            </a:fld>
            <a:endParaRPr lang="en-US" dirty="0">
              <a:solidFill>
                <a:schemeClr val="bg1"/>
              </a:solidFill>
              <a:latin typeface="Aptos" panose="020B0004020202020204" pitchFamily="34" charset="0"/>
            </a:endParaRPr>
          </a:p>
        </p:txBody>
      </p:sp>
      <p:sp>
        <p:nvSpPr>
          <p:cNvPr id="5" name="CasellaDiTesto 4">
            <a:extLst>
              <a:ext uri="{FF2B5EF4-FFF2-40B4-BE49-F238E27FC236}">
                <a16:creationId xmlns:a16="http://schemas.microsoft.com/office/drawing/2014/main" id="{8C28FC2C-82F4-D443-C91D-60BC8C0AD2AB}"/>
              </a:ext>
            </a:extLst>
          </p:cNvPr>
          <p:cNvSpPr txBox="1"/>
          <p:nvPr/>
        </p:nvSpPr>
        <p:spPr>
          <a:xfrm>
            <a:off x="385273" y="766354"/>
            <a:ext cx="8680349" cy="5416732"/>
          </a:xfrm>
          <a:prstGeom prst="rect">
            <a:avLst/>
          </a:prstGeom>
          <a:noFill/>
        </p:spPr>
        <p:txBody>
          <a:bodyPr wrap="square" rtlCol="0">
            <a:normAutofit fontScale="85000" lnSpcReduction="20000"/>
          </a:bodyPr>
          <a:lstStyle/>
          <a:p>
            <a:pPr marL="534988" lvl="1" indent="-534988">
              <a:lnSpc>
                <a:spcPct val="120000"/>
              </a:lnSpc>
              <a:spcAft>
                <a:spcPts val="600"/>
              </a:spcAft>
              <a:buClr>
                <a:srgbClr val="CF1E24"/>
              </a:buClr>
              <a:buFont typeface="Wingdings 3" panose="05040102010807070707" pitchFamily="18" charset="2"/>
              <a:buChar char=""/>
            </a:pPr>
            <a:r>
              <a:rPr lang="it-IT" sz="2000" b="1" dirty="0">
                <a:solidFill>
                  <a:srgbClr val="003366"/>
                </a:solidFill>
                <a:latin typeface="Aptos" panose="020B0004020202020204" pitchFamily="34" charset="0"/>
              </a:rPr>
              <a:t>Obiettivo prioritario: </a:t>
            </a:r>
          </a:p>
          <a:p>
            <a:pPr marL="895350" lvl="2" indent="-360363">
              <a:lnSpc>
                <a:spcPct val="120000"/>
              </a:lnSpc>
              <a:spcAft>
                <a:spcPts val="600"/>
              </a:spcAft>
              <a:buClr>
                <a:srgbClr val="002060"/>
              </a:buClr>
              <a:buFont typeface="Wingdings" panose="05000000000000000000" pitchFamily="2" charset="2"/>
              <a:buChar char="§"/>
            </a:pPr>
            <a:r>
              <a:rPr lang="it-IT" sz="2000" b="1" i="1" dirty="0">
                <a:solidFill>
                  <a:srgbClr val="C00000"/>
                </a:solidFill>
                <a:latin typeface="Aptos" panose="020B0004020202020204" pitchFamily="34" charset="0"/>
              </a:rPr>
              <a:t>produrre statistiche sempre più orientate verso la dimensione micro-territoriale e funzionali per le politiche «place </a:t>
            </a:r>
            <a:r>
              <a:rPr lang="it-IT" sz="2000" b="1" i="1" dirty="0" err="1">
                <a:solidFill>
                  <a:srgbClr val="C00000"/>
                </a:solidFill>
                <a:latin typeface="Aptos" panose="020B0004020202020204" pitchFamily="34" charset="0"/>
              </a:rPr>
              <a:t>based</a:t>
            </a:r>
            <a:r>
              <a:rPr lang="it-IT" sz="2000" b="1" i="1" dirty="0">
                <a:solidFill>
                  <a:srgbClr val="C00000"/>
                </a:solidFill>
                <a:latin typeface="Aptos" panose="020B0004020202020204" pitchFamily="34" charset="0"/>
              </a:rPr>
              <a:t>»</a:t>
            </a:r>
          </a:p>
          <a:p>
            <a:pPr marL="534988" lvl="1" indent="-534988">
              <a:lnSpc>
                <a:spcPct val="120000"/>
              </a:lnSpc>
              <a:spcAft>
                <a:spcPts val="600"/>
              </a:spcAft>
              <a:buClr>
                <a:srgbClr val="CF1E24"/>
              </a:buClr>
              <a:buFont typeface="Wingdings 3" panose="05040102010807070707" pitchFamily="18" charset="2"/>
              <a:buChar char=""/>
            </a:pPr>
            <a:r>
              <a:rPr lang="it-IT" sz="2000" b="1" dirty="0">
                <a:solidFill>
                  <a:srgbClr val="003366"/>
                </a:solidFill>
                <a:latin typeface="Aptos" panose="020B0004020202020204" pitchFamily="34" charset="0"/>
              </a:rPr>
              <a:t>Obiettivo specifico:</a:t>
            </a:r>
          </a:p>
          <a:p>
            <a:pPr marL="895350" lvl="2" indent="-360363">
              <a:lnSpc>
                <a:spcPct val="120000"/>
              </a:lnSpc>
              <a:spcAft>
                <a:spcPts val="600"/>
              </a:spcAft>
              <a:buClr>
                <a:srgbClr val="002060"/>
              </a:buClr>
              <a:buFont typeface="Wingdings" panose="05000000000000000000" pitchFamily="2" charset="2"/>
              <a:buChar char="§"/>
            </a:pPr>
            <a:r>
              <a:rPr lang="it-IT" sz="2000" b="1" i="1" dirty="0">
                <a:solidFill>
                  <a:srgbClr val="C00000"/>
                </a:solidFill>
                <a:latin typeface="Aptos" panose="020B0004020202020204" pitchFamily="34" charset="0"/>
              </a:rPr>
              <a:t>Disporre di una corretta e dettagliata localizzazione geografica (coordinate </a:t>
            </a:r>
            <a:r>
              <a:rPr lang="it-IT" sz="2000" b="1" i="1" dirty="0" err="1">
                <a:solidFill>
                  <a:srgbClr val="C00000"/>
                </a:solidFill>
                <a:latin typeface="Aptos" panose="020B0004020202020204" pitchFamily="34" charset="0"/>
              </a:rPr>
              <a:t>xy</a:t>
            </a:r>
            <a:r>
              <a:rPr lang="it-IT" sz="2000" b="1" i="1" dirty="0">
                <a:solidFill>
                  <a:srgbClr val="C00000"/>
                </a:solidFill>
                <a:latin typeface="Aptos" panose="020B0004020202020204" pitchFamily="34" charset="0"/>
              </a:rPr>
              <a:t>) delle unità statistiche (individui, famiglie, imprese, amministrazioni pubbliche, ecc.) trattate dall’Istat negli altri Registri e/o nelle indagini statistiche correnti</a:t>
            </a:r>
          </a:p>
          <a:p>
            <a:pPr marL="534988" lvl="1" indent="-534988">
              <a:lnSpc>
                <a:spcPct val="120000"/>
              </a:lnSpc>
              <a:spcAft>
                <a:spcPts val="600"/>
              </a:spcAft>
              <a:buClr>
                <a:srgbClr val="CF1E24"/>
              </a:buClr>
              <a:buFont typeface="Wingdings 3" panose="05040102010807070707" pitchFamily="18" charset="2"/>
              <a:buChar char=""/>
            </a:pPr>
            <a:r>
              <a:rPr lang="it-IT" sz="2000" b="1" dirty="0">
                <a:solidFill>
                  <a:srgbClr val="003366"/>
                </a:solidFill>
                <a:latin typeface="Aptos" panose="020B0004020202020204" pitchFamily="34" charset="0"/>
              </a:rPr>
              <a:t>Strumento:</a:t>
            </a:r>
          </a:p>
          <a:p>
            <a:pPr marL="895350" lvl="2" indent="-360363">
              <a:lnSpc>
                <a:spcPct val="120000"/>
              </a:lnSpc>
              <a:spcAft>
                <a:spcPts val="600"/>
              </a:spcAft>
              <a:buClr>
                <a:srgbClr val="002060"/>
              </a:buClr>
              <a:buFont typeface="Wingdings" panose="05000000000000000000" pitchFamily="2" charset="2"/>
              <a:buChar char="§"/>
            </a:pPr>
            <a:r>
              <a:rPr lang="it-IT" sz="2000" b="1" i="1" dirty="0">
                <a:solidFill>
                  <a:srgbClr val="C00000"/>
                </a:solidFill>
                <a:latin typeface="Aptos" panose="020B0004020202020204" pitchFamily="34" charset="0"/>
              </a:rPr>
              <a:t>Il Registro Statistico di Base dei Luoghi (RSBL) è un registro statistico che si compone di una serie di sistemi e di sotto-registri tra loro strettamente connessi</a:t>
            </a:r>
          </a:p>
          <a:p>
            <a:pPr marL="895350" lvl="2" indent="-360363">
              <a:lnSpc>
                <a:spcPct val="120000"/>
              </a:lnSpc>
              <a:spcAft>
                <a:spcPts val="600"/>
              </a:spcAft>
              <a:buClr>
                <a:srgbClr val="002060"/>
              </a:buClr>
              <a:buFont typeface="Wingdings" panose="05000000000000000000" pitchFamily="2" charset="2"/>
              <a:buChar char="§"/>
            </a:pPr>
            <a:r>
              <a:rPr lang="it-IT" sz="2000" b="1" i="1" dirty="0">
                <a:solidFill>
                  <a:srgbClr val="C00000"/>
                </a:solidFill>
                <a:latin typeface="Aptos" panose="020B0004020202020204" pitchFamily="34" charset="0"/>
              </a:rPr>
              <a:t>RSBL ha consentito una migliore stima della popolazione residente 2021 per griglia regolare rispetto alla stima 2011</a:t>
            </a:r>
          </a:p>
          <a:p>
            <a:pPr marL="895350" lvl="2" indent="-360363">
              <a:lnSpc>
                <a:spcPct val="120000"/>
              </a:lnSpc>
              <a:spcAft>
                <a:spcPts val="600"/>
              </a:spcAft>
              <a:buClr>
                <a:srgbClr val="002060"/>
              </a:buClr>
              <a:buFont typeface="Wingdings" panose="05000000000000000000" pitchFamily="2" charset="2"/>
              <a:buChar char="§"/>
            </a:pPr>
            <a:r>
              <a:rPr lang="it-IT" sz="2000" b="1" i="1" dirty="0">
                <a:solidFill>
                  <a:srgbClr val="C00000"/>
                </a:solidFill>
                <a:latin typeface="Aptos" panose="020B0004020202020204" pitchFamily="34" charset="0"/>
              </a:rPr>
              <a:t>RSBL ha già risposto alle esigenze espresse in fase di definizione dei nuovi collegi elettorali, attraverso il calcolo della popolazione residente per sezione di censimento (Comuni di Torino, Milano, Genova, Roma, Napoli e Palermo)</a:t>
            </a:r>
          </a:p>
          <a:p>
            <a:pPr marL="0" lvl="1">
              <a:spcAft>
                <a:spcPts val="600"/>
              </a:spcAft>
              <a:buClr>
                <a:srgbClr val="CF1E24"/>
              </a:buClr>
            </a:pPr>
            <a:endParaRPr lang="it-IT" sz="1050" b="1" dirty="0">
              <a:solidFill>
                <a:srgbClr val="003366"/>
              </a:solidFill>
              <a:latin typeface="Aptos" panose="020B0004020202020204" pitchFamily="34" charset="0"/>
            </a:endParaRPr>
          </a:p>
        </p:txBody>
      </p:sp>
    </p:spTree>
    <p:extLst>
      <p:ext uri="{BB962C8B-B14F-4D97-AF65-F5344CB8AC3E}">
        <p14:creationId xmlns:p14="http://schemas.microsoft.com/office/powerpoint/2010/main" val="1784842601"/>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Cos’è RSBL</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5</a:t>
            </a:fld>
            <a:endParaRPr lang="en-US" dirty="0">
              <a:solidFill>
                <a:schemeClr val="bg1"/>
              </a:solidFill>
              <a:latin typeface="Aptos" panose="020B0004020202020204" pitchFamily="34" charset="0"/>
            </a:endParaRPr>
          </a:p>
        </p:txBody>
      </p:sp>
      <p:pic>
        <p:nvPicPr>
          <p:cNvPr id="3" name="Immagine 2">
            <a:extLst>
              <a:ext uri="{FF2B5EF4-FFF2-40B4-BE49-F238E27FC236}">
                <a16:creationId xmlns:a16="http://schemas.microsoft.com/office/drawing/2014/main" id="{B9888D7D-8C38-C948-4A27-3CA2C141E5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89218">
            <a:off x="4234362" y="1946356"/>
            <a:ext cx="4855381" cy="3359274"/>
          </a:xfrm>
          <a:prstGeom prst="rect">
            <a:avLst/>
          </a:prstGeom>
          <a:solidFill>
            <a:schemeClr val="bg1">
              <a:lumMod val="85000"/>
            </a:schemeClr>
          </a:solidFill>
          <a:ln w="19050">
            <a:solidFill>
              <a:srgbClr val="C00000"/>
            </a:solidFill>
          </a:ln>
        </p:spPr>
      </p:pic>
      <p:sp>
        <p:nvSpPr>
          <p:cNvPr id="6" name="Segnaposto testo 1">
            <a:extLst>
              <a:ext uri="{FF2B5EF4-FFF2-40B4-BE49-F238E27FC236}">
                <a16:creationId xmlns:a16="http://schemas.microsoft.com/office/drawing/2014/main" id="{EDA45635-F7E9-FEF0-B63B-5580EFC17F31}"/>
              </a:ext>
            </a:extLst>
          </p:cNvPr>
          <p:cNvSpPr txBox="1">
            <a:spLocks/>
          </p:cNvSpPr>
          <p:nvPr/>
        </p:nvSpPr>
        <p:spPr>
          <a:xfrm>
            <a:off x="385273" y="561217"/>
            <a:ext cx="8758727" cy="122867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Font typeface="Arial" panose="020B0604020202020204" pitchFamily="34" charset="0"/>
              <a:buNone/>
              <a:defRPr/>
            </a:pPr>
            <a:r>
              <a:rPr lang="it-IT" altLang="it-IT" sz="3200" b="1" dirty="0">
                <a:solidFill>
                  <a:schemeClr val="tx1">
                    <a:lumMod val="65000"/>
                    <a:lumOff val="35000"/>
                  </a:schemeClr>
                </a:solidFill>
                <a:latin typeface="Aptos" panose="020B0004020202020204" pitchFamily="34" charset="0"/>
                <a:cs typeface="Calibri Light" panose="020F0302020204030204" pitchFamily="34" charset="0"/>
              </a:rPr>
              <a:t>RSBL è un registro statistico che si compone di una serie di sistemi e di sotto-registri tra loro strettamente connessi:</a:t>
            </a:r>
            <a:endParaRPr lang="it-IT" altLang="it-IT" b="1" dirty="0">
              <a:solidFill>
                <a:schemeClr val="tx1">
                  <a:lumMod val="65000"/>
                  <a:lumOff val="35000"/>
                </a:schemeClr>
              </a:solidFill>
              <a:latin typeface="Aptos" panose="020B0004020202020204" pitchFamily="34" charset="0"/>
              <a:cs typeface="Calibri Light" panose="020F0302020204030204" pitchFamily="34" charset="0"/>
            </a:endParaRPr>
          </a:p>
        </p:txBody>
      </p:sp>
      <p:sp>
        <p:nvSpPr>
          <p:cNvPr id="7" name="Segnaposto testo 1">
            <a:extLst>
              <a:ext uri="{FF2B5EF4-FFF2-40B4-BE49-F238E27FC236}">
                <a16:creationId xmlns:a16="http://schemas.microsoft.com/office/drawing/2014/main" id="{724EA1BE-588D-0F05-2645-99347AE8BB8E}"/>
              </a:ext>
            </a:extLst>
          </p:cNvPr>
          <p:cNvSpPr txBox="1">
            <a:spLocks/>
          </p:cNvSpPr>
          <p:nvPr/>
        </p:nvSpPr>
        <p:spPr>
          <a:xfrm>
            <a:off x="1" y="1709009"/>
            <a:ext cx="3998068" cy="3329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nSpc>
                <a:spcPct val="100000"/>
              </a:lnSpc>
              <a:spcBef>
                <a:spcPts val="0"/>
              </a:spcBef>
              <a:spcAft>
                <a:spcPts val="600"/>
              </a:spcAft>
              <a:buClr>
                <a:srgbClr val="C00000"/>
              </a:buClr>
              <a:buFont typeface="+mj-lt"/>
              <a:buAutoNum type="arabicPeriod"/>
              <a:defRPr/>
            </a:pPr>
            <a:r>
              <a:rPr lang="it-IT" altLang="it-IT" sz="1600" b="1" dirty="0">
                <a:solidFill>
                  <a:srgbClr val="C00000"/>
                </a:solidFill>
                <a:latin typeface="Aptos" panose="020B0004020202020204" pitchFamily="34" charset="0"/>
                <a:cs typeface="Calibri Light" panose="020F0302020204030204" pitchFamily="34" charset="0"/>
              </a:rPr>
              <a:t>Sistema per la gestione e aggiornamento delle unità territoriali amministrative e statistiche </a:t>
            </a:r>
            <a:r>
              <a:rPr lang="it-IT" altLang="it-IT" sz="1600" b="1" dirty="0">
                <a:solidFill>
                  <a:schemeClr val="tx1">
                    <a:lumMod val="65000"/>
                    <a:lumOff val="35000"/>
                  </a:schemeClr>
                </a:solidFill>
                <a:latin typeface="Aptos" panose="020B0004020202020204" pitchFamily="34" charset="0"/>
                <a:cs typeface="Calibri Light" panose="020F0302020204030204" pitchFamily="34" charset="0"/>
              </a:rPr>
              <a:t>(SITUAS)</a:t>
            </a:r>
          </a:p>
          <a:p>
            <a:pPr marL="355600" indent="-355600">
              <a:lnSpc>
                <a:spcPct val="100000"/>
              </a:lnSpc>
              <a:spcBef>
                <a:spcPts val="0"/>
              </a:spcBef>
              <a:spcAft>
                <a:spcPts val="600"/>
              </a:spcAft>
              <a:buClr>
                <a:srgbClr val="C00000"/>
              </a:buClr>
              <a:buFont typeface="+mj-lt"/>
              <a:buAutoNum type="arabicPeriod"/>
              <a:defRPr/>
            </a:pPr>
            <a:r>
              <a:rPr lang="it-IT" altLang="it-IT" sz="1600" b="1" dirty="0">
                <a:solidFill>
                  <a:srgbClr val="C00000"/>
                </a:solidFill>
                <a:latin typeface="Aptos" panose="020B0004020202020204" pitchFamily="34" charset="0"/>
                <a:cs typeface="Calibri Light" panose="020F0302020204030204" pitchFamily="34" charset="0"/>
              </a:rPr>
              <a:t>Basi Territoriali </a:t>
            </a:r>
            <a:r>
              <a:rPr lang="it-IT" altLang="it-IT" sz="1600" b="1" dirty="0">
                <a:solidFill>
                  <a:schemeClr val="tx1">
                    <a:lumMod val="65000"/>
                    <a:lumOff val="35000"/>
                  </a:schemeClr>
                </a:solidFill>
                <a:latin typeface="Aptos" panose="020B0004020202020204" pitchFamily="34" charset="0"/>
                <a:cs typeface="Calibri Light" panose="020F0302020204030204" pitchFamily="34" charset="0"/>
              </a:rPr>
              <a:t>(BT): articolazione del territorio comunale in sezioni di censimento e micro-zone</a:t>
            </a:r>
          </a:p>
          <a:p>
            <a:pPr marL="355600" indent="-355600">
              <a:lnSpc>
                <a:spcPct val="100000"/>
              </a:lnSpc>
              <a:spcBef>
                <a:spcPts val="0"/>
              </a:spcBef>
              <a:spcAft>
                <a:spcPts val="600"/>
              </a:spcAft>
              <a:buClr>
                <a:srgbClr val="C00000"/>
              </a:buClr>
              <a:buFont typeface="+mj-lt"/>
              <a:buAutoNum type="arabicPeriod"/>
              <a:defRPr/>
            </a:pPr>
            <a:r>
              <a:rPr lang="it-IT" altLang="it-IT" sz="1600" b="1" dirty="0">
                <a:solidFill>
                  <a:srgbClr val="C00000"/>
                </a:solidFill>
                <a:latin typeface="Aptos" panose="020B0004020202020204" pitchFamily="34" charset="0"/>
                <a:cs typeface="Calibri Light" panose="020F0302020204030204" pitchFamily="34" charset="0"/>
              </a:rPr>
              <a:t>Indirizzi georeferenziati </a:t>
            </a:r>
            <a:r>
              <a:rPr lang="it-IT" altLang="it-IT" sz="1600" b="1" dirty="0">
                <a:solidFill>
                  <a:schemeClr val="tx1">
                    <a:lumMod val="65000"/>
                    <a:lumOff val="35000"/>
                  </a:schemeClr>
                </a:solidFill>
                <a:latin typeface="Aptos" panose="020B0004020202020204" pitchFamily="34" charset="0"/>
                <a:cs typeface="Calibri Light" panose="020F0302020204030204" pitchFamily="34" charset="0"/>
              </a:rPr>
              <a:t>attraverso le coordinate geografiche assegnate al numero civico</a:t>
            </a:r>
          </a:p>
          <a:p>
            <a:pPr marL="355600" indent="-355600">
              <a:lnSpc>
                <a:spcPct val="100000"/>
              </a:lnSpc>
              <a:spcBef>
                <a:spcPts val="0"/>
              </a:spcBef>
              <a:spcAft>
                <a:spcPts val="600"/>
              </a:spcAft>
              <a:buClr>
                <a:srgbClr val="C00000"/>
              </a:buClr>
              <a:buFont typeface="+mj-lt"/>
              <a:buAutoNum type="arabicPeriod"/>
              <a:defRPr/>
            </a:pPr>
            <a:r>
              <a:rPr lang="it-IT" altLang="it-IT" sz="1600" b="1" dirty="0">
                <a:solidFill>
                  <a:srgbClr val="C00000"/>
                </a:solidFill>
                <a:latin typeface="Aptos" panose="020B0004020202020204" pitchFamily="34" charset="0"/>
                <a:cs typeface="Calibri Light" panose="020F0302020204030204" pitchFamily="34" charset="0"/>
              </a:rPr>
              <a:t>Localizzazione geografica degli edifici </a:t>
            </a:r>
            <a:r>
              <a:rPr lang="it-IT" altLang="it-IT" sz="1600" b="1" dirty="0">
                <a:solidFill>
                  <a:schemeClr val="tx1">
                    <a:lumMod val="65000"/>
                    <a:lumOff val="35000"/>
                  </a:schemeClr>
                </a:solidFill>
                <a:latin typeface="Aptos" panose="020B0004020202020204" pitchFamily="34" charset="0"/>
                <a:cs typeface="Calibri Light" panose="020F0302020204030204" pitchFamily="34" charset="0"/>
              </a:rPr>
              <a:t>(residenziali e non residenziali) </a:t>
            </a:r>
            <a:r>
              <a:rPr lang="it-IT" altLang="it-IT" sz="1600" b="1" dirty="0">
                <a:solidFill>
                  <a:srgbClr val="C00000"/>
                </a:solidFill>
                <a:latin typeface="Aptos" panose="020B0004020202020204" pitchFamily="34" charset="0"/>
                <a:cs typeface="Calibri Light" panose="020F0302020204030204" pitchFamily="34" charset="0"/>
              </a:rPr>
              <a:t>e delle abitazioni</a:t>
            </a:r>
          </a:p>
        </p:txBody>
      </p:sp>
      <p:sp>
        <p:nvSpPr>
          <p:cNvPr id="8" name="Segnaposto testo 1">
            <a:extLst>
              <a:ext uri="{FF2B5EF4-FFF2-40B4-BE49-F238E27FC236}">
                <a16:creationId xmlns:a16="http://schemas.microsoft.com/office/drawing/2014/main" id="{2743AE44-B4A0-E0FA-4A84-A82CF08A9AC0}"/>
              </a:ext>
            </a:extLst>
          </p:cNvPr>
          <p:cNvSpPr txBox="1">
            <a:spLocks/>
          </p:cNvSpPr>
          <p:nvPr/>
        </p:nvSpPr>
        <p:spPr>
          <a:xfrm>
            <a:off x="385273" y="5038910"/>
            <a:ext cx="4011629" cy="114779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00000"/>
              </a:buClr>
              <a:buNone/>
              <a:defRPr/>
            </a:pPr>
            <a:r>
              <a:rPr lang="it-IT" altLang="it-IT" sz="1400" b="1" dirty="0">
                <a:solidFill>
                  <a:srgbClr val="C00000"/>
                </a:solidFill>
                <a:latin typeface="Aptos" panose="020B0004020202020204" pitchFamily="34" charset="0"/>
                <a:cs typeface="Calibri Light" panose="020F0302020204030204" pitchFamily="34" charset="0"/>
              </a:rPr>
              <a:t>Focus</a:t>
            </a:r>
            <a:r>
              <a:rPr lang="it-IT" altLang="it-IT" sz="1400" b="1" dirty="0">
                <a:solidFill>
                  <a:schemeClr val="tx1">
                    <a:lumMod val="65000"/>
                    <a:lumOff val="35000"/>
                  </a:schemeClr>
                </a:solidFill>
                <a:latin typeface="Aptos" panose="020B0004020202020204" pitchFamily="34" charset="0"/>
                <a:cs typeface="Calibri Light" panose="020F0302020204030204" pitchFamily="34" charset="0"/>
              </a:rPr>
              <a:t>: un’unità statistica è: </a:t>
            </a:r>
            <a:r>
              <a:rPr lang="it-IT" altLang="it-IT" sz="1400" b="1" dirty="0">
                <a:solidFill>
                  <a:srgbClr val="C00000"/>
                </a:solidFill>
                <a:latin typeface="Aptos" panose="020B0004020202020204" pitchFamily="34" charset="0"/>
                <a:cs typeface="Calibri Light" panose="020F0302020204030204" pitchFamily="34" charset="0"/>
              </a:rPr>
              <a:t>1)</a:t>
            </a:r>
            <a:r>
              <a:rPr lang="it-IT" altLang="it-IT" sz="1400" b="1" dirty="0">
                <a:solidFill>
                  <a:schemeClr val="tx1">
                    <a:lumMod val="65000"/>
                    <a:lumOff val="35000"/>
                  </a:schemeClr>
                </a:solidFill>
                <a:latin typeface="Aptos" panose="020B0004020202020204" pitchFamily="34" charset="0"/>
                <a:cs typeface="Calibri Light" panose="020F0302020204030204" pitchFamily="34" charset="0"/>
              </a:rPr>
              <a:t> collocata in un Comune, </a:t>
            </a:r>
            <a:r>
              <a:rPr lang="it-IT" altLang="it-IT" sz="1400" b="1" dirty="0">
                <a:solidFill>
                  <a:srgbClr val="C00000"/>
                </a:solidFill>
                <a:latin typeface="Aptos" panose="020B0004020202020204" pitchFamily="34" charset="0"/>
                <a:cs typeface="Calibri Light" panose="020F0302020204030204" pitchFamily="34" charset="0"/>
              </a:rPr>
              <a:t>2)</a:t>
            </a:r>
            <a:r>
              <a:rPr lang="it-IT" altLang="it-IT" sz="1400" b="1" dirty="0">
                <a:solidFill>
                  <a:schemeClr val="tx1">
                    <a:lumMod val="65000"/>
                    <a:lumOff val="35000"/>
                  </a:schemeClr>
                </a:solidFill>
                <a:latin typeface="Aptos" panose="020B0004020202020204" pitchFamily="34" charset="0"/>
                <a:cs typeface="Calibri Light" panose="020F0302020204030204" pitchFamily="34" charset="0"/>
              </a:rPr>
              <a:t> attraverso l’indirizzo georeferenziato è precisamente collocata in un punto preciso del territorio comunale, dove si trova l’edificio di riferimento (e/o un alloggio), </a:t>
            </a:r>
            <a:r>
              <a:rPr lang="it-IT" altLang="it-IT" sz="1400" b="1" dirty="0">
                <a:solidFill>
                  <a:srgbClr val="C00000"/>
                </a:solidFill>
                <a:latin typeface="Aptos" panose="020B0004020202020204" pitchFamily="34" charset="0"/>
                <a:cs typeface="Calibri Light" panose="020F0302020204030204" pitchFamily="34" charset="0"/>
              </a:rPr>
              <a:t>3)</a:t>
            </a:r>
            <a:r>
              <a:rPr lang="it-IT" altLang="it-IT" sz="1400" b="1" dirty="0">
                <a:solidFill>
                  <a:schemeClr val="tx1">
                    <a:lumMod val="65000"/>
                    <a:lumOff val="35000"/>
                  </a:schemeClr>
                </a:solidFill>
                <a:latin typeface="Aptos" panose="020B0004020202020204" pitchFamily="34" charset="0"/>
                <a:cs typeface="Calibri Light" panose="020F0302020204030204" pitchFamily="34" charset="0"/>
              </a:rPr>
              <a:t> di conseguenza l’unità è anche precisamente collocata in una sezione di censimento</a:t>
            </a:r>
          </a:p>
        </p:txBody>
      </p:sp>
    </p:spTree>
    <p:extLst>
      <p:ext uri="{BB962C8B-B14F-4D97-AF65-F5344CB8AC3E}">
        <p14:creationId xmlns:p14="http://schemas.microsoft.com/office/powerpoint/2010/main" val="358614522"/>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SITUAS: il portale delle unità amministrative e statistiche</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6</a:t>
            </a:fld>
            <a:endParaRPr lang="en-US" dirty="0">
              <a:solidFill>
                <a:schemeClr val="bg1"/>
              </a:solidFill>
              <a:latin typeface="Aptos" panose="020B0004020202020204" pitchFamily="34" charset="0"/>
            </a:endParaRPr>
          </a:p>
        </p:txBody>
      </p:sp>
      <p:pic>
        <p:nvPicPr>
          <p:cNvPr id="9" name="Immagine 8">
            <a:extLst>
              <a:ext uri="{FF2B5EF4-FFF2-40B4-BE49-F238E27FC236}">
                <a16:creationId xmlns:a16="http://schemas.microsoft.com/office/drawing/2014/main" id="{1C8D299F-9FCF-3F48-86E8-EB9EBC892A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923" y="611536"/>
            <a:ext cx="8424153" cy="1396243"/>
          </a:xfrm>
          <a:prstGeom prst="rect">
            <a:avLst/>
          </a:prstGeom>
        </p:spPr>
      </p:pic>
      <p:sp>
        <p:nvSpPr>
          <p:cNvPr id="10" name="CasellaDiTesto 9">
            <a:extLst>
              <a:ext uri="{FF2B5EF4-FFF2-40B4-BE49-F238E27FC236}">
                <a16:creationId xmlns:a16="http://schemas.microsoft.com/office/drawing/2014/main" id="{72D5970D-7D57-F0EC-C8EF-CB0866EA2A24}"/>
              </a:ext>
            </a:extLst>
          </p:cNvPr>
          <p:cNvSpPr txBox="1"/>
          <p:nvPr/>
        </p:nvSpPr>
        <p:spPr>
          <a:xfrm>
            <a:off x="385273" y="2192445"/>
            <a:ext cx="2688667" cy="4027251"/>
          </a:xfrm>
          <a:prstGeom prst="rect">
            <a:avLst/>
          </a:prstGeom>
          <a:noFill/>
          <a:ln w="19050">
            <a:solidFill>
              <a:srgbClr val="C00000"/>
            </a:solidFill>
          </a:ln>
        </p:spPr>
        <p:txBody>
          <a:bodyPr wrap="square" rtlCol="0">
            <a:normAutofit/>
          </a:bodyPr>
          <a:lstStyle/>
          <a:p>
            <a:pPr marL="285750" indent="-285750">
              <a:buClr>
                <a:srgbClr val="C00000"/>
              </a:buClr>
              <a:buFont typeface="Courier New" panose="02070309020205020404" pitchFamily="49" charset="0"/>
              <a:buChar char="o"/>
            </a:pPr>
            <a:endParaRPr lang="it-IT" sz="1600" b="1" dirty="0">
              <a:solidFill>
                <a:schemeClr val="tx1">
                  <a:lumMod val="65000"/>
                  <a:lumOff val="35000"/>
                </a:schemeClr>
              </a:solidFill>
              <a:latin typeface="Aptos" panose="020B0004020202020204" pitchFamily="34" charset="0"/>
            </a:endParaRP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Geografie del Regno</a:t>
            </a:r>
            <a:r>
              <a:rPr lang="it-IT" sz="1600" b="1" dirty="0">
                <a:solidFill>
                  <a:schemeClr val="tx1">
                    <a:lumMod val="65000"/>
                    <a:lumOff val="35000"/>
                  </a:schemeClr>
                </a:solidFill>
                <a:latin typeface="Aptos" panose="020B0004020202020204" pitchFamily="34" charset="0"/>
              </a:rPr>
              <a:t>: Comuni, Province, Circondari Compartimenti (1861-1947)</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Geografie amministrative:</a:t>
            </a:r>
            <a:r>
              <a:rPr lang="it-IT" sz="1600" b="1" dirty="0">
                <a:solidFill>
                  <a:schemeClr val="tx1">
                    <a:lumMod val="65000"/>
                    <a:lumOff val="35000"/>
                  </a:schemeClr>
                </a:solidFill>
                <a:latin typeface="Aptos" panose="020B0004020202020204" pitchFamily="34" charset="0"/>
              </a:rPr>
              <a:t> Regioni (dal 1948), Province, Città metropolitane, Comuni, ecc. </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Geografie statistiche: </a:t>
            </a:r>
            <a:r>
              <a:rPr lang="it-IT" sz="1600" b="1" dirty="0">
                <a:solidFill>
                  <a:schemeClr val="tx1">
                    <a:lumMod val="65000"/>
                    <a:lumOff val="35000"/>
                  </a:schemeClr>
                </a:solidFill>
                <a:latin typeface="Aptos" panose="020B0004020202020204" pitchFamily="34" charset="0"/>
              </a:rPr>
              <a:t>Sistemi Locali del Lavoro e Distretti industriali; NUTS; Aree SNAI</a:t>
            </a:r>
          </a:p>
          <a:p>
            <a:pPr marL="285750" indent="-285750">
              <a:buFont typeface="Arial" panose="020B0604020202020204" pitchFamily="34" charset="0"/>
              <a:buChar char="•"/>
            </a:pPr>
            <a:endParaRPr lang="it-IT" sz="1600" b="1" dirty="0">
              <a:solidFill>
                <a:schemeClr val="tx1">
                  <a:lumMod val="65000"/>
                  <a:lumOff val="35000"/>
                </a:schemeClr>
              </a:solidFill>
              <a:latin typeface="Aptos" panose="020B0004020202020204" pitchFamily="34" charset="0"/>
            </a:endParaRPr>
          </a:p>
          <a:p>
            <a:endParaRPr lang="it-IT" sz="1600" b="1" dirty="0">
              <a:solidFill>
                <a:schemeClr val="tx1">
                  <a:lumMod val="65000"/>
                  <a:lumOff val="35000"/>
                </a:schemeClr>
              </a:solidFill>
              <a:latin typeface="Aptos" panose="020B0004020202020204" pitchFamily="34" charset="0"/>
            </a:endParaRPr>
          </a:p>
        </p:txBody>
      </p:sp>
      <p:sp>
        <p:nvSpPr>
          <p:cNvPr id="11" name="CasellaDiTesto 10">
            <a:extLst>
              <a:ext uri="{FF2B5EF4-FFF2-40B4-BE49-F238E27FC236}">
                <a16:creationId xmlns:a16="http://schemas.microsoft.com/office/drawing/2014/main" id="{0D2BBED9-84B0-6307-FBB8-BE6671079A59}"/>
              </a:ext>
            </a:extLst>
          </p:cNvPr>
          <p:cNvSpPr txBox="1"/>
          <p:nvPr/>
        </p:nvSpPr>
        <p:spPr>
          <a:xfrm>
            <a:off x="455082" y="2057677"/>
            <a:ext cx="2258935" cy="400110"/>
          </a:xfrm>
          <a:prstGeom prst="rect">
            <a:avLst/>
          </a:prstGeom>
          <a:solidFill>
            <a:srgbClr val="C00000"/>
          </a:solidFill>
        </p:spPr>
        <p:txBody>
          <a:bodyPr wrap="square" rtlCol="0">
            <a:spAutoFit/>
          </a:bodyPr>
          <a:lstStyle/>
          <a:p>
            <a:r>
              <a:rPr lang="it-IT" sz="2000" b="1" dirty="0">
                <a:solidFill>
                  <a:schemeClr val="bg1"/>
                </a:solidFill>
                <a:latin typeface="Aptos" panose="020B0004020202020204" pitchFamily="34" charset="0"/>
                <a:ea typeface="Calibri" panose="020F0502020204030204" pitchFamily="34" charset="0"/>
                <a:cs typeface="Arial" panose="020B0604020202020204" pitchFamily="34" charset="0"/>
              </a:rPr>
              <a:t>Territori</a:t>
            </a:r>
            <a:endParaRPr lang="it-IT" sz="2000" b="1" dirty="0">
              <a:solidFill>
                <a:schemeClr val="bg1"/>
              </a:solidFill>
              <a:latin typeface="Aptos" panose="020B0004020202020204" pitchFamily="34" charset="0"/>
            </a:endParaRPr>
          </a:p>
        </p:txBody>
      </p:sp>
      <p:sp>
        <p:nvSpPr>
          <p:cNvPr id="12" name="CasellaDiTesto 11">
            <a:extLst>
              <a:ext uri="{FF2B5EF4-FFF2-40B4-BE49-F238E27FC236}">
                <a16:creationId xmlns:a16="http://schemas.microsoft.com/office/drawing/2014/main" id="{D09F6E3A-6D1A-31A6-D093-86A6A084093B}"/>
              </a:ext>
            </a:extLst>
          </p:cNvPr>
          <p:cNvSpPr txBox="1"/>
          <p:nvPr/>
        </p:nvSpPr>
        <p:spPr>
          <a:xfrm>
            <a:off x="3227666" y="2192445"/>
            <a:ext cx="2688667" cy="4027251"/>
          </a:xfrm>
          <a:prstGeom prst="rect">
            <a:avLst/>
          </a:prstGeom>
          <a:noFill/>
          <a:ln w="19050">
            <a:solidFill>
              <a:srgbClr val="C00000"/>
            </a:solidFill>
          </a:ln>
        </p:spPr>
        <p:txBody>
          <a:bodyPr wrap="square" rtlCol="0">
            <a:normAutofit/>
          </a:bodyPr>
          <a:lstStyle/>
          <a:p>
            <a:pPr marL="285750" indent="-285750">
              <a:buClr>
                <a:srgbClr val="C00000"/>
              </a:buClr>
              <a:buFont typeface="Courier New" panose="02070309020205020404" pitchFamily="49" charset="0"/>
              <a:buChar char="o"/>
            </a:pPr>
            <a:endParaRPr lang="it-IT" sz="1600" b="1" dirty="0">
              <a:solidFill>
                <a:schemeClr val="tx1">
                  <a:lumMod val="65000"/>
                  <a:lumOff val="35000"/>
                </a:schemeClr>
              </a:solidFill>
              <a:latin typeface="Aptos" panose="020B0004020202020204" pitchFamily="34" charset="0"/>
            </a:endParaRP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Aree per le politiche di coesione (Aree interne)</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Classificazioni geografiche e territoriali: </a:t>
            </a:r>
            <a:r>
              <a:rPr lang="it-IT" sz="1600" b="1" dirty="0">
                <a:solidFill>
                  <a:schemeClr val="tx1">
                    <a:lumMod val="65000"/>
                    <a:lumOff val="35000"/>
                  </a:schemeClr>
                </a:solidFill>
                <a:latin typeface="Aptos" panose="020B0004020202020204" pitchFamily="34" charset="0"/>
              </a:rPr>
              <a:t>Fasce altimetriche, Ecoregioni, Comuni litoranei, etc.</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Classificazioni europee (Regolamento </a:t>
            </a:r>
            <a:r>
              <a:rPr lang="it-IT" sz="1600" b="1" dirty="0" err="1">
                <a:solidFill>
                  <a:srgbClr val="C00000"/>
                </a:solidFill>
                <a:latin typeface="Aptos" panose="020B0004020202020204" pitchFamily="34" charset="0"/>
              </a:rPr>
              <a:t>Tercet</a:t>
            </a:r>
            <a:r>
              <a:rPr lang="it-IT" sz="1600" b="1" dirty="0">
                <a:solidFill>
                  <a:srgbClr val="C00000"/>
                </a:solidFill>
                <a:latin typeface="Aptos" panose="020B0004020202020204" pitchFamily="34" charset="0"/>
              </a:rPr>
              <a:t>): </a:t>
            </a:r>
            <a:r>
              <a:rPr lang="it-IT" sz="1600" b="1" dirty="0">
                <a:solidFill>
                  <a:schemeClr val="tx1">
                    <a:lumMod val="65000"/>
                    <a:lumOff val="35000"/>
                  </a:schemeClr>
                </a:solidFill>
                <a:latin typeface="Aptos" panose="020B0004020202020204" pitchFamily="34" charset="0"/>
              </a:rPr>
              <a:t>Grado di urbanizzazione (DEGURBA), </a:t>
            </a:r>
            <a:r>
              <a:rPr lang="it-IT" sz="1600" b="1" dirty="0" err="1">
                <a:solidFill>
                  <a:schemeClr val="tx1">
                    <a:lumMod val="65000"/>
                    <a:lumOff val="35000"/>
                  </a:schemeClr>
                </a:solidFill>
                <a:latin typeface="Aptos" panose="020B0004020202020204" pitchFamily="34" charset="0"/>
              </a:rPr>
              <a:t>Functional</a:t>
            </a:r>
            <a:r>
              <a:rPr lang="it-IT" sz="1600" b="1" dirty="0">
                <a:solidFill>
                  <a:schemeClr val="tx1">
                    <a:lumMod val="65000"/>
                    <a:lumOff val="35000"/>
                  </a:schemeClr>
                </a:solidFill>
                <a:latin typeface="Aptos" panose="020B0004020202020204" pitchFamily="34" charset="0"/>
              </a:rPr>
              <a:t> Urban </a:t>
            </a:r>
            <a:r>
              <a:rPr lang="it-IT" sz="1600" b="1" dirty="0" err="1">
                <a:solidFill>
                  <a:schemeClr val="tx1">
                    <a:lumMod val="65000"/>
                    <a:lumOff val="35000"/>
                  </a:schemeClr>
                </a:solidFill>
                <a:latin typeface="Aptos" panose="020B0004020202020204" pitchFamily="34" charset="0"/>
              </a:rPr>
              <a:t>Areas</a:t>
            </a:r>
            <a:r>
              <a:rPr lang="it-IT" sz="1600" b="1" dirty="0">
                <a:solidFill>
                  <a:schemeClr val="tx1">
                    <a:lumMod val="65000"/>
                    <a:lumOff val="35000"/>
                  </a:schemeClr>
                </a:solidFill>
                <a:latin typeface="Aptos" panose="020B0004020202020204" pitchFamily="34" charset="0"/>
              </a:rPr>
              <a:t> (FUA), Zone costiere, zone montane ecc.</a:t>
            </a:r>
          </a:p>
          <a:p>
            <a:endParaRPr lang="it-IT" sz="1600" b="1" dirty="0">
              <a:solidFill>
                <a:schemeClr val="tx1">
                  <a:lumMod val="65000"/>
                  <a:lumOff val="35000"/>
                </a:schemeClr>
              </a:solidFill>
              <a:latin typeface="Aptos" panose="020B0004020202020204" pitchFamily="34" charset="0"/>
            </a:endParaRPr>
          </a:p>
        </p:txBody>
      </p:sp>
      <p:sp>
        <p:nvSpPr>
          <p:cNvPr id="13" name="CasellaDiTesto 12">
            <a:extLst>
              <a:ext uri="{FF2B5EF4-FFF2-40B4-BE49-F238E27FC236}">
                <a16:creationId xmlns:a16="http://schemas.microsoft.com/office/drawing/2014/main" id="{965A8795-7C52-4BD6-16AB-E0652BCBC5F4}"/>
              </a:ext>
            </a:extLst>
          </p:cNvPr>
          <p:cNvSpPr txBox="1"/>
          <p:nvPr/>
        </p:nvSpPr>
        <p:spPr>
          <a:xfrm>
            <a:off x="3297475" y="2057677"/>
            <a:ext cx="2258935" cy="400110"/>
          </a:xfrm>
          <a:prstGeom prst="rect">
            <a:avLst/>
          </a:prstGeom>
          <a:solidFill>
            <a:srgbClr val="C00000"/>
          </a:solidFill>
        </p:spPr>
        <p:txBody>
          <a:bodyPr wrap="square" rtlCol="0">
            <a:spAutoFit/>
          </a:bodyPr>
          <a:lstStyle/>
          <a:p>
            <a:r>
              <a:rPr lang="it-IT" sz="2000" b="1" dirty="0">
                <a:solidFill>
                  <a:schemeClr val="bg1"/>
                </a:solidFill>
                <a:latin typeface="Aptos" panose="020B0004020202020204" pitchFamily="34" charset="0"/>
                <a:ea typeface="Calibri" panose="020F0502020204030204" pitchFamily="34" charset="0"/>
                <a:cs typeface="Arial" panose="020B0604020202020204" pitchFamily="34" charset="0"/>
              </a:rPr>
              <a:t>Classificazioni</a:t>
            </a:r>
            <a:endParaRPr lang="it-IT" sz="2000" b="1" dirty="0">
              <a:solidFill>
                <a:schemeClr val="bg1"/>
              </a:solidFill>
              <a:latin typeface="Aptos" panose="020B0004020202020204" pitchFamily="34" charset="0"/>
            </a:endParaRPr>
          </a:p>
        </p:txBody>
      </p:sp>
      <p:sp>
        <p:nvSpPr>
          <p:cNvPr id="15" name="CasellaDiTesto 14">
            <a:extLst>
              <a:ext uri="{FF2B5EF4-FFF2-40B4-BE49-F238E27FC236}">
                <a16:creationId xmlns:a16="http://schemas.microsoft.com/office/drawing/2014/main" id="{9E754554-AF89-B8FB-81DA-2785D9CAEB46}"/>
              </a:ext>
            </a:extLst>
          </p:cNvPr>
          <p:cNvSpPr txBox="1"/>
          <p:nvPr/>
        </p:nvSpPr>
        <p:spPr>
          <a:xfrm>
            <a:off x="6078074" y="2192445"/>
            <a:ext cx="2688667" cy="4027251"/>
          </a:xfrm>
          <a:prstGeom prst="rect">
            <a:avLst/>
          </a:prstGeom>
          <a:noFill/>
          <a:ln w="19050">
            <a:solidFill>
              <a:srgbClr val="C00000"/>
            </a:solidFill>
          </a:ln>
        </p:spPr>
        <p:txBody>
          <a:bodyPr wrap="square" rtlCol="0">
            <a:normAutofit/>
          </a:bodyPr>
          <a:lstStyle/>
          <a:p>
            <a:pPr marL="285750" indent="-285750">
              <a:buClr>
                <a:srgbClr val="C00000"/>
              </a:buClr>
              <a:buFont typeface="Courier New" panose="02070309020205020404" pitchFamily="49" charset="0"/>
              <a:buChar char="o"/>
            </a:pPr>
            <a:endParaRPr lang="it-IT" sz="1600" b="1" dirty="0">
              <a:solidFill>
                <a:schemeClr val="tx1">
                  <a:lumMod val="65000"/>
                  <a:lumOff val="35000"/>
                </a:schemeClr>
              </a:solidFill>
              <a:latin typeface="Aptos" panose="020B0004020202020204" pitchFamily="34" charset="0"/>
            </a:endParaRP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Ricerche ad una data specifica </a:t>
            </a:r>
            <a:r>
              <a:rPr lang="it-IT" sz="1600" b="1" dirty="0">
                <a:solidFill>
                  <a:schemeClr val="tx1">
                    <a:lumMod val="65000"/>
                    <a:lumOff val="35000"/>
                  </a:schemeClr>
                </a:solidFill>
                <a:latin typeface="Aptos" panose="020B0004020202020204" pitchFamily="34" charset="0"/>
              </a:rPr>
              <a:t>(su territori e/o classificazioni)</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Ricerche nel periodo </a:t>
            </a:r>
            <a:r>
              <a:rPr lang="it-IT" sz="1600" b="1" dirty="0">
                <a:solidFill>
                  <a:schemeClr val="tx1">
                    <a:lumMod val="65000"/>
                    <a:lumOff val="35000"/>
                  </a:schemeClr>
                </a:solidFill>
                <a:latin typeface="Aptos" panose="020B0004020202020204" pitchFamily="34" charset="0"/>
              </a:rPr>
              <a:t>(variazioni; storia delle unità; provvedimenti normativi)</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Ricerca di codici </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Attualizzazione di codici </a:t>
            </a:r>
          </a:p>
          <a:p>
            <a:pPr marL="285750" indent="-285750">
              <a:buClr>
                <a:srgbClr val="C00000"/>
              </a:buClr>
              <a:buFont typeface="Courier New" panose="02070309020205020404" pitchFamily="49" charset="0"/>
              <a:buChar char="o"/>
            </a:pPr>
            <a:r>
              <a:rPr lang="it-IT" sz="1600" b="1" dirty="0">
                <a:solidFill>
                  <a:srgbClr val="C00000"/>
                </a:solidFill>
                <a:latin typeface="Aptos" panose="020B0004020202020204" pitchFamily="34" charset="0"/>
              </a:rPr>
              <a:t>Confronti tra geografie a date diverse</a:t>
            </a:r>
          </a:p>
          <a:p>
            <a:endParaRPr lang="it-IT" sz="1600" b="1" dirty="0">
              <a:solidFill>
                <a:schemeClr val="tx1">
                  <a:lumMod val="65000"/>
                  <a:lumOff val="35000"/>
                </a:schemeClr>
              </a:solidFill>
              <a:latin typeface="Aptos" panose="020B0004020202020204" pitchFamily="34" charset="0"/>
            </a:endParaRPr>
          </a:p>
        </p:txBody>
      </p:sp>
      <p:sp>
        <p:nvSpPr>
          <p:cNvPr id="16" name="CasellaDiTesto 15">
            <a:extLst>
              <a:ext uri="{FF2B5EF4-FFF2-40B4-BE49-F238E27FC236}">
                <a16:creationId xmlns:a16="http://schemas.microsoft.com/office/drawing/2014/main" id="{8C14E6D1-ED41-C13D-0DDC-AB21D227922C}"/>
              </a:ext>
            </a:extLst>
          </p:cNvPr>
          <p:cNvSpPr txBox="1"/>
          <p:nvPr/>
        </p:nvSpPr>
        <p:spPr>
          <a:xfrm>
            <a:off x="6147883" y="2057677"/>
            <a:ext cx="2258935" cy="400110"/>
          </a:xfrm>
          <a:prstGeom prst="rect">
            <a:avLst/>
          </a:prstGeom>
          <a:solidFill>
            <a:srgbClr val="C00000"/>
          </a:solidFill>
        </p:spPr>
        <p:txBody>
          <a:bodyPr wrap="square" rtlCol="0">
            <a:spAutoFit/>
          </a:bodyPr>
          <a:lstStyle/>
          <a:p>
            <a:r>
              <a:rPr lang="it-IT" sz="2000" b="1" dirty="0">
                <a:solidFill>
                  <a:schemeClr val="bg1"/>
                </a:solidFill>
                <a:latin typeface="Aptos" panose="020B0004020202020204" pitchFamily="34" charset="0"/>
                <a:ea typeface="Calibri" panose="020F0502020204030204" pitchFamily="34" charset="0"/>
                <a:cs typeface="Arial" panose="020B0604020202020204" pitchFamily="34" charset="0"/>
              </a:rPr>
              <a:t>Funzionalità</a:t>
            </a:r>
            <a:endParaRPr lang="it-IT" sz="20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1617583847"/>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Le nuove Basi Territoriali (BT) 2021 (1)</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7</a:t>
            </a:fld>
            <a:endParaRPr lang="en-US" dirty="0">
              <a:solidFill>
                <a:schemeClr val="bg1"/>
              </a:solidFill>
              <a:latin typeface="Aptos" panose="020B0004020202020204" pitchFamily="34" charset="0"/>
            </a:endParaRPr>
          </a:p>
        </p:txBody>
      </p:sp>
      <p:sp>
        <p:nvSpPr>
          <p:cNvPr id="3" name="CasellaDiTesto 2">
            <a:extLst>
              <a:ext uri="{FF2B5EF4-FFF2-40B4-BE49-F238E27FC236}">
                <a16:creationId xmlns:a16="http://schemas.microsoft.com/office/drawing/2014/main" id="{915CCC1B-43A3-819C-78D3-DAB6369629BB}"/>
              </a:ext>
            </a:extLst>
          </p:cNvPr>
          <p:cNvSpPr txBox="1"/>
          <p:nvPr/>
        </p:nvSpPr>
        <p:spPr>
          <a:xfrm>
            <a:off x="155643" y="720634"/>
            <a:ext cx="8909979" cy="5416732"/>
          </a:xfrm>
          <a:prstGeom prst="rect">
            <a:avLst/>
          </a:prstGeom>
          <a:noFill/>
        </p:spPr>
        <p:txBody>
          <a:bodyPr wrap="square" rtlCol="0">
            <a:normAutofit fontScale="92500" lnSpcReduction="20000"/>
          </a:bodyPr>
          <a:lstStyle/>
          <a:p>
            <a:pPr marL="534988" indent="-534988">
              <a:spcAft>
                <a:spcPts val="600"/>
              </a:spcAft>
              <a:buClr>
                <a:srgbClr val="CF1E24"/>
              </a:buClr>
              <a:buFont typeface="Wingdings 3" panose="05040102010807070707" pitchFamily="18" charset="2"/>
              <a:buChar char=""/>
            </a:pPr>
            <a:r>
              <a:rPr lang="it-IT" sz="2400" b="1" dirty="0">
                <a:solidFill>
                  <a:schemeClr val="tx1">
                    <a:lumMod val="65000"/>
                    <a:lumOff val="35000"/>
                  </a:schemeClr>
                </a:solidFill>
                <a:latin typeface="Aptos" panose="020B0004020202020204" pitchFamily="34" charset="0"/>
              </a:rPr>
              <a:t>Le nuove BT coprono tutto il territorio nazionale e rappresentano uno degli strati geografici nazionali più importanti per dettaglio e precisione. Sono definite dall’Istat e validate dai 7.900 Comuni italiani</a:t>
            </a:r>
          </a:p>
          <a:p>
            <a:pPr marL="534988" indent="-534988">
              <a:spcAft>
                <a:spcPts val="600"/>
              </a:spcAft>
              <a:buClr>
                <a:srgbClr val="CF1E24"/>
              </a:buClr>
              <a:buFont typeface="Wingdings 3" panose="05040102010807070707" pitchFamily="18" charset="2"/>
              <a:buChar char=""/>
            </a:pPr>
            <a:r>
              <a:rPr lang="it-IT" sz="2400" b="1" dirty="0">
                <a:solidFill>
                  <a:schemeClr val="tx1">
                    <a:lumMod val="65000"/>
                    <a:lumOff val="35000"/>
                  </a:schemeClr>
                </a:solidFill>
                <a:latin typeface="Aptos" panose="020B0004020202020204" pitchFamily="34" charset="0"/>
              </a:rPr>
              <a:t>Le nuove BT passano dai circa 403mila poligoni del 2011 agli oltre </a:t>
            </a:r>
            <a:r>
              <a:rPr lang="it-IT" sz="2400" b="1" dirty="0">
                <a:solidFill>
                  <a:srgbClr val="C00000"/>
                </a:solidFill>
                <a:latin typeface="Aptos" panose="020B0004020202020204" pitchFamily="34" charset="0"/>
              </a:rPr>
              <a:t>756mila del 2021 (+87,6%)</a:t>
            </a:r>
            <a:r>
              <a:rPr lang="it-IT" sz="2400" b="1" dirty="0">
                <a:solidFill>
                  <a:schemeClr val="tx1">
                    <a:lumMod val="65000"/>
                    <a:lumOff val="35000"/>
                  </a:schemeClr>
                </a:solidFill>
                <a:latin typeface="Aptos" panose="020B0004020202020204" pitchFamily="34" charset="0"/>
              </a:rPr>
              <a:t> (</a:t>
            </a:r>
            <a:r>
              <a:rPr lang="it-IT" sz="2400" b="1" dirty="0">
                <a:solidFill>
                  <a:schemeClr val="tx1">
                    <a:lumMod val="65000"/>
                    <a:lumOff val="35000"/>
                  </a:schemeClr>
                </a:solidFill>
                <a:latin typeface="Aptos" panose="020B0004020202020204" pitchFamily="34" charset="0"/>
                <a:hlinkClick r:id="rId2"/>
              </a:rPr>
              <a:t>https://www.istat.it/</a:t>
            </a:r>
            <a:r>
              <a:rPr lang="it-IT" sz="2400" b="1" dirty="0" err="1">
                <a:solidFill>
                  <a:schemeClr val="tx1">
                    <a:lumMod val="65000"/>
                    <a:lumOff val="35000"/>
                  </a:schemeClr>
                </a:solidFill>
                <a:latin typeface="Aptos" panose="020B0004020202020204" pitchFamily="34" charset="0"/>
                <a:hlinkClick r:id="rId2"/>
              </a:rPr>
              <a:t>it</a:t>
            </a:r>
            <a:r>
              <a:rPr lang="it-IT" sz="2400" b="1" dirty="0">
                <a:solidFill>
                  <a:schemeClr val="tx1">
                    <a:lumMod val="65000"/>
                    <a:lumOff val="35000"/>
                  </a:schemeClr>
                </a:solidFill>
                <a:latin typeface="Aptos" panose="020B0004020202020204" pitchFamily="34" charset="0"/>
                <a:hlinkClick r:id="rId2"/>
              </a:rPr>
              <a:t>/archivio/280254</a:t>
            </a:r>
            <a:r>
              <a:rPr lang="it-IT" sz="2400" b="1" dirty="0">
                <a:solidFill>
                  <a:schemeClr val="tx1">
                    <a:lumMod val="65000"/>
                    <a:lumOff val="35000"/>
                  </a:schemeClr>
                </a:solidFill>
                <a:latin typeface="Aptos" panose="020B0004020202020204" pitchFamily="34" charset="0"/>
              </a:rPr>
              <a:t>)</a:t>
            </a:r>
          </a:p>
          <a:p>
            <a:pPr marL="534988" indent="-534988">
              <a:spcAft>
                <a:spcPts val="600"/>
              </a:spcAft>
              <a:buClr>
                <a:srgbClr val="CF1E24"/>
              </a:buClr>
              <a:buFont typeface="Wingdings 3" panose="05040102010807070707" pitchFamily="18" charset="2"/>
              <a:buChar char=""/>
            </a:pPr>
            <a:r>
              <a:rPr lang="it-IT" sz="2400" b="1" dirty="0">
                <a:solidFill>
                  <a:schemeClr val="tx1">
                    <a:lumMod val="65000"/>
                    <a:lumOff val="35000"/>
                  </a:schemeClr>
                </a:solidFill>
                <a:latin typeface="Aptos" panose="020B0004020202020204" pitchFamily="34" charset="0"/>
              </a:rPr>
              <a:t>I dati (ancora provvisori) riportano </a:t>
            </a:r>
            <a:r>
              <a:rPr lang="it-IT" sz="2400" b="1" dirty="0">
                <a:solidFill>
                  <a:srgbClr val="C00000"/>
                </a:solidFill>
                <a:latin typeface="Aptos" panose="020B0004020202020204" pitchFamily="34" charset="0"/>
              </a:rPr>
              <a:t>21.714 Centri abitati e 35.903 Nuclei abitati</a:t>
            </a:r>
          </a:p>
          <a:p>
            <a:pPr marL="534988" indent="-534988">
              <a:spcAft>
                <a:spcPts val="600"/>
              </a:spcAft>
              <a:buClr>
                <a:srgbClr val="CF1E24"/>
              </a:buClr>
              <a:buFont typeface="Wingdings 3" panose="05040102010807070707" pitchFamily="18" charset="2"/>
              <a:buChar char=""/>
            </a:pPr>
            <a:r>
              <a:rPr lang="it-IT" sz="2400" b="1" dirty="0">
                <a:solidFill>
                  <a:schemeClr val="tx1">
                    <a:lumMod val="65000"/>
                    <a:lumOff val="35000"/>
                  </a:schemeClr>
                </a:solidFill>
                <a:latin typeface="Aptos" panose="020B0004020202020204" pitchFamily="34" charset="0"/>
              </a:rPr>
              <a:t>La sezione di censimento rappresenta </a:t>
            </a:r>
            <a:r>
              <a:rPr lang="it-IT" sz="2400" b="1" dirty="0">
                <a:solidFill>
                  <a:srgbClr val="C00000"/>
                </a:solidFill>
                <a:latin typeface="Aptos" panose="020B0004020202020204" pitchFamily="34" charset="0"/>
              </a:rPr>
              <a:t>l’unità minima di diffusione del dato statistico </a:t>
            </a:r>
            <a:r>
              <a:rPr lang="it-IT" sz="2400" b="1" dirty="0">
                <a:solidFill>
                  <a:schemeClr val="tx1">
                    <a:lumMod val="65000"/>
                    <a:lumOff val="35000"/>
                  </a:schemeClr>
                </a:solidFill>
                <a:latin typeface="Aptos" panose="020B0004020202020204" pitchFamily="34" charset="0"/>
              </a:rPr>
              <a:t>che consente (in quanto coerente) la produzione di statistiche per varie geografie tra le quali le articolazioni sub-comunali dei grandi Comuni (circoscrizioni, municipi, ecc.)</a:t>
            </a:r>
          </a:p>
          <a:p>
            <a:pPr marL="534988" indent="-534988">
              <a:spcAft>
                <a:spcPts val="600"/>
              </a:spcAft>
              <a:buClr>
                <a:srgbClr val="CF1E24"/>
              </a:buClr>
              <a:buFont typeface="Wingdings 3" panose="05040102010807070707" pitchFamily="18" charset="2"/>
              <a:buChar char=""/>
            </a:pPr>
            <a:r>
              <a:rPr lang="it-IT" sz="2400" b="1" dirty="0">
                <a:solidFill>
                  <a:schemeClr val="tx1">
                    <a:lumMod val="65000"/>
                    <a:lumOff val="35000"/>
                  </a:schemeClr>
                </a:solidFill>
                <a:latin typeface="Aptos" panose="020B0004020202020204" pitchFamily="34" charset="0"/>
              </a:rPr>
              <a:t>A partire dalle BT, l’Istat produce anche:</a:t>
            </a:r>
          </a:p>
          <a:p>
            <a:pPr marL="895350" lvl="1" indent="-360363">
              <a:spcAft>
                <a:spcPts val="600"/>
              </a:spcAft>
              <a:buClr>
                <a:srgbClr val="CF1E24"/>
              </a:buClr>
              <a:buFont typeface="Wingdings" panose="05000000000000000000" pitchFamily="2" charset="2"/>
              <a:buChar char="§"/>
            </a:pPr>
            <a:r>
              <a:rPr lang="it-IT" b="1" dirty="0">
                <a:solidFill>
                  <a:schemeClr val="tx1">
                    <a:lumMod val="65000"/>
                    <a:lumOff val="35000"/>
                  </a:schemeClr>
                </a:solidFill>
                <a:latin typeface="Aptos" panose="020B0004020202020204" pitchFamily="34" charset="0"/>
              </a:rPr>
              <a:t>A partire dal 2001 con cadenza annuale, i limiti amministrativi di Comuni, Province e Regioni (</a:t>
            </a:r>
            <a:r>
              <a:rPr lang="it-IT" b="1" dirty="0">
                <a:solidFill>
                  <a:schemeClr val="tx1">
                    <a:lumMod val="65000"/>
                    <a:lumOff val="35000"/>
                  </a:schemeClr>
                </a:solidFill>
                <a:latin typeface="Aptos" panose="020B0004020202020204" pitchFamily="34" charset="0"/>
                <a:hlinkClick r:id="rId3"/>
              </a:rPr>
              <a:t>https://www.istat.it/</a:t>
            </a:r>
            <a:r>
              <a:rPr lang="it-IT" b="1" dirty="0" err="1">
                <a:solidFill>
                  <a:schemeClr val="tx1">
                    <a:lumMod val="65000"/>
                    <a:lumOff val="35000"/>
                  </a:schemeClr>
                </a:solidFill>
                <a:latin typeface="Aptos" panose="020B0004020202020204" pitchFamily="34" charset="0"/>
                <a:hlinkClick r:id="rId3"/>
              </a:rPr>
              <a:t>it</a:t>
            </a:r>
            <a:r>
              <a:rPr lang="it-IT" b="1" dirty="0">
                <a:solidFill>
                  <a:schemeClr val="tx1">
                    <a:lumMod val="65000"/>
                    <a:lumOff val="35000"/>
                  </a:schemeClr>
                </a:solidFill>
                <a:latin typeface="Aptos" panose="020B0004020202020204" pitchFamily="34" charset="0"/>
                <a:hlinkClick r:id="rId3"/>
              </a:rPr>
              <a:t>/archivio/222527</a:t>
            </a:r>
            <a:r>
              <a:rPr lang="it-IT" b="1" dirty="0">
                <a:solidFill>
                  <a:schemeClr val="tx1">
                    <a:lumMod val="65000"/>
                    <a:lumOff val="35000"/>
                  </a:schemeClr>
                </a:solidFill>
                <a:latin typeface="Aptos" panose="020B0004020202020204" pitchFamily="34" charset="0"/>
              </a:rPr>
              <a:t>); ultimo aggiornamento 1° gennaio 2024</a:t>
            </a:r>
          </a:p>
          <a:p>
            <a:pPr marL="895350" lvl="1" indent="-360363">
              <a:spcAft>
                <a:spcPts val="600"/>
              </a:spcAft>
              <a:buClr>
                <a:srgbClr val="CF1E24"/>
              </a:buClr>
              <a:buFont typeface="Wingdings" panose="05000000000000000000" pitchFamily="2" charset="2"/>
              <a:buChar char="§"/>
            </a:pPr>
            <a:r>
              <a:rPr lang="it-IT" b="1" dirty="0">
                <a:solidFill>
                  <a:schemeClr val="tx1">
                    <a:lumMod val="65000"/>
                    <a:lumOff val="35000"/>
                  </a:schemeClr>
                </a:solidFill>
                <a:latin typeface="Aptos" panose="020B0004020202020204" pitchFamily="34" charset="0"/>
              </a:rPr>
              <a:t>Le superfici territoriali dei Comuni, Province e Regioni</a:t>
            </a:r>
          </a:p>
        </p:txBody>
      </p:sp>
    </p:spTree>
    <p:extLst>
      <p:ext uri="{BB962C8B-B14F-4D97-AF65-F5344CB8AC3E}">
        <p14:creationId xmlns:p14="http://schemas.microsoft.com/office/powerpoint/2010/main" val="1182563280"/>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Le nuove Basi Territoriali (BT) 2021 (2)</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8</a:t>
            </a:fld>
            <a:endParaRPr lang="en-US" dirty="0">
              <a:solidFill>
                <a:schemeClr val="bg1"/>
              </a:solidFill>
              <a:latin typeface="Aptos" panose="020B0004020202020204" pitchFamily="34" charset="0"/>
            </a:endParaRPr>
          </a:p>
        </p:txBody>
      </p:sp>
      <p:sp>
        <p:nvSpPr>
          <p:cNvPr id="3" name="CasellaDiTesto 2">
            <a:extLst>
              <a:ext uri="{FF2B5EF4-FFF2-40B4-BE49-F238E27FC236}">
                <a16:creationId xmlns:a16="http://schemas.microsoft.com/office/drawing/2014/main" id="{915CCC1B-43A3-819C-78D3-DAB6369629BB}"/>
              </a:ext>
            </a:extLst>
          </p:cNvPr>
          <p:cNvSpPr txBox="1"/>
          <p:nvPr/>
        </p:nvSpPr>
        <p:spPr>
          <a:xfrm>
            <a:off x="155643" y="720634"/>
            <a:ext cx="8909979" cy="5416732"/>
          </a:xfrm>
          <a:prstGeom prst="rect">
            <a:avLst/>
          </a:prstGeom>
          <a:noFill/>
        </p:spPr>
        <p:txBody>
          <a:bodyPr wrap="square" rtlCol="0">
            <a:normAutofit fontScale="77500" lnSpcReduction="20000"/>
          </a:bodyPr>
          <a:lstStyle/>
          <a:p>
            <a:pPr marL="534988" indent="-534988">
              <a:spcAft>
                <a:spcPts val="600"/>
              </a:spcAft>
              <a:buClr>
                <a:srgbClr val="CF1E24"/>
              </a:buClr>
              <a:buFont typeface="Wingdings" panose="05000000000000000000" pitchFamily="2" charset="2"/>
              <a:buChar char="Ä"/>
            </a:pPr>
            <a:r>
              <a:rPr lang="it-IT" sz="3200" b="1" dirty="0">
                <a:solidFill>
                  <a:schemeClr val="tx1">
                    <a:lumMod val="65000"/>
                    <a:lumOff val="35000"/>
                  </a:schemeClr>
                </a:solidFill>
                <a:latin typeface="Aptos" panose="020B0004020202020204" pitchFamily="34" charset="0"/>
              </a:rPr>
              <a:t>Nell’ultima tornata sono state introdotte numerose innovazioni:</a:t>
            </a:r>
          </a:p>
          <a:p>
            <a:pPr marL="992187" lvl="1" indent="-457200">
              <a:spcAft>
                <a:spcPts val="600"/>
              </a:spcAft>
              <a:buClr>
                <a:srgbClr val="CF1E24"/>
              </a:buClr>
              <a:buFont typeface="Wingdings" panose="05000000000000000000" pitchFamily="2" charset="2"/>
              <a:buChar char="ü"/>
            </a:pPr>
            <a:r>
              <a:rPr lang="it-IT" sz="2800" b="1" dirty="0">
                <a:solidFill>
                  <a:srgbClr val="C00000"/>
                </a:solidFill>
                <a:latin typeface="Aptos" panose="020B0004020202020204" pitchFamily="34" charset="0"/>
              </a:rPr>
              <a:t>Miglioramento della precisione</a:t>
            </a:r>
            <a:r>
              <a:rPr lang="it-IT" sz="2800" b="1" dirty="0">
                <a:solidFill>
                  <a:schemeClr val="tx1">
                    <a:lumMod val="65000"/>
                    <a:lumOff val="35000"/>
                  </a:schemeClr>
                </a:solidFill>
                <a:latin typeface="Aptos" panose="020B0004020202020204" pitchFamily="34" charset="0"/>
              </a:rPr>
              <a:t> e del dettaglio del disegno (significativo incremento del numero dei vertici che compongono i poligoni delle sezioni)</a:t>
            </a:r>
          </a:p>
          <a:p>
            <a:pPr marL="992187" lvl="1" indent="-457200">
              <a:spcAft>
                <a:spcPts val="600"/>
              </a:spcAft>
              <a:buClr>
                <a:srgbClr val="CF1E24"/>
              </a:buClr>
              <a:buFont typeface="Wingdings" panose="05000000000000000000" pitchFamily="2" charset="2"/>
              <a:buChar char="ü"/>
            </a:pPr>
            <a:r>
              <a:rPr lang="it-IT" sz="2800" b="1" dirty="0">
                <a:solidFill>
                  <a:srgbClr val="C00000"/>
                </a:solidFill>
                <a:latin typeface="Aptos" panose="020B0004020202020204" pitchFamily="34" charset="0"/>
              </a:rPr>
              <a:t>Coerenza con la copertura del suolo</a:t>
            </a:r>
            <a:r>
              <a:rPr lang="it-IT" sz="2800" b="1" dirty="0">
                <a:solidFill>
                  <a:schemeClr val="tx1">
                    <a:lumMod val="65000"/>
                    <a:lumOff val="35000"/>
                  </a:schemeClr>
                </a:solidFill>
                <a:latin typeface="Aptos" panose="020B0004020202020204" pitchFamily="34" charset="0"/>
              </a:rPr>
              <a:t>, evidenziata attraverso le foto aeree, altre basi dati geografici (refresh Agea, CTR, OSM) e dati amministrativi geo-referenziabili (cave, ospedali, stazioni ferroviarie, aeroporti, depuratori, ecc.)</a:t>
            </a:r>
          </a:p>
          <a:p>
            <a:pPr marL="992187" lvl="1" indent="-457200">
              <a:spcAft>
                <a:spcPts val="600"/>
              </a:spcAft>
              <a:buClr>
                <a:srgbClr val="CF1E24"/>
              </a:buClr>
              <a:buFont typeface="Wingdings" panose="05000000000000000000" pitchFamily="2" charset="2"/>
              <a:buChar char="ü"/>
            </a:pPr>
            <a:r>
              <a:rPr lang="it-IT" sz="2800" b="1" dirty="0">
                <a:solidFill>
                  <a:srgbClr val="C00000"/>
                </a:solidFill>
                <a:latin typeface="Aptos" panose="020B0004020202020204" pitchFamily="34" charset="0"/>
              </a:rPr>
              <a:t>Maggiore dettaglio nelle sezioni 2011 di «case sparse»</a:t>
            </a:r>
            <a:r>
              <a:rPr lang="it-IT" sz="2800" b="1" dirty="0">
                <a:solidFill>
                  <a:schemeClr val="tx1">
                    <a:lumMod val="65000"/>
                    <a:lumOff val="35000"/>
                  </a:schemeClr>
                </a:solidFill>
                <a:latin typeface="Aptos" panose="020B0004020202020204" pitchFamily="34" charset="0"/>
              </a:rPr>
              <a:t> (parte di territorio residuale rispetto alle località abitate)</a:t>
            </a:r>
          </a:p>
          <a:p>
            <a:pPr marL="992187" lvl="1" indent="-457200">
              <a:spcAft>
                <a:spcPts val="600"/>
              </a:spcAft>
              <a:buClr>
                <a:srgbClr val="CF1E24"/>
              </a:buClr>
              <a:buFont typeface="Wingdings" panose="05000000000000000000" pitchFamily="2" charset="2"/>
              <a:buChar char="ü"/>
            </a:pPr>
            <a:r>
              <a:rPr lang="it-IT" sz="2800" b="1" dirty="0">
                <a:solidFill>
                  <a:srgbClr val="C00000"/>
                </a:solidFill>
                <a:latin typeface="Aptos" panose="020B0004020202020204" pitchFamily="34" charset="0"/>
              </a:rPr>
              <a:t>Delimitazione di oggetti geografici di interesse </a:t>
            </a:r>
            <a:r>
              <a:rPr lang="it-IT" sz="2800" b="1" dirty="0">
                <a:solidFill>
                  <a:schemeClr val="tx1">
                    <a:lumMod val="65000"/>
                    <a:lumOff val="35000"/>
                  </a:schemeClr>
                </a:solidFill>
                <a:latin typeface="Aptos" panose="020B0004020202020204" pitchFamily="34" charset="0"/>
              </a:rPr>
              <a:t>(strade principali, infrastrutture, fiumi e aree lacuali, aree agricole e forestali, aree verdi, ospedali, ecc.)</a:t>
            </a:r>
          </a:p>
          <a:p>
            <a:pPr marL="992187" lvl="1" indent="-457200">
              <a:spcAft>
                <a:spcPts val="600"/>
              </a:spcAft>
              <a:buClr>
                <a:srgbClr val="CF1E24"/>
              </a:buClr>
              <a:buFont typeface="Wingdings" panose="05000000000000000000" pitchFamily="2" charset="2"/>
              <a:buChar char="ü"/>
            </a:pPr>
            <a:r>
              <a:rPr lang="it-IT" sz="2800" b="1" dirty="0">
                <a:solidFill>
                  <a:schemeClr val="tx1">
                    <a:lumMod val="65000"/>
                    <a:lumOff val="35000"/>
                  </a:schemeClr>
                </a:solidFill>
                <a:latin typeface="Aptos" panose="020B0004020202020204" pitchFamily="34" charset="0"/>
              </a:rPr>
              <a:t>Tutte le sezioni di censimento sono codificate (</a:t>
            </a:r>
            <a:r>
              <a:rPr lang="it-IT" sz="2800" b="1" dirty="0">
                <a:solidFill>
                  <a:srgbClr val="C00000"/>
                </a:solidFill>
                <a:latin typeface="Aptos" panose="020B0004020202020204" pitchFamily="34" charset="0"/>
              </a:rPr>
              <a:t>circa 50 classi</a:t>
            </a:r>
            <a:r>
              <a:rPr lang="it-IT" sz="2800" b="1" dirty="0">
                <a:solidFill>
                  <a:schemeClr val="tx1">
                    <a:lumMod val="65000"/>
                    <a:lumOff val="35000"/>
                  </a:schemeClr>
                </a:solidFill>
                <a:latin typeface="Aptos" panose="020B0004020202020204" pitchFamily="34" charset="0"/>
              </a:rPr>
              <a:t>) in base all’oggetto geografico prevalente che insiste sul territorio</a:t>
            </a:r>
          </a:p>
        </p:txBody>
      </p:sp>
    </p:spTree>
    <p:extLst>
      <p:ext uri="{BB962C8B-B14F-4D97-AF65-F5344CB8AC3E}">
        <p14:creationId xmlns:p14="http://schemas.microsoft.com/office/powerpoint/2010/main" val="1370553878"/>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0C046-75DA-4452-87C1-8F7A122516B5}"/>
              </a:ext>
            </a:extLst>
          </p:cNvPr>
          <p:cNvSpPr>
            <a:spLocks noGrp="1"/>
          </p:cNvSpPr>
          <p:nvPr>
            <p:ph type="title"/>
          </p:nvPr>
        </p:nvSpPr>
        <p:spPr>
          <a:xfrm>
            <a:off x="385273" y="71038"/>
            <a:ext cx="8758725" cy="305934"/>
          </a:xfrm>
        </p:spPr>
        <p:txBody>
          <a:bodyPr/>
          <a:lstStyle/>
          <a:p>
            <a:r>
              <a:rPr lang="it-IT" i="1" dirty="0">
                <a:solidFill>
                  <a:srgbClr val="C00000"/>
                </a:solidFill>
              </a:rPr>
              <a:t>Le nuove Basi Territoriali (BT) 2021: un esempio</a:t>
            </a:r>
          </a:p>
        </p:txBody>
      </p:sp>
      <p:sp>
        <p:nvSpPr>
          <p:cNvPr id="4" name="Segnaposto numero diapositiva 4">
            <a:extLst>
              <a:ext uri="{FF2B5EF4-FFF2-40B4-BE49-F238E27FC236}">
                <a16:creationId xmlns:a16="http://schemas.microsoft.com/office/drawing/2014/main" id="{1D10E702-EF53-2BCA-F7FC-9433B8C51293}"/>
              </a:ext>
            </a:extLst>
          </p:cNvPr>
          <p:cNvSpPr txBox="1">
            <a:spLocks/>
          </p:cNvSpPr>
          <p:nvPr/>
        </p:nvSpPr>
        <p:spPr>
          <a:xfrm>
            <a:off x="0" y="-9842"/>
            <a:ext cx="385273" cy="305934"/>
          </a:xfrm>
          <a:prstGeom prst="rect">
            <a:avLst/>
          </a:prstGeom>
          <a:solidFill>
            <a:srgbClr val="C00000"/>
          </a:solidFill>
          <a:ln w="12700">
            <a:solidFill>
              <a:srgbClr val="C00000"/>
            </a:solidFill>
          </a:ln>
        </p:spPr>
        <p:txBody>
          <a:bodyPr vert="horz" lIns="91440" tIns="45720" rIns="91440" bIns="45720" rtlCol="0" anchor="ctr"/>
          <a:lstStyle>
            <a:defPPr>
              <a:defRPr lang="en-US"/>
            </a:defPPr>
            <a:lvl1pPr algn="ctr" defTabSz="457200" rtl="0" eaLnBrk="1" fontAlgn="auto" hangingPunct="1">
              <a:spcBef>
                <a:spcPts val="0"/>
              </a:spcBef>
              <a:spcAft>
                <a:spcPts val="0"/>
              </a:spcAft>
              <a:defRPr sz="1200" b="1" kern="1200" smtClean="0">
                <a:solidFill>
                  <a:srgbClr val="C00000"/>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a:lstStyle>
          <a:p>
            <a:pPr>
              <a:defRPr/>
            </a:pPr>
            <a:fld id="{48B4153A-D4C5-4CEF-8992-0D8815C829E3}" type="slidenum">
              <a:rPr lang="en-US" smtClean="0">
                <a:solidFill>
                  <a:schemeClr val="bg1"/>
                </a:solidFill>
                <a:latin typeface="Aptos" panose="020B0004020202020204" pitchFamily="34" charset="0"/>
              </a:rPr>
              <a:pPr>
                <a:defRPr/>
              </a:pPr>
              <a:t>9</a:t>
            </a:fld>
            <a:endParaRPr lang="en-US" dirty="0">
              <a:solidFill>
                <a:schemeClr val="bg1"/>
              </a:solidFill>
              <a:latin typeface="Aptos" panose="020B0004020202020204" pitchFamily="34" charset="0"/>
            </a:endParaRPr>
          </a:p>
        </p:txBody>
      </p:sp>
      <p:pic>
        <p:nvPicPr>
          <p:cNvPr id="5" name="Immagine 4">
            <a:extLst>
              <a:ext uri="{FF2B5EF4-FFF2-40B4-BE49-F238E27FC236}">
                <a16:creationId xmlns:a16="http://schemas.microsoft.com/office/drawing/2014/main" id="{FCE9F186-0856-C6B0-B7BD-9B1C826930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732" y="457852"/>
            <a:ext cx="8608324" cy="4843722"/>
          </a:xfrm>
          <a:prstGeom prst="rect">
            <a:avLst/>
          </a:prstGeom>
        </p:spPr>
      </p:pic>
      <p:pic>
        <p:nvPicPr>
          <p:cNvPr id="7" name="Immagine 6">
            <a:extLst>
              <a:ext uri="{FF2B5EF4-FFF2-40B4-BE49-F238E27FC236}">
                <a16:creationId xmlns:a16="http://schemas.microsoft.com/office/drawing/2014/main" id="{D35A1CFD-7189-E02E-FA49-C1A4F57847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5628" y="1760707"/>
            <a:ext cx="3089732" cy="4475429"/>
          </a:xfrm>
          <a:prstGeom prst="rect">
            <a:avLst/>
          </a:prstGeom>
          <a:ln w="19050">
            <a:solidFill>
              <a:srgbClr val="C00000"/>
            </a:solidFill>
          </a:ln>
        </p:spPr>
      </p:pic>
    </p:spTree>
    <p:extLst>
      <p:ext uri="{BB962C8B-B14F-4D97-AF65-F5344CB8AC3E}">
        <p14:creationId xmlns:p14="http://schemas.microsoft.com/office/powerpoint/2010/main" val="4112293276"/>
      </p:ext>
    </p:extLst>
  </p:cSld>
  <p:clrMapOvr>
    <a:masterClrMapping/>
  </p:clrMapOvr>
  <mc:AlternateContent xmlns:mc="http://schemas.openxmlformats.org/markup-compatibility/2006" xmlns:p14="http://schemas.microsoft.com/office/powerpoint/2010/main">
    <mc:Choice Requires="p14">
      <p:transition spd="slow" p14:dur="1500">
        <p:pull dir="ld"/>
      </p:transition>
    </mc:Choice>
    <mc:Fallback xmlns="">
      <p:transition spd="slow">
        <p:pull dir="ld"/>
      </p:transition>
    </mc:Fallback>
  </mc:AlternateContent>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1463</TotalTime>
  <Words>2542</Words>
  <Application>Microsoft Office PowerPoint</Application>
  <PresentationFormat>Presentazione su schermo (4:3)</PresentationFormat>
  <Paragraphs>213</Paragraphs>
  <Slides>27</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27</vt:i4>
      </vt:variant>
    </vt:vector>
  </HeadingPairs>
  <TitlesOfParts>
    <vt:vector size="38" baseType="lpstr">
      <vt:lpstr>Aptos</vt:lpstr>
      <vt:lpstr>Arial</vt:lpstr>
      <vt:lpstr>Calibri</vt:lpstr>
      <vt:lpstr>Calibri Light</vt:lpstr>
      <vt:lpstr>Courier New</vt:lpstr>
      <vt:lpstr>Inter</vt:lpstr>
      <vt:lpstr>Tahoma</vt:lpstr>
      <vt:lpstr>Times New Roman</vt:lpstr>
      <vt:lpstr>Wingdings</vt:lpstr>
      <vt:lpstr>Wingdings 3</vt:lpstr>
      <vt:lpstr>Tema di Office</vt:lpstr>
      <vt:lpstr>Presentazione standard di PowerPoint</vt:lpstr>
      <vt:lpstr>Dal territorio ai micro-territori: nuove sfide e nuovi strumenti per la statistica ufficiale</vt:lpstr>
      <vt:lpstr>Summary</vt:lpstr>
      <vt:lpstr>Obiettivi generali</vt:lpstr>
      <vt:lpstr>Cos’è RSBL</vt:lpstr>
      <vt:lpstr>SITUAS: il portale delle unità amministrative e statistiche</vt:lpstr>
      <vt:lpstr>Le nuove Basi Territoriali (BT) 2021 (1)</vt:lpstr>
      <vt:lpstr>Le nuove Basi Territoriali (BT) 2021 (2)</vt:lpstr>
      <vt:lpstr>Le nuove Basi Territoriali (BT) 2021: un esempio</vt:lpstr>
      <vt:lpstr>La componente Indirizzi di RSBL</vt:lpstr>
      <vt:lpstr>L’integrazione tra la componente indirizzi e le BT2021</vt:lpstr>
      <vt:lpstr>La componente edifici e alloggi in RSBL (1)</vt:lpstr>
      <vt:lpstr>La componente edifici e alloggi in RSBL (2)</vt:lpstr>
      <vt:lpstr>La componente edifici e alloggi in RSBL (3)</vt:lpstr>
      <vt:lpstr>La componente edifici e alloggi in RSBL (4)</vt:lpstr>
      <vt:lpstr>Prime risultanze di RSBL: popolazione 2021 per griglia (1)</vt:lpstr>
      <vt:lpstr>Prime risultanze di RSBL: popolazione 2021 per griglia (2)</vt:lpstr>
      <vt:lpstr>Prospettive di RSBL (1)</vt:lpstr>
      <vt:lpstr>Prospettive di RSBL (2)</vt:lpstr>
      <vt:lpstr>La geo-referenziazione dei luoghi della cultura (1)</vt:lpstr>
      <vt:lpstr>La geo-referenziazione dei luoghi della cultura (2)</vt:lpstr>
      <vt:lpstr>La geo-referenziazione dei luoghi della cultura (3)</vt:lpstr>
      <vt:lpstr>I nuovi indicatori territoriali a base comunale (1)</vt:lpstr>
      <vt:lpstr>I nuovi indicatori territoriali a base comunale (2)</vt:lpstr>
      <vt:lpstr>Il Sistema ASTer</vt:lpstr>
      <vt:lpstr>Il Sistema ASTer: esempio di visualizzazione e navigazione </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Girolamo D'Anneo</dc:creator>
  <cp:lastModifiedBy>Girolamo D'Anneo</cp:lastModifiedBy>
  <cp:revision>143</cp:revision>
  <dcterms:created xsi:type="dcterms:W3CDTF">2022-04-03T16:23:48Z</dcterms:created>
  <dcterms:modified xsi:type="dcterms:W3CDTF">2024-04-19T13:40:17Z</dcterms:modified>
</cp:coreProperties>
</file>