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1"/>
  </p:notesMasterIdLst>
  <p:sldIdLst>
    <p:sldId id="259" r:id="rId2"/>
    <p:sldId id="261" r:id="rId3"/>
    <p:sldId id="257" r:id="rId4"/>
    <p:sldId id="262" r:id="rId5"/>
    <p:sldId id="263" r:id="rId6"/>
    <p:sldId id="264" r:id="rId7"/>
    <p:sldId id="265" r:id="rId8"/>
    <p:sldId id="266" r:id="rId9"/>
    <p:sldId id="258"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66"/>
    <a:srgbClr val="E6002D"/>
    <a:srgbClr val="009242"/>
    <a:srgbClr val="3A966F"/>
    <a:srgbClr val="2EA1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4D4E67-E017-4F30-B91D-7BDD5FFB48A9}" v="35" dt="2024-04-08T10:57:36.3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357" autoAdjust="0"/>
  </p:normalViewPr>
  <p:slideViewPr>
    <p:cSldViewPr snapToGrid="0">
      <p:cViewPr varScale="1">
        <p:scale>
          <a:sx n="156" d="100"/>
          <a:sy n="156" d="100"/>
        </p:scale>
        <p:origin x="1916" y="100"/>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3" d="100"/>
          <a:sy n="123" d="100"/>
        </p:scale>
        <p:origin x="4904"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C90B98-E000-4466-8114-C8959DA351CA}" type="datetimeFigureOut">
              <a:rPr lang="it-IT" smtClean="0"/>
              <a:t>22/04/2024</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531BD5-DAF0-4937-90D8-37FF0D69949B}" type="slidenum">
              <a:rPr lang="it-IT" smtClean="0"/>
              <a:t>‹N›</a:t>
            </a:fld>
            <a:endParaRPr lang="it-IT"/>
          </a:p>
        </p:txBody>
      </p:sp>
    </p:spTree>
    <p:extLst>
      <p:ext uri="{BB962C8B-B14F-4D97-AF65-F5344CB8AC3E}">
        <p14:creationId xmlns:p14="http://schemas.microsoft.com/office/powerpoint/2010/main" val="2078173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24531BD5-DAF0-4937-90D8-37FF0D69949B}" type="slidenum">
              <a:rPr lang="it-IT" smtClean="0"/>
              <a:t>1</a:t>
            </a:fld>
            <a:endParaRPr lang="it-IT"/>
          </a:p>
        </p:txBody>
      </p:sp>
    </p:spTree>
    <p:extLst>
      <p:ext uri="{BB962C8B-B14F-4D97-AF65-F5344CB8AC3E}">
        <p14:creationId xmlns:p14="http://schemas.microsoft.com/office/powerpoint/2010/main" val="927197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24531BD5-DAF0-4937-90D8-37FF0D69949B}" type="slidenum">
              <a:rPr lang="it-IT" smtClean="0"/>
              <a:t>2</a:t>
            </a:fld>
            <a:endParaRPr lang="it-IT"/>
          </a:p>
        </p:txBody>
      </p:sp>
    </p:spTree>
    <p:extLst>
      <p:ext uri="{BB962C8B-B14F-4D97-AF65-F5344CB8AC3E}">
        <p14:creationId xmlns:p14="http://schemas.microsoft.com/office/powerpoint/2010/main" val="4291660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24531BD5-DAF0-4937-90D8-37FF0D69949B}" type="slidenum">
              <a:rPr lang="it-IT" smtClean="0"/>
              <a:t>3</a:t>
            </a:fld>
            <a:endParaRPr lang="it-IT"/>
          </a:p>
        </p:txBody>
      </p:sp>
    </p:spTree>
    <p:extLst>
      <p:ext uri="{BB962C8B-B14F-4D97-AF65-F5344CB8AC3E}">
        <p14:creationId xmlns:p14="http://schemas.microsoft.com/office/powerpoint/2010/main" val="3232160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24531BD5-DAF0-4937-90D8-37FF0D69949B}" type="slidenum">
              <a:rPr lang="it-IT" smtClean="0"/>
              <a:t>4</a:t>
            </a:fld>
            <a:endParaRPr lang="it-IT"/>
          </a:p>
        </p:txBody>
      </p:sp>
    </p:spTree>
    <p:extLst>
      <p:ext uri="{BB962C8B-B14F-4D97-AF65-F5344CB8AC3E}">
        <p14:creationId xmlns:p14="http://schemas.microsoft.com/office/powerpoint/2010/main" val="3777357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24531BD5-DAF0-4937-90D8-37FF0D69949B}" type="slidenum">
              <a:rPr lang="it-IT" smtClean="0"/>
              <a:t>5</a:t>
            </a:fld>
            <a:endParaRPr lang="it-IT"/>
          </a:p>
        </p:txBody>
      </p:sp>
    </p:spTree>
    <p:extLst>
      <p:ext uri="{BB962C8B-B14F-4D97-AF65-F5344CB8AC3E}">
        <p14:creationId xmlns:p14="http://schemas.microsoft.com/office/powerpoint/2010/main" val="1605900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24531BD5-DAF0-4937-90D8-37FF0D69949B}" type="slidenum">
              <a:rPr lang="it-IT" smtClean="0"/>
              <a:t>6</a:t>
            </a:fld>
            <a:endParaRPr lang="it-IT"/>
          </a:p>
        </p:txBody>
      </p:sp>
    </p:spTree>
    <p:extLst>
      <p:ext uri="{BB962C8B-B14F-4D97-AF65-F5344CB8AC3E}">
        <p14:creationId xmlns:p14="http://schemas.microsoft.com/office/powerpoint/2010/main" val="6064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24531BD5-DAF0-4937-90D8-37FF0D69949B}" type="slidenum">
              <a:rPr lang="it-IT" smtClean="0"/>
              <a:t>7</a:t>
            </a:fld>
            <a:endParaRPr lang="it-IT"/>
          </a:p>
        </p:txBody>
      </p:sp>
    </p:spTree>
    <p:extLst>
      <p:ext uri="{BB962C8B-B14F-4D97-AF65-F5344CB8AC3E}">
        <p14:creationId xmlns:p14="http://schemas.microsoft.com/office/powerpoint/2010/main" val="3440295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24531BD5-DAF0-4937-90D8-37FF0D69949B}" type="slidenum">
              <a:rPr lang="it-IT" smtClean="0"/>
              <a:t>8</a:t>
            </a:fld>
            <a:endParaRPr lang="it-IT"/>
          </a:p>
        </p:txBody>
      </p:sp>
    </p:spTree>
    <p:extLst>
      <p:ext uri="{BB962C8B-B14F-4D97-AF65-F5344CB8AC3E}">
        <p14:creationId xmlns:p14="http://schemas.microsoft.com/office/powerpoint/2010/main" val="1196889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24531BD5-DAF0-4937-90D8-37FF0D69949B}" type="slidenum">
              <a:rPr lang="it-IT" smtClean="0"/>
              <a:t>9</a:t>
            </a:fld>
            <a:endParaRPr lang="it-IT"/>
          </a:p>
        </p:txBody>
      </p:sp>
    </p:spTree>
    <p:extLst>
      <p:ext uri="{BB962C8B-B14F-4D97-AF65-F5344CB8AC3E}">
        <p14:creationId xmlns:p14="http://schemas.microsoft.com/office/powerpoint/2010/main" val="37697814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Copertina">
    <p:spTree>
      <p:nvGrpSpPr>
        <p:cNvPr id="1" name=""/>
        <p:cNvGrpSpPr/>
        <p:nvPr/>
      </p:nvGrpSpPr>
      <p:grpSpPr>
        <a:xfrm>
          <a:off x="0" y="0"/>
          <a:ext cx="0" cy="0"/>
          <a:chOff x="0" y="0"/>
          <a:chExt cx="0" cy="0"/>
        </a:xfrm>
      </p:grpSpPr>
      <p:pic>
        <p:nvPicPr>
          <p:cNvPr id="12" name="Google Shape;41;p1">
            <a:extLst>
              <a:ext uri="{FF2B5EF4-FFF2-40B4-BE49-F238E27FC236}">
                <a16:creationId xmlns:a16="http://schemas.microsoft.com/office/drawing/2014/main" id="{4AC4AB54-66B1-454E-862C-4CD1F9DCBE2B}"/>
              </a:ext>
            </a:extLst>
          </p:cNvPr>
          <p:cNvPicPr preferRelativeResize="0">
            <a:picLocks noChangeAspect="1"/>
          </p:cNvPicPr>
          <p:nvPr userDrawn="1"/>
        </p:nvPicPr>
        <p:blipFill rotWithShape="1">
          <a:blip r:embed="rId2">
            <a:alphaModFix/>
          </a:blip>
          <a:srcRect/>
          <a:stretch/>
        </p:blipFill>
        <p:spPr>
          <a:xfrm>
            <a:off x="350730" y="877421"/>
            <a:ext cx="8442540" cy="5940000"/>
          </a:xfrm>
          <a:prstGeom prst="rect">
            <a:avLst/>
          </a:prstGeom>
          <a:noFill/>
          <a:ln>
            <a:noFill/>
          </a:ln>
        </p:spPr>
      </p:pic>
      <p:sp>
        <p:nvSpPr>
          <p:cNvPr id="7" name="Rettangolo 6">
            <a:extLst>
              <a:ext uri="{FF2B5EF4-FFF2-40B4-BE49-F238E27FC236}">
                <a16:creationId xmlns:a16="http://schemas.microsoft.com/office/drawing/2014/main" id="{950D1B70-FC64-496E-9ADE-0F3F1FC9103F}"/>
              </a:ext>
            </a:extLst>
          </p:cNvPr>
          <p:cNvSpPr/>
          <p:nvPr userDrawn="1"/>
        </p:nvSpPr>
        <p:spPr>
          <a:xfrm>
            <a:off x="0" y="760928"/>
            <a:ext cx="9144000" cy="108000"/>
          </a:xfrm>
          <a:prstGeom prst="rect">
            <a:avLst/>
          </a:prstGeom>
          <a:solidFill>
            <a:srgbClr val="E6002D"/>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350"/>
          </a:p>
        </p:txBody>
      </p:sp>
      <p:pic>
        <p:nvPicPr>
          <p:cNvPr id="13" name="Immagine 12">
            <a:extLst>
              <a:ext uri="{FF2B5EF4-FFF2-40B4-BE49-F238E27FC236}">
                <a16:creationId xmlns:a16="http://schemas.microsoft.com/office/drawing/2014/main" id="{A57E66A4-E947-4419-8247-3B5619E2EA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169" y="110464"/>
            <a:ext cx="1066829" cy="540000"/>
          </a:xfrm>
          <a:prstGeom prst="rect">
            <a:avLst/>
          </a:prstGeom>
        </p:spPr>
      </p:pic>
      <p:pic>
        <p:nvPicPr>
          <p:cNvPr id="14" name="Google Shape;42;p1" descr="Comune-di-Bologna-presentazione-box-titolo-normale.png">
            <a:extLst>
              <a:ext uri="{FF2B5EF4-FFF2-40B4-BE49-F238E27FC236}">
                <a16:creationId xmlns:a16="http://schemas.microsoft.com/office/drawing/2014/main" id="{04FB7562-FAF5-4E42-A6C8-78EFA5C002EF}"/>
              </a:ext>
            </a:extLst>
          </p:cNvPr>
          <p:cNvPicPr preferRelativeResize="0"/>
          <p:nvPr userDrawn="1"/>
        </p:nvPicPr>
        <p:blipFill rotWithShape="1">
          <a:blip r:embed="rId4">
            <a:alphaModFix/>
          </a:blip>
          <a:srcRect/>
          <a:stretch/>
        </p:blipFill>
        <p:spPr>
          <a:xfrm>
            <a:off x="875303" y="4328444"/>
            <a:ext cx="4056631" cy="1660628"/>
          </a:xfrm>
          <a:prstGeom prst="rect">
            <a:avLst/>
          </a:prstGeom>
          <a:noFill/>
          <a:ln>
            <a:noFill/>
          </a:ln>
        </p:spPr>
      </p:pic>
      <p:sp>
        <p:nvSpPr>
          <p:cNvPr id="15" name="Google Shape;43;p1">
            <a:extLst>
              <a:ext uri="{FF2B5EF4-FFF2-40B4-BE49-F238E27FC236}">
                <a16:creationId xmlns:a16="http://schemas.microsoft.com/office/drawing/2014/main" id="{29AE143D-6E4A-4AE0-9547-7A37C9953B1C}"/>
              </a:ext>
            </a:extLst>
          </p:cNvPr>
          <p:cNvSpPr txBox="1"/>
          <p:nvPr userDrawn="1"/>
        </p:nvSpPr>
        <p:spPr>
          <a:xfrm>
            <a:off x="1002479" y="4414387"/>
            <a:ext cx="4056631" cy="438551"/>
          </a:xfrm>
          <a:prstGeom prst="rect">
            <a:avLst/>
          </a:prstGeom>
          <a:noFill/>
          <a:ln>
            <a:noFill/>
          </a:ln>
        </p:spPr>
        <p:txBody>
          <a:bodyPr spcFirstLastPara="1" wrap="square" lIns="34275" tIns="34275" rIns="34275" bIns="34275" anchor="t" anchorCtr="0">
            <a:spAutoFit/>
          </a:bodyPr>
          <a:lstStyle/>
          <a:p>
            <a:pPr marL="0" marR="0" lvl="0" indent="0" algn="l" rtl="0">
              <a:lnSpc>
                <a:spcPct val="100000"/>
              </a:lnSpc>
              <a:spcBef>
                <a:spcPts val="0"/>
              </a:spcBef>
              <a:spcAft>
                <a:spcPts val="0"/>
              </a:spcAft>
              <a:buNone/>
            </a:pPr>
            <a:r>
              <a:rPr lang="it-IT" sz="2400" b="1" i="0" u="none" strike="noStrike" cap="none" dirty="0">
                <a:solidFill>
                  <a:srgbClr val="FFFFFF"/>
                </a:solidFill>
                <a:latin typeface="+mn-lt"/>
                <a:ea typeface="Inter"/>
                <a:cs typeface="Inter"/>
                <a:sym typeface="Inter"/>
              </a:rPr>
              <a:t>IL VALORE DELLA STATISTICA</a:t>
            </a:r>
            <a:endParaRPr lang="en-US" sz="2400" b="1" i="0" u="none" strike="noStrike" cap="none" dirty="0">
              <a:solidFill>
                <a:srgbClr val="FFFFFF"/>
              </a:solidFill>
              <a:latin typeface="+mn-lt"/>
              <a:ea typeface="Inter"/>
              <a:cs typeface="Inter"/>
              <a:sym typeface="Inter"/>
            </a:endParaRPr>
          </a:p>
        </p:txBody>
      </p:sp>
      <p:sp>
        <p:nvSpPr>
          <p:cNvPr id="16" name="Google Shape;44;p1">
            <a:extLst>
              <a:ext uri="{FF2B5EF4-FFF2-40B4-BE49-F238E27FC236}">
                <a16:creationId xmlns:a16="http://schemas.microsoft.com/office/drawing/2014/main" id="{9A729AB4-FBD1-4737-8060-07881FBFD6DA}"/>
              </a:ext>
            </a:extLst>
          </p:cNvPr>
          <p:cNvSpPr txBox="1"/>
          <p:nvPr userDrawn="1"/>
        </p:nvSpPr>
        <p:spPr>
          <a:xfrm>
            <a:off x="1002479" y="4871282"/>
            <a:ext cx="3842986" cy="1100271"/>
          </a:xfrm>
          <a:prstGeom prst="rect">
            <a:avLst/>
          </a:prstGeom>
          <a:noFill/>
          <a:ln>
            <a:noFill/>
          </a:ln>
        </p:spPr>
        <p:txBody>
          <a:bodyPr spcFirstLastPara="1" wrap="square" lIns="34275" tIns="34275" rIns="34275" bIns="34275" anchor="t" anchorCtr="0">
            <a:spAutoFit/>
          </a:bodyPr>
          <a:lstStyle/>
          <a:p>
            <a:pPr marL="0" marR="0" lvl="0" indent="0" algn="l" defTabSz="457200" rtl="0" eaLnBrk="1" latinLnBrk="0" hangingPunct="1">
              <a:lnSpc>
                <a:spcPct val="100000"/>
              </a:lnSpc>
              <a:spcBef>
                <a:spcPts val="0"/>
              </a:spcBef>
              <a:spcAft>
                <a:spcPts val="0"/>
              </a:spcAft>
              <a:buNone/>
            </a:pPr>
            <a:r>
              <a:rPr lang="it-IT" sz="1600" b="0" i="0" u="none" strike="noStrike" kern="1200" cap="none" dirty="0">
                <a:solidFill>
                  <a:schemeClr val="bg1"/>
                </a:solidFill>
                <a:latin typeface="+mn-lt"/>
                <a:ea typeface="Inter" panose="02000503000000020004" pitchFamily="50" charset="0"/>
                <a:cs typeface="Inter" panose="02000503000000020004" pitchFamily="50" charset="0"/>
                <a:sym typeface="Arial"/>
              </a:rPr>
              <a:t>La Statistica per la misurazione del valore pubblico e per la programmazione e valutazione delle politiche locali</a:t>
            </a:r>
          </a:p>
          <a:p>
            <a:pPr marL="0" marR="0" lvl="0" indent="0" algn="l" rtl="0">
              <a:lnSpc>
                <a:spcPct val="100000"/>
              </a:lnSpc>
              <a:spcBef>
                <a:spcPts val="600"/>
              </a:spcBef>
              <a:spcAft>
                <a:spcPts val="0"/>
              </a:spcAft>
              <a:buNone/>
            </a:pPr>
            <a:r>
              <a:rPr lang="en-US" sz="1400" b="0" i="0" u="none" strike="noStrike" cap="none" dirty="0">
                <a:solidFill>
                  <a:srgbClr val="FFFFFF"/>
                </a:solidFill>
                <a:latin typeface="+mn-lt"/>
                <a:ea typeface="Inter"/>
                <a:cs typeface="Inter"/>
                <a:sym typeface="Inter"/>
              </a:rPr>
              <a:t>Bologna, 11 e 12 </a:t>
            </a:r>
            <a:r>
              <a:rPr lang="en-US" sz="1400" b="0" i="0" u="none" strike="noStrike" cap="none" dirty="0" err="1">
                <a:solidFill>
                  <a:srgbClr val="FFFFFF"/>
                </a:solidFill>
                <a:latin typeface="+mn-lt"/>
                <a:ea typeface="Inter"/>
                <a:cs typeface="Inter"/>
                <a:sym typeface="Inter"/>
              </a:rPr>
              <a:t>aprile</a:t>
            </a:r>
            <a:r>
              <a:rPr lang="en-US" sz="1400" b="0" i="0" u="none" strike="noStrike" cap="none" dirty="0">
                <a:solidFill>
                  <a:srgbClr val="FFFFFF"/>
                </a:solidFill>
                <a:latin typeface="+mn-lt"/>
                <a:ea typeface="Inter"/>
                <a:cs typeface="Inter"/>
                <a:sym typeface="Inter"/>
              </a:rPr>
              <a:t> 2024</a:t>
            </a:r>
            <a:endParaRPr sz="1400" b="0" i="0" u="none" strike="noStrike" cap="none" dirty="0">
              <a:solidFill>
                <a:srgbClr val="000000"/>
              </a:solidFill>
              <a:latin typeface="+mn-lt"/>
              <a:ea typeface="Inter"/>
              <a:cs typeface="Inter"/>
              <a:sym typeface="Inter"/>
            </a:endParaRPr>
          </a:p>
        </p:txBody>
      </p:sp>
      <p:pic>
        <p:nvPicPr>
          <p:cNvPr id="3" name="Immagine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562225" y="49072"/>
            <a:ext cx="4065527" cy="573587"/>
          </a:xfrm>
          <a:prstGeom prst="rect">
            <a:avLst/>
          </a:prstGeom>
        </p:spPr>
      </p:pic>
      <p:pic>
        <p:nvPicPr>
          <p:cNvPr id="10" name="Picture 2">
            <a:extLst>
              <a:ext uri="{FF2B5EF4-FFF2-40B4-BE49-F238E27FC236}">
                <a16:creationId xmlns:a16="http://schemas.microsoft.com/office/drawing/2014/main" id="{0194D6BF-5B45-48BA-A8EA-E4169F6FF33A}"/>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434787" y="110464"/>
            <a:ext cx="1709213" cy="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4145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Diapositiva titol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7488" y="1680459"/>
            <a:ext cx="7545936" cy="2384465"/>
          </a:xfrm>
        </p:spPr>
        <p:txBody>
          <a:bodyPr anchor="b">
            <a:noAutofit/>
          </a:bodyPr>
          <a:lstStyle>
            <a:lvl1pPr algn="ctr">
              <a:defRPr sz="4400" b="1">
                <a:solidFill>
                  <a:srgbClr val="E6002D"/>
                </a:solidFill>
              </a:defRPr>
            </a:lvl1pPr>
          </a:lstStyle>
          <a:p>
            <a:r>
              <a:rPr lang="it-IT" dirty="0"/>
              <a:t>Le criticità del censimento permanente della popolazione: consolidamento del sistema</a:t>
            </a:r>
            <a:endParaRPr lang="en-US" dirty="0"/>
          </a:p>
        </p:txBody>
      </p:sp>
      <p:sp>
        <p:nvSpPr>
          <p:cNvPr id="3" name="Subtitle 2"/>
          <p:cNvSpPr>
            <a:spLocks noGrp="1"/>
          </p:cNvSpPr>
          <p:nvPr>
            <p:ph type="subTitle" idx="1" hasCustomPrompt="1"/>
          </p:nvPr>
        </p:nvSpPr>
        <p:spPr>
          <a:xfrm>
            <a:off x="820665" y="4864714"/>
            <a:ext cx="7545936" cy="900000"/>
          </a:xfrm>
          <a:prstGeom prst="rect">
            <a:avLst/>
          </a:prstGeom>
        </p:spPr>
        <p:txBody>
          <a:bodyPr>
            <a:normAutofit/>
          </a:bodyPr>
          <a:lstStyle>
            <a:lvl1pPr marL="0" indent="0" algn="l">
              <a:lnSpc>
                <a:spcPct val="10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Roberto Samar</a:t>
            </a:r>
            <a:br>
              <a:rPr lang="it-IT" dirty="0"/>
            </a:br>
            <a:r>
              <a:rPr lang="it-IT" dirty="0"/>
              <a:t>USCI, Comune di Gorizia</a:t>
            </a:r>
            <a:endParaRPr lang="en-US" dirty="0"/>
          </a:p>
        </p:txBody>
      </p:sp>
      <p:sp>
        <p:nvSpPr>
          <p:cNvPr id="7" name="Rettangolo 6">
            <a:extLst>
              <a:ext uri="{FF2B5EF4-FFF2-40B4-BE49-F238E27FC236}">
                <a16:creationId xmlns:a16="http://schemas.microsoft.com/office/drawing/2014/main" id="{950D1B70-FC64-496E-9ADE-0F3F1FC9103F}"/>
              </a:ext>
            </a:extLst>
          </p:cNvPr>
          <p:cNvSpPr/>
          <p:nvPr userDrawn="1"/>
        </p:nvSpPr>
        <p:spPr>
          <a:xfrm>
            <a:off x="0" y="1530454"/>
            <a:ext cx="9144000" cy="108000"/>
          </a:xfrm>
          <a:prstGeom prst="rect">
            <a:avLst/>
          </a:prstGeom>
          <a:solidFill>
            <a:srgbClr val="E6002D"/>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8" name="CasellaDiTesto 7">
            <a:extLst>
              <a:ext uri="{FF2B5EF4-FFF2-40B4-BE49-F238E27FC236}">
                <a16:creationId xmlns:a16="http://schemas.microsoft.com/office/drawing/2014/main" id="{3616CBD2-9C79-4604-AEAA-093708957778}"/>
              </a:ext>
            </a:extLst>
          </p:cNvPr>
          <p:cNvSpPr txBox="1"/>
          <p:nvPr userDrawn="1"/>
        </p:nvSpPr>
        <p:spPr>
          <a:xfrm>
            <a:off x="0" y="653923"/>
            <a:ext cx="9144000" cy="861774"/>
          </a:xfrm>
          <a:prstGeom prst="rect">
            <a:avLst/>
          </a:prstGeom>
          <a:noFill/>
        </p:spPr>
        <p:txBody>
          <a:bodyPr wrap="square">
            <a:spAutoFit/>
          </a:bodyPr>
          <a:lstStyle/>
          <a:p>
            <a:pPr algn="ctr">
              <a:spcAft>
                <a:spcPts val="0"/>
              </a:spcAft>
            </a:pPr>
            <a:r>
              <a:rPr lang="it-IT" sz="2400" b="1" dirty="0">
                <a:solidFill>
                  <a:srgbClr val="E6002D"/>
                </a:solidFill>
                <a:effectLst/>
                <a:latin typeface="+mn-lt"/>
                <a:ea typeface="Calibri" panose="020F0502020204030204" pitchFamily="34" charset="0"/>
                <a:cs typeface="Times New Roman" panose="02020603050405020304" pitchFamily="18" charset="0"/>
              </a:rPr>
              <a:t>IL VALORE DELLA STATISTICA</a:t>
            </a:r>
          </a:p>
          <a:p>
            <a:pPr algn="ctr">
              <a:spcAft>
                <a:spcPts val="0"/>
              </a:spcAft>
            </a:pPr>
            <a:r>
              <a:rPr lang="it-IT" sz="1400" b="1" dirty="0">
                <a:solidFill>
                  <a:srgbClr val="E6002D"/>
                </a:solidFill>
                <a:effectLst/>
                <a:latin typeface="+mn-lt"/>
                <a:ea typeface="Calibri" panose="020F0502020204030204" pitchFamily="34" charset="0"/>
                <a:cs typeface="Times New Roman" panose="02020603050405020304" pitchFamily="18" charset="0"/>
              </a:rPr>
              <a:t>La Statistica per la misurazione del valore pubblico e per la programmazione e valutazione delle politiche locali</a:t>
            </a:r>
          </a:p>
          <a:p>
            <a:pPr algn="ctr">
              <a:spcAft>
                <a:spcPts val="0"/>
              </a:spcAft>
            </a:pPr>
            <a:r>
              <a:rPr lang="it-IT" sz="1200" b="0" i="0" u="none" strike="noStrike" baseline="0" dirty="0">
                <a:solidFill>
                  <a:srgbClr val="E6002D"/>
                </a:solidFill>
                <a:effectLst/>
                <a:latin typeface="+mn-lt"/>
                <a:ea typeface="Tahoma" panose="020B0604030504040204" pitchFamily="34" charset="0"/>
                <a:cs typeface="Times New Roman" panose="02020603050405020304" pitchFamily="18" charset="0"/>
              </a:rPr>
              <a:t>11</a:t>
            </a:r>
            <a:r>
              <a:rPr lang="it-IT" sz="1200" b="0" i="0" u="none" strike="noStrike" baseline="0" dirty="0">
                <a:solidFill>
                  <a:srgbClr val="E6002D"/>
                </a:solidFill>
                <a:latin typeface="+mn-lt"/>
                <a:ea typeface="Tahoma" panose="020B0604030504040204" pitchFamily="34" charset="0"/>
                <a:cs typeface="Tahoma" panose="020B0604030504040204" pitchFamily="34" charset="0"/>
              </a:rPr>
              <a:t> e 12 aprile 2024 – Cappella Farnese – Palazzo d’Accursio, Bologna</a:t>
            </a:r>
            <a:endParaRPr lang="it-IT" sz="1200" b="0" dirty="0">
              <a:solidFill>
                <a:srgbClr val="E6002D"/>
              </a:solidFill>
              <a:latin typeface="+mn-lt"/>
              <a:ea typeface="Tahoma" panose="020B0604030504040204" pitchFamily="34" charset="0"/>
              <a:cs typeface="Tahoma" panose="020B0604030504040204" pitchFamily="34" charset="0"/>
            </a:endParaRPr>
          </a:p>
        </p:txBody>
      </p:sp>
      <p:pic>
        <p:nvPicPr>
          <p:cNvPr id="12" name="Immagin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39236" y="38331"/>
            <a:ext cx="4065527" cy="573587"/>
          </a:xfrm>
          <a:prstGeom prst="rect">
            <a:avLst/>
          </a:prstGeom>
        </p:spPr>
      </p:pic>
      <p:pic>
        <p:nvPicPr>
          <p:cNvPr id="11" name="Picture 2">
            <a:extLst>
              <a:ext uri="{FF2B5EF4-FFF2-40B4-BE49-F238E27FC236}">
                <a16:creationId xmlns:a16="http://schemas.microsoft.com/office/drawing/2014/main" id="{B969343B-50D3-4362-B760-96E08945FBD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64191" y="6030526"/>
            <a:ext cx="2528838" cy="798947"/>
          </a:xfrm>
          <a:prstGeom prst="rect">
            <a:avLst/>
          </a:prstGeom>
          <a:noFill/>
          <a:extLst>
            <a:ext uri="{909E8E84-426E-40DD-AFC4-6F175D3DCCD1}">
              <a14:hiddenFill xmlns:a14="http://schemas.microsoft.com/office/drawing/2010/main">
                <a:solidFill>
                  <a:srgbClr val="FFFFFF"/>
                </a:solidFill>
              </a14:hiddenFill>
            </a:ext>
          </a:extLst>
        </p:spPr>
      </p:pic>
      <p:pic>
        <p:nvPicPr>
          <p:cNvPr id="14" name="Immagine 13">
            <a:extLst>
              <a:ext uri="{FF2B5EF4-FFF2-40B4-BE49-F238E27FC236}">
                <a16:creationId xmlns:a16="http://schemas.microsoft.com/office/drawing/2014/main" id="{30DB2F49-9C7E-47BC-83F4-2A7206E5A94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772743" y="6025513"/>
            <a:ext cx="1564683" cy="792000"/>
          </a:xfrm>
          <a:prstGeom prst="rect">
            <a:avLst/>
          </a:prstGeom>
        </p:spPr>
      </p:pic>
    </p:spTree>
    <p:extLst>
      <p:ext uri="{BB962C8B-B14F-4D97-AF65-F5344CB8AC3E}">
        <p14:creationId xmlns:p14="http://schemas.microsoft.com/office/powerpoint/2010/main" val="4229951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iapositiva contenuti">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7022C4E0-6615-43B0-984E-3BBD9D8A3F0E}"/>
              </a:ext>
            </a:extLst>
          </p:cNvPr>
          <p:cNvSpPr/>
          <p:nvPr userDrawn="1"/>
        </p:nvSpPr>
        <p:spPr>
          <a:xfrm>
            <a:off x="-1" y="6241377"/>
            <a:ext cx="9144000" cy="36000"/>
          </a:xfrm>
          <a:prstGeom prst="rect">
            <a:avLst/>
          </a:prstGeom>
          <a:solidFill>
            <a:srgbClr val="E6002D"/>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9" name="CasellaDiTesto 8">
            <a:extLst>
              <a:ext uri="{FF2B5EF4-FFF2-40B4-BE49-F238E27FC236}">
                <a16:creationId xmlns:a16="http://schemas.microsoft.com/office/drawing/2014/main" id="{998A1C4C-9A78-4AF6-A109-3C930806D39F}"/>
              </a:ext>
            </a:extLst>
          </p:cNvPr>
          <p:cNvSpPr txBox="1"/>
          <p:nvPr userDrawn="1"/>
        </p:nvSpPr>
        <p:spPr>
          <a:xfrm>
            <a:off x="1942420" y="6447066"/>
            <a:ext cx="5285509" cy="323165"/>
          </a:xfrm>
          <a:prstGeom prst="rect">
            <a:avLst/>
          </a:prstGeom>
          <a:noFill/>
        </p:spPr>
        <p:txBody>
          <a:bodyPr wrap="square">
            <a:spAutoFit/>
          </a:bodyPr>
          <a:lstStyle/>
          <a:p>
            <a:pPr algn="ctr">
              <a:spcAft>
                <a:spcPts val="0"/>
              </a:spcAft>
            </a:pPr>
            <a:r>
              <a:rPr lang="it-IT" sz="1500" b="1" dirty="0">
                <a:solidFill>
                  <a:srgbClr val="E6002D"/>
                </a:solidFill>
                <a:effectLst/>
                <a:latin typeface="+mn-lt"/>
                <a:ea typeface="Calibri" panose="020F0502020204030204" pitchFamily="34" charset="0"/>
                <a:cs typeface="Times New Roman" panose="02020603050405020304" pitchFamily="18" charset="0"/>
              </a:rPr>
              <a:t>IL VALORE DELLA STATISTICA</a:t>
            </a:r>
          </a:p>
        </p:txBody>
      </p:sp>
      <p:sp>
        <p:nvSpPr>
          <p:cNvPr id="13" name="Titolo 1">
            <a:extLst>
              <a:ext uri="{FF2B5EF4-FFF2-40B4-BE49-F238E27FC236}">
                <a16:creationId xmlns:a16="http://schemas.microsoft.com/office/drawing/2014/main" id="{1CBC98D8-BFCA-4457-BEF8-8F96EB34A491}"/>
              </a:ext>
            </a:extLst>
          </p:cNvPr>
          <p:cNvSpPr>
            <a:spLocks noGrp="1"/>
          </p:cNvSpPr>
          <p:nvPr>
            <p:ph type="title" hasCustomPrompt="1"/>
          </p:nvPr>
        </p:nvSpPr>
        <p:spPr>
          <a:xfrm>
            <a:off x="28893" y="38688"/>
            <a:ext cx="9004012" cy="796682"/>
          </a:xfrm>
        </p:spPr>
        <p:txBody>
          <a:bodyPr>
            <a:noAutofit/>
          </a:bodyPr>
          <a:lstStyle>
            <a:lvl1pPr>
              <a:lnSpc>
                <a:spcPct val="100000"/>
              </a:lnSpc>
              <a:defRPr sz="2400" b="1">
                <a:solidFill>
                  <a:srgbClr val="E6002D"/>
                </a:solidFill>
              </a:defRPr>
            </a:lvl1pPr>
          </a:lstStyle>
          <a:p>
            <a:r>
              <a:rPr lang="it-IT" dirty="0"/>
              <a:t>Le criticità del censimento permanente della popolazione: consolidamento del sistema</a:t>
            </a:r>
          </a:p>
        </p:txBody>
      </p:sp>
      <p:sp>
        <p:nvSpPr>
          <p:cNvPr id="14" name="Segnaposto contenuto 2">
            <a:extLst>
              <a:ext uri="{FF2B5EF4-FFF2-40B4-BE49-F238E27FC236}">
                <a16:creationId xmlns:a16="http://schemas.microsoft.com/office/drawing/2014/main" id="{27ADC76E-8EF8-4E2D-BA2F-19FC6373E3F2}"/>
              </a:ext>
            </a:extLst>
          </p:cNvPr>
          <p:cNvSpPr>
            <a:spLocks noGrp="1"/>
          </p:cNvSpPr>
          <p:nvPr>
            <p:ph idx="1"/>
          </p:nvPr>
        </p:nvSpPr>
        <p:spPr>
          <a:xfrm>
            <a:off x="385273" y="1121563"/>
            <a:ext cx="8399804" cy="4965221"/>
          </a:xfrm>
          <a:prstGeom prst="rect">
            <a:avLst/>
          </a:prstGeo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20" name="Rettangolo 19">
            <a:extLst>
              <a:ext uri="{FF2B5EF4-FFF2-40B4-BE49-F238E27FC236}">
                <a16:creationId xmlns:a16="http://schemas.microsoft.com/office/drawing/2014/main" id="{39DFD43A-1537-4F45-95E7-9AEEA5FA1D14}"/>
              </a:ext>
            </a:extLst>
          </p:cNvPr>
          <p:cNvSpPr/>
          <p:nvPr userDrawn="1"/>
        </p:nvSpPr>
        <p:spPr>
          <a:xfrm>
            <a:off x="-1" y="861257"/>
            <a:ext cx="9144000" cy="108000"/>
          </a:xfrm>
          <a:prstGeom prst="rect">
            <a:avLst/>
          </a:prstGeom>
          <a:solidFill>
            <a:srgbClr val="E6002D"/>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350"/>
          </a:p>
        </p:txBody>
      </p:sp>
      <p:pic>
        <p:nvPicPr>
          <p:cNvPr id="4" name="Immagin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870" y="6393682"/>
            <a:ext cx="2724255" cy="384352"/>
          </a:xfrm>
          <a:prstGeom prst="rect">
            <a:avLst/>
          </a:prstGeom>
        </p:spPr>
      </p:pic>
      <p:pic>
        <p:nvPicPr>
          <p:cNvPr id="10" name="Picture 2">
            <a:extLst>
              <a:ext uri="{FF2B5EF4-FFF2-40B4-BE49-F238E27FC236}">
                <a16:creationId xmlns:a16="http://schemas.microsoft.com/office/drawing/2014/main" id="{04ED3C67-247B-4164-A2EF-F6A6DA16477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34786" y="6318000"/>
            <a:ext cx="1709213" cy="54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Immagine 10">
            <a:extLst>
              <a:ext uri="{FF2B5EF4-FFF2-40B4-BE49-F238E27FC236}">
                <a16:creationId xmlns:a16="http://schemas.microsoft.com/office/drawing/2014/main" id="{D8A33977-754F-4BB4-9605-8F34437E2AB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381005" y="6333858"/>
            <a:ext cx="967475" cy="504000"/>
          </a:xfrm>
          <a:prstGeom prst="rect">
            <a:avLst/>
          </a:prstGeom>
        </p:spPr>
      </p:pic>
    </p:spTree>
    <p:extLst>
      <p:ext uri="{BB962C8B-B14F-4D97-AF65-F5344CB8AC3E}">
        <p14:creationId xmlns:p14="http://schemas.microsoft.com/office/powerpoint/2010/main" val="22911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Diapositiva titol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7488" y="1680459"/>
            <a:ext cx="7545936" cy="2384465"/>
          </a:xfrm>
        </p:spPr>
        <p:txBody>
          <a:bodyPr anchor="b">
            <a:noAutofit/>
          </a:bodyPr>
          <a:lstStyle>
            <a:lvl1pPr algn="ctr">
              <a:defRPr sz="4400" b="1">
                <a:solidFill>
                  <a:srgbClr val="E6002D"/>
                </a:solidFill>
              </a:defRPr>
            </a:lvl1pPr>
          </a:lstStyle>
          <a:p>
            <a:r>
              <a:rPr lang="it-IT" dirty="0"/>
              <a:t>Grazie per l’attenzione</a:t>
            </a:r>
            <a:endParaRPr lang="en-US" dirty="0"/>
          </a:p>
        </p:txBody>
      </p:sp>
      <p:sp>
        <p:nvSpPr>
          <p:cNvPr id="3" name="Subtitle 2"/>
          <p:cNvSpPr>
            <a:spLocks noGrp="1"/>
          </p:cNvSpPr>
          <p:nvPr>
            <p:ph type="subTitle" idx="1" hasCustomPrompt="1"/>
          </p:nvPr>
        </p:nvSpPr>
        <p:spPr>
          <a:xfrm>
            <a:off x="820665" y="4390749"/>
            <a:ext cx="7545936" cy="1373965"/>
          </a:xfrm>
          <a:prstGeom prst="rect">
            <a:avLst/>
          </a:prstGeom>
        </p:spPr>
        <p:txBody>
          <a:bodyPr>
            <a:normAutofit/>
          </a:bodyPr>
          <a:lstStyle>
            <a:lvl1pPr marL="0" indent="0" algn="ctr">
              <a:lnSpc>
                <a:spcPct val="10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Roberto Samar</a:t>
            </a:r>
            <a:br>
              <a:rPr lang="it-IT" dirty="0"/>
            </a:br>
            <a:r>
              <a:rPr lang="it-IT" dirty="0"/>
              <a:t>USCI, Comune di Gorizia</a:t>
            </a:r>
          </a:p>
          <a:p>
            <a:r>
              <a:rPr lang="it-IT" dirty="0"/>
              <a:t>roberto.samar@comune.gorizia.it</a:t>
            </a:r>
            <a:endParaRPr lang="en-US" dirty="0"/>
          </a:p>
        </p:txBody>
      </p:sp>
      <p:sp>
        <p:nvSpPr>
          <p:cNvPr id="7" name="Rettangolo 6">
            <a:extLst>
              <a:ext uri="{FF2B5EF4-FFF2-40B4-BE49-F238E27FC236}">
                <a16:creationId xmlns:a16="http://schemas.microsoft.com/office/drawing/2014/main" id="{950D1B70-FC64-496E-9ADE-0F3F1FC9103F}"/>
              </a:ext>
            </a:extLst>
          </p:cNvPr>
          <p:cNvSpPr/>
          <p:nvPr userDrawn="1"/>
        </p:nvSpPr>
        <p:spPr>
          <a:xfrm>
            <a:off x="0" y="1530454"/>
            <a:ext cx="9144000" cy="108000"/>
          </a:xfrm>
          <a:prstGeom prst="rect">
            <a:avLst/>
          </a:prstGeom>
          <a:solidFill>
            <a:srgbClr val="E6002D"/>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8" name="CasellaDiTesto 7">
            <a:extLst>
              <a:ext uri="{FF2B5EF4-FFF2-40B4-BE49-F238E27FC236}">
                <a16:creationId xmlns:a16="http://schemas.microsoft.com/office/drawing/2014/main" id="{3616CBD2-9C79-4604-AEAA-093708957778}"/>
              </a:ext>
            </a:extLst>
          </p:cNvPr>
          <p:cNvSpPr txBox="1"/>
          <p:nvPr userDrawn="1"/>
        </p:nvSpPr>
        <p:spPr>
          <a:xfrm>
            <a:off x="0" y="653923"/>
            <a:ext cx="9144000" cy="861774"/>
          </a:xfrm>
          <a:prstGeom prst="rect">
            <a:avLst/>
          </a:prstGeom>
          <a:noFill/>
        </p:spPr>
        <p:txBody>
          <a:bodyPr wrap="square">
            <a:spAutoFit/>
          </a:bodyPr>
          <a:lstStyle/>
          <a:p>
            <a:pPr algn="ctr">
              <a:spcAft>
                <a:spcPts val="0"/>
              </a:spcAft>
            </a:pPr>
            <a:r>
              <a:rPr lang="it-IT" sz="2400" b="1" dirty="0">
                <a:solidFill>
                  <a:srgbClr val="E6002D"/>
                </a:solidFill>
                <a:effectLst/>
                <a:latin typeface="+mn-lt"/>
                <a:ea typeface="Calibri" panose="020F0502020204030204" pitchFamily="34" charset="0"/>
                <a:cs typeface="Times New Roman" panose="02020603050405020304" pitchFamily="18" charset="0"/>
              </a:rPr>
              <a:t>IL VALORE DELLA STATISTICA</a:t>
            </a:r>
          </a:p>
          <a:p>
            <a:pPr algn="ctr">
              <a:spcAft>
                <a:spcPts val="0"/>
              </a:spcAft>
            </a:pPr>
            <a:r>
              <a:rPr lang="it-IT" sz="1400" b="1" dirty="0">
                <a:solidFill>
                  <a:srgbClr val="E6002D"/>
                </a:solidFill>
                <a:effectLst/>
                <a:latin typeface="+mn-lt"/>
                <a:ea typeface="Calibri" panose="020F0502020204030204" pitchFamily="34" charset="0"/>
                <a:cs typeface="Times New Roman" panose="02020603050405020304" pitchFamily="18" charset="0"/>
              </a:rPr>
              <a:t>La Statistica per la misurazione del valore pubblico e per la programmazione e valutazione delle politiche locali</a:t>
            </a:r>
          </a:p>
          <a:p>
            <a:pPr algn="ctr">
              <a:spcAft>
                <a:spcPts val="0"/>
              </a:spcAft>
            </a:pPr>
            <a:r>
              <a:rPr lang="it-IT" sz="1200" b="0" i="0" u="none" strike="noStrike" baseline="0" dirty="0">
                <a:solidFill>
                  <a:srgbClr val="E6002D"/>
                </a:solidFill>
                <a:effectLst/>
                <a:latin typeface="+mn-lt"/>
                <a:ea typeface="Tahoma" panose="020B0604030504040204" pitchFamily="34" charset="0"/>
                <a:cs typeface="Times New Roman" panose="02020603050405020304" pitchFamily="18" charset="0"/>
              </a:rPr>
              <a:t>11</a:t>
            </a:r>
            <a:r>
              <a:rPr lang="it-IT" sz="1200" b="0" i="0" u="none" strike="noStrike" baseline="0" dirty="0">
                <a:solidFill>
                  <a:srgbClr val="E6002D"/>
                </a:solidFill>
                <a:latin typeface="+mn-lt"/>
                <a:ea typeface="Tahoma" panose="020B0604030504040204" pitchFamily="34" charset="0"/>
                <a:cs typeface="Tahoma" panose="020B0604030504040204" pitchFamily="34" charset="0"/>
              </a:rPr>
              <a:t> e 12 aprile 2024 – Cappella Farnese – Palazzo d’Accursio, Bologna</a:t>
            </a:r>
            <a:endParaRPr lang="it-IT" sz="1200" b="0" dirty="0">
              <a:solidFill>
                <a:srgbClr val="E6002D"/>
              </a:solidFill>
              <a:latin typeface="+mn-lt"/>
              <a:ea typeface="Tahoma" panose="020B0604030504040204" pitchFamily="34" charset="0"/>
              <a:cs typeface="Tahoma" panose="020B0604030504040204" pitchFamily="34" charset="0"/>
            </a:endParaRPr>
          </a:p>
        </p:txBody>
      </p:sp>
      <p:pic>
        <p:nvPicPr>
          <p:cNvPr id="12" name="Immagin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39236" y="38331"/>
            <a:ext cx="4065527" cy="573587"/>
          </a:xfrm>
          <a:prstGeom prst="rect">
            <a:avLst/>
          </a:prstGeom>
        </p:spPr>
      </p:pic>
      <p:pic>
        <p:nvPicPr>
          <p:cNvPr id="11" name="Picture 2">
            <a:extLst>
              <a:ext uri="{FF2B5EF4-FFF2-40B4-BE49-F238E27FC236}">
                <a16:creationId xmlns:a16="http://schemas.microsoft.com/office/drawing/2014/main" id="{B969343B-50D3-4362-B760-96E08945FBD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64191" y="6030526"/>
            <a:ext cx="2528838" cy="798947"/>
          </a:xfrm>
          <a:prstGeom prst="rect">
            <a:avLst/>
          </a:prstGeom>
          <a:noFill/>
          <a:extLst>
            <a:ext uri="{909E8E84-426E-40DD-AFC4-6F175D3DCCD1}">
              <a14:hiddenFill xmlns:a14="http://schemas.microsoft.com/office/drawing/2010/main">
                <a:solidFill>
                  <a:srgbClr val="FFFFFF"/>
                </a:solidFill>
              </a14:hiddenFill>
            </a:ext>
          </a:extLst>
        </p:spPr>
      </p:pic>
      <p:pic>
        <p:nvPicPr>
          <p:cNvPr id="14" name="Immagine 13">
            <a:extLst>
              <a:ext uri="{FF2B5EF4-FFF2-40B4-BE49-F238E27FC236}">
                <a16:creationId xmlns:a16="http://schemas.microsoft.com/office/drawing/2014/main" id="{30DB2F49-9C7E-47BC-83F4-2A7206E5A94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772743" y="6025513"/>
            <a:ext cx="1564683" cy="792000"/>
          </a:xfrm>
          <a:prstGeom prst="rect">
            <a:avLst/>
          </a:prstGeom>
        </p:spPr>
      </p:pic>
    </p:spTree>
    <p:extLst>
      <p:ext uri="{BB962C8B-B14F-4D97-AF65-F5344CB8AC3E}">
        <p14:creationId xmlns:p14="http://schemas.microsoft.com/office/powerpoint/2010/main" val="23959229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Tree>
    <p:extLst>
      <p:ext uri="{BB962C8B-B14F-4D97-AF65-F5344CB8AC3E}">
        <p14:creationId xmlns:p14="http://schemas.microsoft.com/office/powerpoint/2010/main" val="1745336839"/>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3" r:id="rId3"/>
    <p:sldLayoutId id="2147483656"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4460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50211-207F-D431-0B22-ACE0FF1F941D}"/>
              </a:ext>
            </a:extLst>
          </p:cNvPr>
          <p:cNvSpPr>
            <a:spLocks noGrp="1"/>
          </p:cNvSpPr>
          <p:nvPr>
            <p:ph type="ctrTitle" hasCustomPrompt="1"/>
          </p:nvPr>
        </p:nvSpPr>
        <p:spPr>
          <a:xfrm>
            <a:off x="837488" y="1680459"/>
            <a:ext cx="7545936" cy="2384465"/>
          </a:xfrm>
        </p:spPr>
        <p:txBody>
          <a:bodyPr anchor="b">
            <a:noAutofit/>
          </a:bodyPr>
          <a:lstStyle>
            <a:lvl1pPr algn="ctr">
              <a:defRPr sz="4400" b="1">
                <a:solidFill>
                  <a:srgbClr val="E6002D"/>
                </a:solidFill>
              </a:defRPr>
            </a:lvl1pPr>
          </a:lstStyle>
          <a:p>
            <a:r>
              <a:rPr lang="it-IT" dirty="0"/>
              <a:t>Le criticità del censimento permanente della popolazione: consolidamento del sistema</a:t>
            </a:r>
            <a:endParaRPr lang="en-US" dirty="0"/>
          </a:p>
        </p:txBody>
      </p:sp>
      <p:sp>
        <p:nvSpPr>
          <p:cNvPr id="3" name="Subtitle 2">
            <a:extLst>
              <a:ext uri="{FF2B5EF4-FFF2-40B4-BE49-F238E27FC236}">
                <a16:creationId xmlns:a16="http://schemas.microsoft.com/office/drawing/2014/main" id="{71684D1A-81EC-C1C1-D34B-8063FA12E55E}"/>
              </a:ext>
            </a:extLst>
          </p:cNvPr>
          <p:cNvSpPr>
            <a:spLocks noGrp="1"/>
          </p:cNvSpPr>
          <p:nvPr>
            <p:ph type="subTitle" idx="1" hasCustomPrompt="1"/>
          </p:nvPr>
        </p:nvSpPr>
        <p:spPr>
          <a:xfrm>
            <a:off x="820665" y="4864714"/>
            <a:ext cx="7545936" cy="900000"/>
          </a:xfrm>
          <a:prstGeom prst="rect">
            <a:avLst/>
          </a:prstGeom>
        </p:spPr>
        <p:txBody>
          <a:bodyPr>
            <a:normAutofit/>
          </a:bodyPr>
          <a:lstStyle>
            <a:lvl1pPr marL="0" indent="0" algn="l">
              <a:lnSpc>
                <a:spcPct val="10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Roberto Samar</a:t>
            </a:r>
            <a:br>
              <a:rPr lang="it-IT" dirty="0"/>
            </a:br>
            <a:r>
              <a:rPr lang="it-IT" dirty="0"/>
              <a:t>USCI, Comune di Gorizia</a:t>
            </a:r>
            <a:endParaRPr lang="en-US" dirty="0"/>
          </a:p>
        </p:txBody>
      </p:sp>
    </p:spTree>
    <p:extLst>
      <p:ext uri="{BB962C8B-B14F-4D97-AF65-F5344CB8AC3E}">
        <p14:creationId xmlns:p14="http://schemas.microsoft.com/office/powerpoint/2010/main" val="2947781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920C046-75DA-4452-87C1-8F7A122516B5}"/>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286089A3-94A7-4AC8-85C0-F233888BADA5}"/>
              </a:ext>
            </a:extLst>
          </p:cNvPr>
          <p:cNvSpPr>
            <a:spLocks noGrp="1"/>
          </p:cNvSpPr>
          <p:nvPr>
            <p:ph idx="1"/>
          </p:nvPr>
        </p:nvSpPr>
        <p:spPr/>
        <p:txBody>
          <a:bodyPr/>
          <a:lstStyle/>
          <a:p>
            <a:r>
              <a:rPr lang="it-IT" dirty="0"/>
              <a:t>Organizzazione (Istat e…)</a:t>
            </a:r>
          </a:p>
          <a:p>
            <a:r>
              <a:rPr lang="it-IT" dirty="0"/>
              <a:t>Compensi (Istat)</a:t>
            </a:r>
          </a:p>
          <a:p>
            <a:r>
              <a:rPr lang="it-IT" dirty="0"/>
              <a:t>Comunicazioni e circolari (Istat, Usci)</a:t>
            </a:r>
          </a:p>
          <a:p>
            <a:r>
              <a:rPr lang="it-IT" dirty="0"/>
              <a:t>Formazione (Istat, Usci)</a:t>
            </a:r>
          </a:p>
        </p:txBody>
      </p:sp>
    </p:spTree>
    <p:extLst>
      <p:ext uri="{BB962C8B-B14F-4D97-AF65-F5344CB8AC3E}">
        <p14:creationId xmlns:p14="http://schemas.microsoft.com/office/powerpoint/2010/main" val="171462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BFCDE5-6FDC-4E5E-B3C6-A858867421CD}"/>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47C41B92-CD6A-4E78-B36D-F1CDA0589A1E}"/>
              </a:ext>
            </a:extLst>
          </p:cNvPr>
          <p:cNvSpPr>
            <a:spLocks noGrp="1"/>
          </p:cNvSpPr>
          <p:nvPr>
            <p:ph idx="1"/>
          </p:nvPr>
        </p:nvSpPr>
        <p:spPr>
          <a:xfrm>
            <a:off x="385273" y="1121563"/>
            <a:ext cx="8399804" cy="5470826"/>
          </a:xfrm>
        </p:spPr>
        <p:txBody>
          <a:bodyPr>
            <a:normAutofit/>
          </a:bodyPr>
          <a:lstStyle/>
          <a:p>
            <a:r>
              <a:rPr lang="it-IT" dirty="0"/>
              <a:t>Organizzazione (Istat e…)</a:t>
            </a:r>
          </a:p>
          <a:p>
            <a:pPr marL="0" indent="0">
              <a:buNone/>
            </a:pPr>
            <a:r>
              <a:rPr lang="it-IT" sz="2000" dirty="0"/>
              <a:t>Perseguire la suddivisione delle funzioni di raccolta e di elaborazione dati è a mio avviso fondamentale per la crescita dell’Istituto nazionale di statistica.</a:t>
            </a:r>
          </a:p>
          <a:p>
            <a:pPr marL="0" indent="0">
              <a:buNone/>
            </a:pPr>
            <a:r>
              <a:rPr lang="it-IT" sz="2000" dirty="0"/>
              <a:t>Riuscirci in un periodo di contrazione delle risorse –che conosciamo molto bene perché riguarda tutti gli Enti– è quantomeno estremamente complicato, tantopiù in considerazione del fatto che Istat opera a livello nazionale con sedi centrali e periferiche.</a:t>
            </a:r>
          </a:p>
          <a:p>
            <a:pPr marL="0" indent="0">
              <a:buNone/>
            </a:pPr>
            <a:r>
              <a:rPr lang="it-IT" sz="2000" dirty="0"/>
              <a:t>La funzione di raccordo con il </a:t>
            </a:r>
            <a:r>
              <a:rPr lang="it-IT" sz="2000" dirty="0" err="1"/>
              <a:t>Sistan</a:t>
            </a:r>
            <a:r>
              <a:rPr lang="it-IT" sz="2000" dirty="0"/>
              <a:t> e con gli Enti del territorio è proseguita grazie allo sforzo svolto in loco e di persona dalle sedi regionali Istat (anche nei Tavoli Tecnici Regionali, che hanno realizzato eventi a livello locale, anche nel campo della formazione, mantenuto i rapporti esterni, eccetera) e agli eventi di promozione della cultura statistica.</a:t>
            </a:r>
          </a:p>
          <a:p>
            <a:pPr marL="0" indent="0">
              <a:buNone/>
            </a:pPr>
            <a:r>
              <a:rPr lang="it-IT" sz="2000" dirty="0"/>
              <a:t>Consci del fatto che la presenza fisica sul territorio è fondamentale per la buona riuscita di ogni attività a livello locale, non possiamo che auspicare un rafforzamento delle sedi regionali, principali teste di ponte di Istat verso gli Enti che operano sul territorio.</a:t>
            </a:r>
          </a:p>
        </p:txBody>
      </p:sp>
    </p:spTree>
    <p:extLst>
      <p:ext uri="{BB962C8B-B14F-4D97-AF65-F5344CB8AC3E}">
        <p14:creationId xmlns:p14="http://schemas.microsoft.com/office/powerpoint/2010/main" val="1762280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C0608-696D-BBA5-485F-DACDA0D5FCD4}"/>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8CC558E-8A17-EDC4-6A9C-BF19E758DBEE}"/>
              </a:ext>
            </a:extLst>
          </p:cNvPr>
          <p:cNvSpPr>
            <a:spLocks noGrp="1"/>
          </p:cNvSpPr>
          <p:nvPr>
            <p:ph idx="1"/>
          </p:nvPr>
        </p:nvSpPr>
        <p:spPr/>
        <p:txBody>
          <a:bodyPr>
            <a:normAutofit/>
          </a:bodyPr>
          <a:lstStyle/>
          <a:p>
            <a:r>
              <a:rPr lang="it-IT" dirty="0"/>
              <a:t>Organizzazione (Istat e…)</a:t>
            </a:r>
          </a:p>
          <a:p>
            <a:pPr marL="0" indent="0">
              <a:buNone/>
            </a:pPr>
            <a:r>
              <a:rPr lang="it-IT" sz="2000" dirty="0"/>
              <a:t>                                Ordini di grandezza:</a:t>
            </a:r>
          </a:p>
          <a:p>
            <a:pPr marL="0" indent="0">
              <a:buNone/>
            </a:pPr>
            <a:endParaRPr lang="it-IT" sz="2000" dirty="0"/>
          </a:p>
          <a:p>
            <a:pPr marL="0" indent="0">
              <a:buNone/>
            </a:pPr>
            <a:endParaRPr lang="it-IT" sz="2000" dirty="0"/>
          </a:p>
          <a:p>
            <a:pPr marL="0" indent="0">
              <a:buNone/>
            </a:pPr>
            <a:endParaRPr lang="it-IT" sz="2000" dirty="0"/>
          </a:p>
          <a:p>
            <a:pPr marL="0" indent="0">
              <a:buNone/>
            </a:pPr>
            <a:endParaRPr lang="it-IT" sz="2000" dirty="0"/>
          </a:p>
          <a:p>
            <a:pPr marL="0" indent="0">
              <a:buNone/>
            </a:pPr>
            <a:endParaRPr lang="it-IT" sz="2000" dirty="0"/>
          </a:p>
          <a:p>
            <a:pPr marL="0" indent="0">
              <a:buNone/>
            </a:pPr>
            <a:endParaRPr lang="it-IT" sz="2000" dirty="0"/>
          </a:p>
        </p:txBody>
      </p:sp>
      <p:sp>
        <p:nvSpPr>
          <p:cNvPr id="2" name="Titolo 1">
            <a:extLst>
              <a:ext uri="{FF2B5EF4-FFF2-40B4-BE49-F238E27FC236}">
                <a16:creationId xmlns:a16="http://schemas.microsoft.com/office/drawing/2014/main" id="{61A3A4C3-C35B-E6AF-F9A2-2079032C8931}"/>
              </a:ext>
            </a:extLst>
          </p:cNvPr>
          <p:cNvSpPr>
            <a:spLocks noGrp="1"/>
          </p:cNvSpPr>
          <p:nvPr>
            <p:ph type="title"/>
          </p:nvPr>
        </p:nvSpPr>
        <p:spPr/>
        <p:txBody>
          <a:bodyPr/>
          <a:lstStyle/>
          <a:p>
            <a:endParaRPr lang="it-IT" dirty="0"/>
          </a:p>
        </p:txBody>
      </p:sp>
      <p:sp>
        <p:nvSpPr>
          <p:cNvPr id="4" name="Ovale 3">
            <a:extLst>
              <a:ext uri="{FF2B5EF4-FFF2-40B4-BE49-F238E27FC236}">
                <a16:creationId xmlns:a16="http://schemas.microsoft.com/office/drawing/2014/main" id="{0BC0BF06-1647-7EBE-FBBD-4ED8DD47795D}"/>
              </a:ext>
            </a:extLst>
          </p:cNvPr>
          <p:cNvSpPr/>
          <p:nvPr/>
        </p:nvSpPr>
        <p:spPr>
          <a:xfrm>
            <a:off x="3849187" y="1046784"/>
            <a:ext cx="5040000" cy="5040000"/>
          </a:xfrm>
          <a:prstGeom prst="ellipse">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 name="Ovale 4">
            <a:extLst>
              <a:ext uri="{FF2B5EF4-FFF2-40B4-BE49-F238E27FC236}">
                <a16:creationId xmlns:a16="http://schemas.microsoft.com/office/drawing/2014/main" id="{8399C23E-AE12-6545-6898-178D37350B13}"/>
              </a:ext>
            </a:extLst>
          </p:cNvPr>
          <p:cNvSpPr/>
          <p:nvPr/>
        </p:nvSpPr>
        <p:spPr>
          <a:xfrm>
            <a:off x="4537165" y="4038165"/>
            <a:ext cx="565200" cy="5652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a:extLst>
              <a:ext uri="{FF2B5EF4-FFF2-40B4-BE49-F238E27FC236}">
                <a16:creationId xmlns:a16="http://schemas.microsoft.com/office/drawing/2014/main" id="{3F343341-FF00-7D67-5A16-FCB3CDFD62FE}"/>
              </a:ext>
            </a:extLst>
          </p:cNvPr>
          <p:cNvSpPr txBox="1"/>
          <p:nvPr/>
        </p:nvSpPr>
        <p:spPr>
          <a:xfrm>
            <a:off x="5677990" y="1099035"/>
            <a:ext cx="1767840" cy="369332"/>
          </a:xfrm>
          <a:prstGeom prst="rect">
            <a:avLst/>
          </a:prstGeom>
          <a:noFill/>
        </p:spPr>
        <p:txBody>
          <a:bodyPr wrap="square" rtlCol="0">
            <a:spAutoFit/>
          </a:bodyPr>
          <a:lstStyle/>
          <a:p>
            <a:r>
              <a:rPr lang="it-IT" dirty="0"/>
              <a:t>7900 Comuni</a:t>
            </a:r>
          </a:p>
        </p:txBody>
      </p:sp>
      <p:sp>
        <p:nvSpPr>
          <p:cNvPr id="9" name="Ovale 8">
            <a:extLst>
              <a:ext uri="{FF2B5EF4-FFF2-40B4-BE49-F238E27FC236}">
                <a16:creationId xmlns:a16="http://schemas.microsoft.com/office/drawing/2014/main" id="{65A5F19A-4C93-DD71-4BEB-FAEDEA2B0577}"/>
              </a:ext>
            </a:extLst>
          </p:cNvPr>
          <p:cNvSpPr/>
          <p:nvPr/>
        </p:nvSpPr>
        <p:spPr>
          <a:xfrm>
            <a:off x="4586414" y="4038165"/>
            <a:ext cx="853200" cy="565200"/>
          </a:xfrm>
          <a:prstGeom prst="ellipse">
            <a:avLst/>
          </a:prstGeom>
          <a:solidFill>
            <a:schemeClr val="accent6">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60170671-597F-17D3-721F-06338288CDB5}"/>
              </a:ext>
            </a:extLst>
          </p:cNvPr>
          <p:cNvSpPr txBox="1"/>
          <p:nvPr/>
        </p:nvSpPr>
        <p:spPr>
          <a:xfrm>
            <a:off x="4064756" y="3146105"/>
            <a:ext cx="1504487" cy="923330"/>
          </a:xfrm>
          <a:prstGeom prst="rect">
            <a:avLst/>
          </a:prstGeom>
          <a:noFill/>
        </p:spPr>
        <p:txBody>
          <a:bodyPr wrap="square" rtlCol="0">
            <a:spAutoFit/>
          </a:bodyPr>
          <a:lstStyle/>
          <a:p>
            <a:r>
              <a:rPr lang="it-IT" dirty="0"/>
              <a:t>100 Comuni capoluogo di provincia</a:t>
            </a:r>
          </a:p>
        </p:txBody>
      </p:sp>
      <p:sp>
        <p:nvSpPr>
          <p:cNvPr id="11" name="CasellaDiTesto 10">
            <a:extLst>
              <a:ext uri="{FF2B5EF4-FFF2-40B4-BE49-F238E27FC236}">
                <a16:creationId xmlns:a16="http://schemas.microsoft.com/office/drawing/2014/main" id="{3490EA0F-1CF9-F02D-9F37-B687DC5B23AD}"/>
              </a:ext>
            </a:extLst>
          </p:cNvPr>
          <p:cNvSpPr txBox="1"/>
          <p:nvPr/>
        </p:nvSpPr>
        <p:spPr>
          <a:xfrm>
            <a:off x="5514967" y="3997599"/>
            <a:ext cx="1662177" cy="646331"/>
          </a:xfrm>
          <a:prstGeom prst="rect">
            <a:avLst/>
          </a:prstGeom>
          <a:noFill/>
        </p:spPr>
        <p:txBody>
          <a:bodyPr wrap="square" rtlCol="0">
            <a:spAutoFit/>
          </a:bodyPr>
          <a:lstStyle/>
          <a:p>
            <a:r>
              <a:rPr lang="it-IT" dirty="0"/>
              <a:t>150 Comuni con UCS reale?</a:t>
            </a:r>
          </a:p>
        </p:txBody>
      </p:sp>
      <p:sp>
        <p:nvSpPr>
          <p:cNvPr id="13" name="CasellaDiTesto 12">
            <a:extLst>
              <a:ext uri="{FF2B5EF4-FFF2-40B4-BE49-F238E27FC236}">
                <a16:creationId xmlns:a16="http://schemas.microsoft.com/office/drawing/2014/main" id="{6D8ED444-8981-4FB7-D2B7-1BB070B40A11}"/>
              </a:ext>
            </a:extLst>
          </p:cNvPr>
          <p:cNvSpPr txBox="1"/>
          <p:nvPr/>
        </p:nvSpPr>
        <p:spPr>
          <a:xfrm>
            <a:off x="751083" y="3126037"/>
            <a:ext cx="3448833" cy="1477328"/>
          </a:xfrm>
          <a:prstGeom prst="rect">
            <a:avLst/>
          </a:prstGeom>
          <a:noFill/>
        </p:spPr>
        <p:txBody>
          <a:bodyPr wrap="square" rtlCol="0">
            <a:spAutoFit/>
          </a:bodyPr>
          <a:lstStyle/>
          <a:p>
            <a:r>
              <a:rPr lang="it-IT" sz="1800" dirty="0"/>
              <a:t>Difficoltà nella gestione della</a:t>
            </a:r>
            <a:br>
              <a:rPr lang="it-IT" sz="1800" dirty="0"/>
            </a:br>
            <a:r>
              <a:rPr lang="it-IT" sz="1800" dirty="0"/>
              <a:t>più ampia rilevazione statistica</a:t>
            </a:r>
            <a:br>
              <a:rPr lang="it-IT" sz="1800" dirty="0"/>
            </a:br>
            <a:r>
              <a:rPr lang="it-IT" sz="1800" dirty="0"/>
              <a:t>realizzata da Istat e Comuni:</a:t>
            </a:r>
            <a:br>
              <a:rPr lang="it-IT" sz="1800" dirty="0"/>
            </a:br>
            <a:r>
              <a:rPr lang="it-IT" sz="1800" b="1" dirty="0"/>
              <a:t>molto elevata</a:t>
            </a:r>
            <a:r>
              <a:rPr lang="it-IT" sz="1800" dirty="0"/>
              <a:t>.</a:t>
            </a:r>
          </a:p>
          <a:p>
            <a:endParaRPr lang="it-IT" dirty="0"/>
          </a:p>
        </p:txBody>
      </p:sp>
    </p:spTree>
    <p:extLst>
      <p:ext uri="{BB962C8B-B14F-4D97-AF65-F5344CB8AC3E}">
        <p14:creationId xmlns:p14="http://schemas.microsoft.com/office/powerpoint/2010/main" val="2520850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p:bldP spid="11"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802A13-434E-2013-F455-A8661CA6B5F8}"/>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C597297A-133D-F840-7604-10B6EB4B49FE}"/>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4E8C8E9D-B3D1-068E-608E-3AE586208BA0}"/>
              </a:ext>
            </a:extLst>
          </p:cNvPr>
          <p:cNvSpPr>
            <a:spLocks noGrp="1"/>
          </p:cNvSpPr>
          <p:nvPr>
            <p:ph idx="1"/>
          </p:nvPr>
        </p:nvSpPr>
        <p:spPr/>
        <p:txBody>
          <a:bodyPr>
            <a:normAutofit/>
          </a:bodyPr>
          <a:lstStyle/>
          <a:p>
            <a:r>
              <a:rPr lang="it-IT" dirty="0"/>
              <a:t>Organizzazione (Istat e…)</a:t>
            </a:r>
          </a:p>
          <a:p>
            <a:pPr marL="0" indent="0">
              <a:buNone/>
            </a:pPr>
            <a:r>
              <a:rPr lang="it-IT" sz="2000" dirty="0"/>
              <a:t>La difficoltà di creare accordi tra i Comuni per svolgere funzioni in forma associata è elevata a causa di ostacoli tecnici e politici. Non solo </a:t>
            </a:r>
            <a:r>
              <a:rPr lang="it-IT" sz="2000" dirty="0" err="1"/>
              <a:t>path</a:t>
            </a:r>
            <a:r>
              <a:rPr lang="it-IT" sz="2000" dirty="0"/>
              <a:t> </a:t>
            </a:r>
            <a:r>
              <a:rPr lang="it-IT" sz="2000" dirty="0" err="1"/>
              <a:t>dependency</a:t>
            </a:r>
            <a:r>
              <a:rPr lang="it-IT" sz="2000" dirty="0"/>
              <a:t> ma anche, per fare un esempio, la necessità di combattere la percezione (degli amministratori e/o dell’elettorato) della cessione di porzioni della propria autonomia ad altri Enti.</a:t>
            </a:r>
          </a:p>
          <a:p>
            <a:pPr marL="0" indent="0">
              <a:buNone/>
            </a:pPr>
            <a:r>
              <a:rPr lang="it-IT" sz="2000" dirty="0"/>
              <a:t>Pare quantomai opportuna una riorganizzazione del </a:t>
            </a:r>
            <a:r>
              <a:rPr lang="it-IT" sz="2000" dirty="0" err="1"/>
              <a:t>Sistan</a:t>
            </a:r>
            <a:r>
              <a:rPr lang="it-IT" sz="2000" dirty="0"/>
              <a:t> che tenga in debito conto le opportunità dello svolgimento in forma associata della funzione statistica (riducendo la responsabilità decisionale degli Enti locali?).</a:t>
            </a:r>
          </a:p>
          <a:p>
            <a:pPr marL="0" indent="0">
              <a:buNone/>
            </a:pPr>
            <a:r>
              <a:rPr lang="it-IT" sz="2000" dirty="0"/>
              <a:t>Creare e/o rafforzare sinergie tra Istat, Presidenza del Consiglio dei Ministri (DARA), Usci e Anci avviando un tavolo di lavoro è a mio avviso la strada migliore per ottenere il risultato sperato e semplificare così non solo lo svolgimento del Censimento permanente della popolazione, ma ogni attività del </a:t>
            </a:r>
            <a:r>
              <a:rPr lang="it-IT" sz="2000" dirty="0" err="1"/>
              <a:t>Sistan</a:t>
            </a:r>
            <a:r>
              <a:rPr lang="it-IT" sz="2000" dirty="0"/>
              <a:t>.</a:t>
            </a:r>
          </a:p>
          <a:p>
            <a:pPr marL="0" indent="0">
              <a:buNone/>
            </a:pPr>
            <a:endParaRPr lang="it-IT" sz="2000" dirty="0"/>
          </a:p>
        </p:txBody>
      </p:sp>
    </p:spTree>
    <p:extLst>
      <p:ext uri="{BB962C8B-B14F-4D97-AF65-F5344CB8AC3E}">
        <p14:creationId xmlns:p14="http://schemas.microsoft.com/office/powerpoint/2010/main" val="1999347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5FE12-3662-B99D-D27B-863B375F9E54}"/>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3716B312-6909-3B6F-852F-307EBB5D5136}"/>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2E5C813A-F01B-F89C-3DBC-3F1533E73628}"/>
              </a:ext>
            </a:extLst>
          </p:cNvPr>
          <p:cNvSpPr>
            <a:spLocks noGrp="1"/>
          </p:cNvSpPr>
          <p:nvPr>
            <p:ph idx="1"/>
          </p:nvPr>
        </p:nvSpPr>
        <p:spPr/>
        <p:txBody>
          <a:bodyPr>
            <a:normAutofit/>
          </a:bodyPr>
          <a:lstStyle/>
          <a:p>
            <a:r>
              <a:rPr lang="it-IT" dirty="0"/>
              <a:t>Compensi (Istat)</a:t>
            </a:r>
          </a:p>
          <a:p>
            <a:pPr marL="0" indent="0">
              <a:buNone/>
            </a:pPr>
            <a:r>
              <a:rPr lang="it-IT" sz="2000" dirty="0"/>
              <a:t>Come rappresentato in occasione delle riunioni del Comitato Censimenti Permanenti, ci attendiamo un aumento dell’importo erogato, in particolare (ma non solo) per quanto attiene alla quota di contribuzione per la realizzazione della singola intervista, non adeguatamente proporzionata al carico di lavoro e troppo distante da quanto riconosciuto per altre indagini sulle famiglie.</a:t>
            </a:r>
          </a:p>
          <a:p>
            <a:r>
              <a:rPr lang="it-IT" dirty="0"/>
              <a:t>Comunicazioni e circolari (Istat, Usci)</a:t>
            </a:r>
          </a:p>
          <a:p>
            <a:pPr marL="0" indent="0">
              <a:buNone/>
            </a:pPr>
            <a:r>
              <a:rPr lang="it-IT" sz="2000" dirty="0"/>
              <a:t>È evidente il risultato dello sforzo effettuato dall’Istituto per una migliore calendarizzazione nell’invio delle comunicazione e delle circolari –oltre che per l’erogazione del contributo– al fine di consentire ai Comuni di organizzare al meglio le proprie attività. Il preventivo confronto sui testi con i soci esperti è una buona pratica che potrebbe essere allargata anche ad altre rilevazioni.</a:t>
            </a:r>
          </a:p>
        </p:txBody>
      </p:sp>
    </p:spTree>
    <p:extLst>
      <p:ext uri="{BB962C8B-B14F-4D97-AF65-F5344CB8AC3E}">
        <p14:creationId xmlns:p14="http://schemas.microsoft.com/office/powerpoint/2010/main" val="2067816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33A4AD-9F32-2FE1-13F2-26EBBBA2B7B3}"/>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5E3B0EE2-5EFF-5CE9-E6AC-B8D46F67C99A}"/>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DF48A498-0477-0381-2AEA-F06510BE7231}"/>
              </a:ext>
            </a:extLst>
          </p:cNvPr>
          <p:cNvSpPr>
            <a:spLocks noGrp="1"/>
          </p:cNvSpPr>
          <p:nvPr>
            <p:ph idx="1"/>
          </p:nvPr>
        </p:nvSpPr>
        <p:spPr/>
        <p:txBody>
          <a:bodyPr>
            <a:normAutofit/>
          </a:bodyPr>
          <a:lstStyle/>
          <a:p>
            <a:r>
              <a:rPr lang="it-IT" dirty="0"/>
              <a:t>Formazione (Istat, Usci)</a:t>
            </a:r>
          </a:p>
          <a:p>
            <a:pPr marL="0" indent="0">
              <a:buNone/>
            </a:pPr>
            <a:r>
              <a:rPr lang="it-IT" sz="2000" dirty="0"/>
              <a:t>La partecipazione di alcuni esperti Usci all’organizzazione, redazione ed erogazione della formazione è occasione di crescita per tutti gli attori coinvolti.</a:t>
            </a:r>
          </a:p>
          <a:p>
            <a:pPr marL="0" indent="0">
              <a:buNone/>
            </a:pPr>
            <a:r>
              <a:rPr lang="it-IT" sz="2000" dirty="0"/>
              <a:t>Potrebbe essere utile monitorare l’impatto delle diverse modalità di erogazione non solo tramite una customer su docenti e discenti, ma anche valutando sia la qualità dei dati rilevati sia l’impatto sulla struttura di assistenza ai Comuni, formale (URC, numero verde, mail) e informale (ad esempio contatti con RUCC di Comuni capoluogo o Comuni «centro»).</a:t>
            </a:r>
          </a:p>
          <a:p>
            <a:pPr marL="0" indent="0">
              <a:buNone/>
            </a:pPr>
            <a:r>
              <a:rPr lang="it-IT" sz="2000" dirty="0"/>
              <a:t>Le occasioni di contatto tra i componenti degli Uffici Regionali di Censimento (Istat) e i rappresentanti dei Comuni in occasione degli eventi info/formativi con gli Uffici Comunali di Censimento sono fondamentali per la creazione e il mantenimento delle relazioni esterne a livello locale, sia verso i Comuni </a:t>
            </a:r>
            <a:r>
              <a:rPr lang="it-IT" sz="2000"/>
              <a:t>piccoli (la maggior parte) </a:t>
            </a:r>
            <a:r>
              <a:rPr lang="it-IT" sz="2000" dirty="0"/>
              <a:t>sia verso i Comuni con UCS strutturato, che talvolta sono parte attiva nell’organizzazione ed erogazione degli incontri.</a:t>
            </a:r>
          </a:p>
        </p:txBody>
      </p:sp>
    </p:spTree>
    <p:extLst>
      <p:ext uri="{BB962C8B-B14F-4D97-AF65-F5344CB8AC3E}">
        <p14:creationId xmlns:p14="http://schemas.microsoft.com/office/powerpoint/2010/main" val="1437965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BCC6274-86B8-1812-1DBB-0D04004E5695}"/>
              </a:ext>
            </a:extLst>
          </p:cNvPr>
          <p:cNvSpPr>
            <a:spLocks noGrp="1"/>
          </p:cNvSpPr>
          <p:nvPr>
            <p:ph type="ctrTitle" hasCustomPrompt="1"/>
          </p:nvPr>
        </p:nvSpPr>
        <p:spPr>
          <a:xfrm>
            <a:off x="837488" y="1680460"/>
            <a:ext cx="7545936" cy="2107769"/>
          </a:xfrm>
        </p:spPr>
        <p:txBody>
          <a:bodyPr anchor="b">
            <a:noAutofit/>
          </a:bodyPr>
          <a:lstStyle>
            <a:lvl1pPr algn="ctr">
              <a:defRPr sz="4400" b="1">
                <a:solidFill>
                  <a:srgbClr val="E6002D"/>
                </a:solidFill>
              </a:defRPr>
            </a:lvl1pPr>
          </a:lstStyle>
          <a:p>
            <a:r>
              <a:rPr lang="it-IT" sz="4800" dirty="0"/>
              <a:t>Grazie per l’attenzione</a:t>
            </a:r>
            <a:endParaRPr lang="en-US" sz="4800" dirty="0"/>
          </a:p>
        </p:txBody>
      </p:sp>
      <p:sp>
        <p:nvSpPr>
          <p:cNvPr id="7" name="Subtitle 2">
            <a:extLst>
              <a:ext uri="{FF2B5EF4-FFF2-40B4-BE49-F238E27FC236}">
                <a16:creationId xmlns:a16="http://schemas.microsoft.com/office/drawing/2014/main" id="{EB2827AB-FC6B-B251-FAA3-FC100B3A3571}"/>
              </a:ext>
            </a:extLst>
          </p:cNvPr>
          <p:cNvSpPr>
            <a:spLocks noGrp="1"/>
          </p:cNvSpPr>
          <p:nvPr>
            <p:ph type="subTitle" idx="1" hasCustomPrompt="1"/>
          </p:nvPr>
        </p:nvSpPr>
        <p:spPr>
          <a:xfrm>
            <a:off x="820665" y="4390749"/>
            <a:ext cx="7545936" cy="1373965"/>
          </a:xfrm>
          <a:prstGeom prst="rect">
            <a:avLst/>
          </a:prstGeom>
        </p:spPr>
        <p:txBody>
          <a:bodyPr>
            <a:normAutofit/>
          </a:bodyPr>
          <a:lstStyle>
            <a:lvl1pPr marL="0" indent="0" algn="ctr">
              <a:lnSpc>
                <a:spcPct val="10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Roberto Samar</a:t>
            </a:r>
            <a:br>
              <a:rPr lang="it-IT" dirty="0"/>
            </a:br>
            <a:r>
              <a:rPr lang="it-IT" dirty="0"/>
              <a:t>USCI, Comune di Gorizia</a:t>
            </a:r>
          </a:p>
          <a:p>
            <a:r>
              <a:rPr lang="it-IT" dirty="0"/>
              <a:t>roberto.samar@comune.gorizia.it</a:t>
            </a:r>
            <a:endParaRPr lang="en-US" dirty="0"/>
          </a:p>
        </p:txBody>
      </p:sp>
    </p:spTree>
    <p:extLst>
      <p:ext uri="{BB962C8B-B14F-4D97-AF65-F5344CB8AC3E}">
        <p14:creationId xmlns:p14="http://schemas.microsoft.com/office/powerpoint/2010/main" val="544546114"/>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424</TotalTime>
  <Words>749</Words>
  <Application>Microsoft Office PowerPoint</Application>
  <PresentationFormat>Presentazione su schermo (4:3)</PresentationFormat>
  <Paragraphs>45</Paragraphs>
  <Slides>9</Slides>
  <Notes>9</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9</vt:i4>
      </vt:variant>
    </vt:vector>
  </HeadingPairs>
  <TitlesOfParts>
    <vt:vector size="16" baseType="lpstr">
      <vt:lpstr>Arial</vt:lpstr>
      <vt:lpstr>Calibri</vt:lpstr>
      <vt:lpstr>Calibri Light</vt:lpstr>
      <vt:lpstr>Inter</vt:lpstr>
      <vt:lpstr>Tahoma</vt:lpstr>
      <vt:lpstr>Times New Roman</vt:lpstr>
      <vt:lpstr>Tema di Office</vt:lpstr>
      <vt:lpstr>Presentazione standard di PowerPoint</vt:lpstr>
      <vt:lpstr>Le criticità del censimento permanente della popolazione: consolidamento del sistema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Grazie per l’attenzione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Girolamo D'Anneo</dc:creator>
  <cp:lastModifiedBy>Girolamo D'Anneo</cp:lastModifiedBy>
  <cp:revision>34</cp:revision>
  <dcterms:created xsi:type="dcterms:W3CDTF">2022-04-03T16:23:48Z</dcterms:created>
  <dcterms:modified xsi:type="dcterms:W3CDTF">2024-04-22T07:59:29Z</dcterms:modified>
</cp:coreProperties>
</file>