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1" r:id="rId3"/>
    <p:sldId id="257" r:id="rId4"/>
    <p:sldId id="262" r:id="rId5"/>
    <p:sldId id="263" r:id="rId6"/>
    <p:sldId id="264" r:id="rId7"/>
    <p:sldId id="265" r:id="rId8"/>
    <p:sldId id="277" r:id="rId9"/>
    <p:sldId id="289" r:id="rId10"/>
    <p:sldId id="274" r:id="rId11"/>
    <p:sldId id="275" r:id="rId12"/>
    <p:sldId id="276" r:id="rId13"/>
    <p:sldId id="271" r:id="rId14"/>
    <p:sldId id="278" r:id="rId15"/>
    <p:sldId id="272" r:id="rId16"/>
    <p:sldId id="273" r:id="rId17"/>
    <p:sldId id="279" r:id="rId18"/>
    <p:sldId id="270" r:id="rId19"/>
    <p:sldId id="286" r:id="rId20"/>
    <p:sldId id="288" r:id="rId21"/>
    <p:sldId id="285" r:id="rId22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6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62" d="100"/>
          <a:sy n="162" d="100"/>
        </p:scale>
        <p:origin x="196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51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95E45-D617-4F64-BB1B-EC313C602504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03D08406-43B8-4F2F-8480-DFE87D6C58FC}">
      <dgm:prSet custT="1"/>
      <dgm:spPr/>
      <dgm:t>
        <a:bodyPr/>
        <a:lstStyle/>
        <a:p>
          <a:pPr algn="ctr" rtl="0"/>
          <a:r>
            <a:rPr lang="it-IT" sz="2400" b="1"/>
            <a:t>Contesto istituzionale</a:t>
          </a:r>
          <a:endParaRPr lang="it-IT" sz="2400" b="1" dirty="0"/>
        </a:p>
      </dgm:t>
    </dgm:pt>
    <dgm:pt modelId="{0BFF5795-8B11-4C04-995B-B9633CDD5189}" type="parTrans" cxnId="{D21BF7ED-041D-4CF4-B7A1-FA3C281F1349}">
      <dgm:prSet/>
      <dgm:spPr/>
      <dgm:t>
        <a:bodyPr/>
        <a:lstStyle/>
        <a:p>
          <a:pPr algn="ctr"/>
          <a:endParaRPr lang="it-IT"/>
        </a:p>
      </dgm:t>
    </dgm:pt>
    <dgm:pt modelId="{A34B138E-FBE6-4877-BF9B-B56CDA417C38}" type="sibTrans" cxnId="{D21BF7ED-041D-4CF4-B7A1-FA3C281F1349}">
      <dgm:prSet/>
      <dgm:spPr/>
      <dgm:t>
        <a:bodyPr/>
        <a:lstStyle/>
        <a:p>
          <a:pPr algn="ctr"/>
          <a:endParaRPr lang="it-IT"/>
        </a:p>
      </dgm:t>
    </dgm:pt>
    <dgm:pt modelId="{2F17763B-FF1C-4F0F-BF55-86756B2674AF}">
      <dgm:prSet custT="1"/>
      <dgm:spPr/>
      <dgm:t>
        <a:bodyPr/>
        <a:lstStyle/>
        <a:p>
          <a:pPr algn="ctr" rtl="0"/>
          <a:r>
            <a:rPr lang="it-IT" sz="2400" b="1"/>
            <a:t>Processi statistici</a:t>
          </a:r>
          <a:endParaRPr lang="it-IT" sz="2400" b="1" dirty="0"/>
        </a:p>
      </dgm:t>
    </dgm:pt>
    <dgm:pt modelId="{240799CF-F58E-47B7-AAD4-7DDB133EAF48}" type="parTrans" cxnId="{0E565A02-7A81-4DBA-A97B-92E806FB12D7}">
      <dgm:prSet/>
      <dgm:spPr/>
      <dgm:t>
        <a:bodyPr/>
        <a:lstStyle/>
        <a:p>
          <a:pPr algn="ctr"/>
          <a:endParaRPr lang="it-IT"/>
        </a:p>
      </dgm:t>
    </dgm:pt>
    <dgm:pt modelId="{11B5D1BD-B6DC-4406-B578-372703B86744}" type="sibTrans" cxnId="{0E565A02-7A81-4DBA-A97B-92E806FB12D7}">
      <dgm:prSet/>
      <dgm:spPr/>
      <dgm:t>
        <a:bodyPr/>
        <a:lstStyle/>
        <a:p>
          <a:pPr algn="ctr"/>
          <a:endParaRPr lang="it-IT"/>
        </a:p>
      </dgm:t>
    </dgm:pt>
    <dgm:pt modelId="{932F7651-86BD-4285-9A03-0FAFB6EA8DD3}">
      <dgm:prSet custT="1"/>
      <dgm:spPr/>
      <dgm:t>
        <a:bodyPr/>
        <a:lstStyle/>
        <a:p>
          <a:pPr algn="ctr" rtl="0"/>
          <a:r>
            <a:rPr lang="it-IT" sz="2400" b="1"/>
            <a:t>Prodotti statistici</a:t>
          </a:r>
          <a:endParaRPr lang="it-IT" sz="2400" b="1" dirty="0"/>
        </a:p>
      </dgm:t>
    </dgm:pt>
    <dgm:pt modelId="{8716FD2C-489E-4B30-8AA3-6B7428C8B8B6}" type="parTrans" cxnId="{98408E07-827D-40F7-BA38-455E28AAC975}">
      <dgm:prSet/>
      <dgm:spPr/>
      <dgm:t>
        <a:bodyPr/>
        <a:lstStyle/>
        <a:p>
          <a:pPr algn="ctr"/>
          <a:endParaRPr lang="it-IT"/>
        </a:p>
      </dgm:t>
    </dgm:pt>
    <dgm:pt modelId="{19A827B6-DFCD-4C6B-9CEE-F6C76A313043}" type="sibTrans" cxnId="{98408E07-827D-40F7-BA38-455E28AAC975}">
      <dgm:prSet/>
      <dgm:spPr/>
      <dgm:t>
        <a:bodyPr/>
        <a:lstStyle/>
        <a:p>
          <a:pPr algn="ctr"/>
          <a:endParaRPr lang="it-IT"/>
        </a:p>
      </dgm:t>
    </dgm:pt>
    <dgm:pt modelId="{28ABF596-055A-4FE1-B7BA-10D65D637373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Indipendenza </a:t>
          </a:r>
        </a:p>
      </dgm:t>
    </dgm:pt>
    <dgm:pt modelId="{83482A61-1EBA-491B-8238-623F1965875E}" type="parTrans" cxnId="{1FD14D16-123B-426F-A15C-DE0C6F5A7BD5}">
      <dgm:prSet/>
      <dgm:spPr/>
      <dgm:t>
        <a:bodyPr/>
        <a:lstStyle/>
        <a:p>
          <a:pPr algn="ctr"/>
          <a:endParaRPr lang="it-IT"/>
        </a:p>
      </dgm:t>
    </dgm:pt>
    <dgm:pt modelId="{2306E48F-D3C9-4070-BF2D-D04C75C48494}" type="sibTrans" cxnId="{1FD14D16-123B-426F-A15C-DE0C6F5A7BD5}">
      <dgm:prSet/>
      <dgm:spPr/>
      <dgm:t>
        <a:bodyPr/>
        <a:lstStyle/>
        <a:p>
          <a:pPr algn="ctr"/>
          <a:endParaRPr lang="it-IT"/>
        </a:p>
      </dgm:t>
    </dgm:pt>
    <dgm:pt modelId="{03000FA2-FF1C-4ECD-8336-5CDEC7C3ADB9}">
      <dgm:prSet custT="1"/>
      <dgm:spPr>
        <a:noFill/>
        <a:ln>
          <a:noFill/>
        </a:ln>
      </dgm:spPr>
      <dgm:t>
        <a:bodyPr/>
        <a:lstStyle/>
        <a:p>
          <a:pPr algn="ctr"/>
          <a:endParaRPr lang="it-IT" sz="1800" dirty="0"/>
        </a:p>
      </dgm:t>
    </dgm:pt>
    <dgm:pt modelId="{BFCE74D2-AE72-4815-B23F-D5107B22B71E}" type="parTrans" cxnId="{F35D9F39-CD14-44F5-8E33-A5712466784C}">
      <dgm:prSet/>
      <dgm:spPr/>
      <dgm:t>
        <a:bodyPr/>
        <a:lstStyle/>
        <a:p>
          <a:pPr algn="ctr"/>
          <a:endParaRPr lang="it-IT"/>
        </a:p>
      </dgm:t>
    </dgm:pt>
    <dgm:pt modelId="{FA53D66A-F863-43E7-87EC-F241E4B06AF5}" type="sibTrans" cxnId="{F35D9F39-CD14-44F5-8E33-A5712466784C}">
      <dgm:prSet/>
      <dgm:spPr/>
      <dgm:t>
        <a:bodyPr/>
        <a:lstStyle/>
        <a:p>
          <a:pPr algn="ctr"/>
          <a:endParaRPr lang="it-IT"/>
        </a:p>
      </dgm:t>
    </dgm:pt>
    <dgm:pt modelId="{22BD68FE-6D61-431C-9C9D-53C80E59446A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Adeguatezza delle risorse</a:t>
          </a:r>
        </a:p>
      </dgm:t>
    </dgm:pt>
    <dgm:pt modelId="{13D40AD5-7FB2-4E46-B79B-4F2F136DEAE4}" type="parTrans" cxnId="{0506D44E-91D0-4A89-AFC2-B71C58F9A754}">
      <dgm:prSet/>
      <dgm:spPr/>
      <dgm:t>
        <a:bodyPr/>
        <a:lstStyle/>
        <a:p>
          <a:pPr algn="ctr"/>
          <a:endParaRPr lang="it-IT"/>
        </a:p>
      </dgm:t>
    </dgm:pt>
    <dgm:pt modelId="{75B5DAE3-13D1-4730-88B9-9611BE01C12E}" type="sibTrans" cxnId="{0506D44E-91D0-4A89-AFC2-B71C58F9A754}">
      <dgm:prSet/>
      <dgm:spPr/>
      <dgm:t>
        <a:bodyPr/>
        <a:lstStyle/>
        <a:p>
          <a:pPr algn="ctr"/>
          <a:endParaRPr lang="it-IT"/>
        </a:p>
      </dgm:t>
    </dgm:pt>
    <dgm:pt modelId="{D1FC61BA-24CB-47BB-A011-CD7845D5F264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Impegno per la qualità</a:t>
          </a:r>
        </a:p>
      </dgm:t>
    </dgm:pt>
    <dgm:pt modelId="{4636323F-E73D-44C1-A4BD-30E5B0FF5A94}" type="parTrans" cxnId="{71D35F1F-C243-49B3-A448-27272A920612}">
      <dgm:prSet/>
      <dgm:spPr/>
      <dgm:t>
        <a:bodyPr/>
        <a:lstStyle/>
        <a:p>
          <a:pPr algn="ctr"/>
          <a:endParaRPr lang="it-IT"/>
        </a:p>
      </dgm:t>
    </dgm:pt>
    <dgm:pt modelId="{550EE1DD-3B90-4DC7-BE18-BB7C9364326C}" type="sibTrans" cxnId="{71D35F1F-C243-49B3-A448-27272A920612}">
      <dgm:prSet/>
      <dgm:spPr/>
      <dgm:t>
        <a:bodyPr/>
        <a:lstStyle/>
        <a:p>
          <a:pPr algn="ctr"/>
          <a:endParaRPr lang="it-IT"/>
        </a:p>
      </dgm:t>
    </dgm:pt>
    <dgm:pt modelId="{FB034EC8-5711-430B-B448-374BECE665AB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Riservatezza</a:t>
          </a:r>
        </a:p>
      </dgm:t>
    </dgm:pt>
    <dgm:pt modelId="{FB1400EA-AD9A-4727-8A48-742214DC6744}" type="parTrans" cxnId="{A4D6E17F-A64E-4957-A880-E4027BC1F72E}">
      <dgm:prSet/>
      <dgm:spPr/>
      <dgm:t>
        <a:bodyPr/>
        <a:lstStyle/>
        <a:p>
          <a:pPr algn="ctr"/>
          <a:endParaRPr lang="it-IT"/>
        </a:p>
      </dgm:t>
    </dgm:pt>
    <dgm:pt modelId="{1040CD38-12CA-4931-9EE3-F73D1F3D570C}" type="sibTrans" cxnId="{A4D6E17F-A64E-4957-A880-E4027BC1F72E}">
      <dgm:prSet/>
      <dgm:spPr/>
      <dgm:t>
        <a:bodyPr/>
        <a:lstStyle/>
        <a:p>
          <a:pPr algn="ctr"/>
          <a:endParaRPr lang="it-IT"/>
        </a:p>
      </dgm:t>
    </dgm:pt>
    <dgm:pt modelId="{C9B644AE-0CF9-4D58-9FBC-8480D0A1D228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Imparzialità e obiettività</a:t>
          </a:r>
        </a:p>
      </dgm:t>
    </dgm:pt>
    <dgm:pt modelId="{34C01AAA-75AB-4439-B72F-C2B8D0B737C1}" type="parTrans" cxnId="{F26937EA-37D2-4B04-9B6B-B998B49C3E2C}">
      <dgm:prSet/>
      <dgm:spPr/>
      <dgm:t>
        <a:bodyPr/>
        <a:lstStyle/>
        <a:p>
          <a:pPr algn="ctr"/>
          <a:endParaRPr lang="it-IT"/>
        </a:p>
      </dgm:t>
    </dgm:pt>
    <dgm:pt modelId="{FDA0963D-8F3E-437B-9C0D-8CA1C7C3307A}" type="sibTrans" cxnId="{F26937EA-37D2-4B04-9B6B-B998B49C3E2C}">
      <dgm:prSet/>
      <dgm:spPr/>
      <dgm:t>
        <a:bodyPr/>
        <a:lstStyle/>
        <a:p>
          <a:pPr algn="ctr"/>
          <a:endParaRPr lang="it-IT"/>
        </a:p>
      </dgm:t>
    </dgm:pt>
    <dgm:pt modelId="{00721860-70BD-4F6A-BDC2-7C4DCB0FE2D6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Solida metodologia</a:t>
          </a:r>
        </a:p>
      </dgm:t>
    </dgm:pt>
    <dgm:pt modelId="{82156786-0A52-4AD5-8429-52C868F5DBEB}" type="parTrans" cxnId="{AC23D65B-4998-454E-ADD2-7C9A07A19C3C}">
      <dgm:prSet/>
      <dgm:spPr/>
      <dgm:t>
        <a:bodyPr/>
        <a:lstStyle/>
        <a:p>
          <a:pPr algn="ctr"/>
          <a:endParaRPr lang="it-IT"/>
        </a:p>
      </dgm:t>
    </dgm:pt>
    <dgm:pt modelId="{8C337021-7A38-4774-ABAD-370FC32DEE53}" type="sibTrans" cxnId="{AC23D65B-4998-454E-ADD2-7C9A07A19C3C}">
      <dgm:prSet/>
      <dgm:spPr/>
      <dgm:t>
        <a:bodyPr/>
        <a:lstStyle/>
        <a:p>
          <a:pPr algn="ctr"/>
          <a:endParaRPr lang="it-IT"/>
        </a:p>
      </dgm:t>
    </dgm:pt>
    <dgm:pt modelId="{4D03A4CD-89A2-49E1-86C9-A0324D5F7AE5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Procedure statistiche appropriate</a:t>
          </a:r>
        </a:p>
      </dgm:t>
    </dgm:pt>
    <dgm:pt modelId="{B93ACA53-5428-4A35-A2A5-84B9E22068AC}" type="parTrans" cxnId="{F2647B4B-A1A0-4433-9C36-2B19A9B5C71F}">
      <dgm:prSet/>
      <dgm:spPr/>
      <dgm:t>
        <a:bodyPr/>
        <a:lstStyle/>
        <a:p>
          <a:pPr algn="ctr"/>
          <a:endParaRPr lang="it-IT"/>
        </a:p>
      </dgm:t>
    </dgm:pt>
    <dgm:pt modelId="{CB442927-D50E-4B13-95FB-99F90BADE479}" type="sibTrans" cxnId="{F2647B4B-A1A0-4433-9C36-2B19A9B5C71F}">
      <dgm:prSet/>
      <dgm:spPr/>
      <dgm:t>
        <a:bodyPr/>
        <a:lstStyle/>
        <a:p>
          <a:pPr algn="ctr"/>
          <a:endParaRPr lang="it-IT"/>
        </a:p>
      </dgm:t>
    </dgm:pt>
    <dgm:pt modelId="{FB1DE9D1-422E-41D6-952B-0EF1EB8F1E54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Minore onere su rispondenti</a:t>
          </a:r>
        </a:p>
      </dgm:t>
    </dgm:pt>
    <dgm:pt modelId="{151C8C5B-ED94-466B-9BB6-CCADA9589523}" type="parTrans" cxnId="{12EC1000-5D95-4308-8365-9D939EF860EB}">
      <dgm:prSet/>
      <dgm:spPr/>
      <dgm:t>
        <a:bodyPr/>
        <a:lstStyle/>
        <a:p>
          <a:pPr algn="ctr"/>
          <a:endParaRPr lang="it-IT"/>
        </a:p>
      </dgm:t>
    </dgm:pt>
    <dgm:pt modelId="{A12F25DE-8293-456D-992D-C3DBEA8C6D39}" type="sibTrans" cxnId="{12EC1000-5D95-4308-8365-9D939EF860EB}">
      <dgm:prSet/>
      <dgm:spPr/>
      <dgm:t>
        <a:bodyPr/>
        <a:lstStyle/>
        <a:p>
          <a:pPr algn="ctr"/>
          <a:endParaRPr lang="it-IT"/>
        </a:p>
      </dgm:t>
    </dgm:pt>
    <dgm:pt modelId="{C4947C06-8F03-4C06-95E4-529A795922C6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Efficienza rispetto ai costi</a:t>
          </a:r>
        </a:p>
      </dgm:t>
    </dgm:pt>
    <dgm:pt modelId="{1F5A399D-38EB-4750-A2A5-0F727D2131DC}" type="parTrans" cxnId="{F0D3C99C-F148-4710-BDCB-3ADD13B15615}">
      <dgm:prSet/>
      <dgm:spPr/>
      <dgm:t>
        <a:bodyPr/>
        <a:lstStyle/>
        <a:p>
          <a:pPr algn="ctr"/>
          <a:endParaRPr lang="it-IT"/>
        </a:p>
      </dgm:t>
    </dgm:pt>
    <dgm:pt modelId="{96DDD7C9-4DF2-43C7-99D0-86DA01DB00DC}" type="sibTrans" cxnId="{F0D3C99C-F148-4710-BDCB-3ADD13B15615}">
      <dgm:prSet/>
      <dgm:spPr/>
      <dgm:t>
        <a:bodyPr/>
        <a:lstStyle/>
        <a:p>
          <a:pPr algn="ctr"/>
          <a:endParaRPr lang="it-IT"/>
        </a:p>
      </dgm:t>
    </dgm:pt>
    <dgm:pt modelId="{1AAFE5B3-C9B6-43F8-9F03-5822A40A620E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Pertinenza</a:t>
          </a:r>
        </a:p>
      </dgm:t>
    </dgm:pt>
    <dgm:pt modelId="{90B2CA22-557C-4AB6-A653-DE2734A42669}" type="parTrans" cxnId="{5C155EE8-0705-4067-B460-62BA6EFF3A60}">
      <dgm:prSet/>
      <dgm:spPr/>
      <dgm:t>
        <a:bodyPr/>
        <a:lstStyle/>
        <a:p>
          <a:pPr algn="ctr"/>
          <a:endParaRPr lang="it-IT"/>
        </a:p>
      </dgm:t>
    </dgm:pt>
    <dgm:pt modelId="{5408B004-CC4E-42B2-8365-C5007F42B9E0}" type="sibTrans" cxnId="{5C155EE8-0705-4067-B460-62BA6EFF3A60}">
      <dgm:prSet/>
      <dgm:spPr/>
      <dgm:t>
        <a:bodyPr/>
        <a:lstStyle/>
        <a:p>
          <a:pPr algn="ctr"/>
          <a:endParaRPr lang="it-IT"/>
        </a:p>
      </dgm:t>
    </dgm:pt>
    <dgm:pt modelId="{EDC7BD7F-A2D8-431B-8D32-AC71B6FB4CB4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Accuratezza e attendibilità</a:t>
          </a:r>
        </a:p>
      </dgm:t>
    </dgm:pt>
    <dgm:pt modelId="{212CE5B6-A31F-4F4D-B2E7-DD82D5514AC7}" type="parTrans" cxnId="{8F0BD06D-D168-4D35-8D2D-45C5B53B9421}">
      <dgm:prSet/>
      <dgm:spPr/>
      <dgm:t>
        <a:bodyPr/>
        <a:lstStyle/>
        <a:p>
          <a:pPr algn="ctr"/>
          <a:endParaRPr lang="it-IT"/>
        </a:p>
      </dgm:t>
    </dgm:pt>
    <dgm:pt modelId="{C68AA121-B8EB-4CCC-BB19-54C7F7225FE3}" type="sibTrans" cxnId="{8F0BD06D-D168-4D35-8D2D-45C5B53B9421}">
      <dgm:prSet/>
      <dgm:spPr/>
      <dgm:t>
        <a:bodyPr/>
        <a:lstStyle/>
        <a:p>
          <a:pPr algn="ctr"/>
          <a:endParaRPr lang="it-IT"/>
        </a:p>
      </dgm:t>
    </dgm:pt>
    <dgm:pt modelId="{F3C9C572-9FF1-421D-B118-53C9C981A507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Tempestività e puntualità</a:t>
          </a:r>
        </a:p>
      </dgm:t>
    </dgm:pt>
    <dgm:pt modelId="{A90CBFE5-E388-46B6-A716-36A076A4F613}" type="parTrans" cxnId="{C335D7D9-E044-4D18-8D8A-56D8D92E0966}">
      <dgm:prSet/>
      <dgm:spPr/>
      <dgm:t>
        <a:bodyPr/>
        <a:lstStyle/>
        <a:p>
          <a:pPr algn="ctr"/>
          <a:endParaRPr lang="it-IT"/>
        </a:p>
      </dgm:t>
    </dgm:pt>
    <dgm:pt modelId="{10F2FB13-DBC4-428D-A6AD-B4720353B3D5}" type="sibTrans" cxnId="{C335D7D9-E044-4D18-8D8A-56D8D92E0966}">
      <dgm:prSet/>
      <dgm:spPr/>
      <dgm:t>
        <a:bodyPr/>
        <a:lstStyle/>
        <a:p>
          <a:pPr algn="ctr"/>
          <a:endParaRPr lang="it-IT"/>
        </a:p>
      </dgm:t>
    </dgm:pt>
    <dgm:pt modelId="{63062D8B-D7D5-46F0-BE0A-C74B3ABF8288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Coerenza, confrontabilità e integrazione</a:t>
          </a:r>
        </a:p>
      </dgm:t>
    </dgm:pt>
    <dgm:pt modelId="{2AC80FD3-866F-4EAC-B73E-A1966014B789}" type="parTrans" cxnId="{FAAEAE00-61A7-4E74-B82C-6E44C7E56031}">
      <dgm:prSet/>
      <dgm:spPr/>
      <dgm:t>
        <a:bodyPr/>
        <a:lstStyle/>
        <a:p>
          <a:pPr algn="ctr"/>
          <a:endParaRPr lang="it-IT"/>
        </a:p>
      </dgm:t>
    </dgm:pt>
    <dgm:pt modelId="{6BBF04CC-A15D-4D94-BEB5-3CBD3386B2B0}" type="sibTrans" cxnId="{FAAEAE00-61A7-4E74-B82C-6E44C7E56031}">
      <dgm:prSet/>
      <dgm:spPr/>
      <dgm:t>
        <a:bodyPr/>
        <a:lstStyle/>
        <a:p>
          <a:pPr algn="ctr"/>
          <a:endParaRPr lang="it-IT"/>
        </a:p>
      </dgm:t>
    </dgm:pt>
    <dgm:pt modelId="{586C2561-BCD1-4D8D-8B33-9B5911F88159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Accessibilità e chiarezza</a:t>
          </a:r>
        </a:p>
      </dgm:t>
    </dgm:pt>
    <dgm:pt modelId="{9C2BD588-9E7D-4520-B06D-94BE91F090D8}" type="parTrans" cxnId="{C2248EF5-1EF2-46EB-B3FA-3D340095B801}">
      <dgm:prSet/>
      <dgm:spPr/>
      <dgm:t>
        <a:bodyPr/>
        <a:lstStyle/>
        <a:p>
          <a:pPr algn="ctr"/>
          <a:endParaRPr lang="it-IT"/>
        </a:p>
      </dgm:t>
    </dgm:pt>
    <dgm:pt modelId="{53643457-7B99-4BE6-9DA8-7AE6AF0D10F0}" type="sibTrans" cxnId="{C2248EF5-1EF2-46EB-B3FA-3D340095B801}">
      <dgm:prSet/>
      <dgm:spPr/>
      <dgm:t>
        <a:bodyPr/>
        <a:lstStyle/>
        <a:p>
          <a:pPr algn="ctr"/>
          <a:endParaRPr lang="it-IT"/>
        </a:p>
      </dgm:t>
    </dgm:pt>
    <dgm:pt modelId="{69CBB3DB-4E76-4E8D-8D80-3FCBED5C8760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b="1" u="none" dirty="0">
              <a:solidFill>
                <a:srgbClr val="0070C0"/>
              </a:solidFill>
            </a:rPr>
            <a:t>Cooperazione</a:t>
          </a:r>
          <a:r>
            <a:rPr lang="it-IT" sz="1800" dirty="0"/>
            <a:t> tra uffici</a:t>
          </a:r>
        </a:p>
      </dgm:t>
    </dgm:pt>
    <dgm:pt modelId="{06B98CFB-BE73-42A1-B2F9-BE624A1ED53A}" type="sibTrans" cxnId="{CE5570B0-F445-4854-ABE2-939C70E71C18}">
      <dgm:prSet/>
      <dgm:spPr/>
      <dgm:t>
        <a:bodyPr/>
        <a:lstStyle/>
        <a:p>
          <a:pPr algn="ctr"/>
          <a:endParaRPr lang="it-IT"/>
        </a:p>
      </dgm:t>
    </dgm:pt>
    <dgm:pt modelId="{02D9AB97-08A1-4B4D-A727-5F885DA82E3D}" type="parTrans" cxnId="{CE5570B0-F445-4854-ABE2-939C70E71C18}">
      <dgm:prSet/>
      <dgm:spPr/>
      <dgm:t>
        <a:bodyPr/>
        <a:lstStyle/>
        <a:p>
          <a:pPr algn="ctr"/>
          <a:endParaRPr lang="it-IT"/>
        </a:p>
      </dgm:t>
    </dgm:pt>
    <dgm:pt modelId="{5C66FEA0-0596-437D-95D7-6ABFEA5313C6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b="1" u="none" dirty="0">
              <a:solidFill>
                <a:srgbClr val="0070C0"/>
              </a:solidFill>
            </a:rPr>
            <a:t>Open data; riuso dati amministrativi</a:t>
          </a:r>
        </a:p>
      </dgm:t>
    </dgm:pt>
    <dgm:pt modelId="{5DB25FC0-B866-4696-97CB-7330528774E5}" type="parTrans" cxnId="{E6080740-761A-46BA-9C32-ED58C553BAD6}">
      <dgm:prSet/>
      <dgm:spPr/>
      <dgm:t>
        <a:bodyPr/>
        <a:lstStyle/>
        <a:p>
          <a:endParaRPr lang="it-IT"/>
        </a:p>
      </dgm:t>
    </dgm:pt>
    <dgm:pt modelId="{B9BA0DD0-E3BF-4158-A075-B6AE11CA026B}" type="sibTrans" cxnId="{E6080740-761A-46BA-9C32-ED58C553BAD6}">
      <dgm:prSet/>
      <dgm:spPr/>
      <dgm:t>
        <a:bodyPr/>
        <a:lstStyle/>
        <a:p>
          <a:endParaRPr lang="it-IT"/>
        </a:p>
      </dgm:t>
    </dgm:pt>
    <dgm:pt modelId="{2F4D5B9C-3778-41D4-B2D9-37748A28C60E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b="1" u="none" dirty="0">
              <a:solidFill>
                <a:srgbClr val="0070C0"/>
              </a:solidFill>
            </a:rPr>
            <a:t>Protezione </a:t>
          </a:r>
          <a:r>
            <a:rPr lang="it-IT" sz="1800" b="1" u="none" dirty="0" err="1">
              <a:solidFill>
                <a:srgbClr val="0070C0"/>
              </a:solidFill>
            </a:rPr>
            <a:t>d.p.</a:t>
          </a:r>
          <a:endParaRPr lang="it-IT" sz="1800" b="1" u="none" dirty="0">
            <a:solidFill>
              <a:srgbClr val="0070C0"/>
            </a:solidFill>
          </a:endParaRPr>
        </a:p>
      </dgm:t>
    </dgm:pt>
    <dgm:pt modelId="{E90D94B5-6584-448A-BF91-3264AB90D438}" type="parTrans" cxnId="{D800F5F7-7BBB-4736-ACAB-B531D75F2545}">
      <dgm:prSet/>
      <dgm:spPr/>
      <dgm:t>
        <a:bodyPr/>
        <a:lstStyle/>
        <a:p>
          <a:endParaRPr lang="it-IT"/>
        </a:p>
      </dgm:t>
    </dgm:pt>
    <dgm:pt modelId="{C63D8A61-219B-4DEE-A62D-D7B8002D87AC}" type="sibTrans" cxnId="{D800F5F7-7BBB-4736-ACAB-B531D75F2545}">
      <dgm:prSet/>
      <dgm:spPr/>
      <dgm:t>
        <a:bodyPr/>
        <a:lstStyle/>
        <a:p>
          <a:endParaRPr lang="it-IT"/>
        </a:p>
      </dgm:t>
    </dgm:pt>
    <dgm:pt modelId="{62E6C032-CE83-45A6-93D7-EDC2496B349A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b="1" u="none" dirty="0">
              <a:solidFill>
                <a:srgbClr val="0070C0"/>
              </a:solidFill>
            </a:rPr>
            <a:t>Enti non ONA </a:t>
          </a:r>
          <a:r>
            <a:rPr lang="it-IT" sz="1400" b="0" i="1" u="none" dirty="0">
              <a:solidFill>
                <a:schemeClr val="tx1"/>
              </a:solidFill>
            </a:rPr>
            <a:t>(</a:t>
          </a:r>
          <a:r>
            <a:rPr lang="it-IT" sz="1400" b="0" i="1" u="none" dirty="0" err="1">
              <a:solidFill>
                <a:schemeClr val="tx1"/>
              </a:solidFill>
            </a:rPr>
            <a:t>other</a:t>
          </a:r>
          <a:r>
            <a:rPr lang="it-IT" sz="1400" b="0" i="1" u="none" dirty="0">
              <a:solidFill>
                <a:schemeClr val="tx1"/>
              </a:solidFill>
            </a:rPr>
            <a:t> </a:t>
          </a:r>
          <a:r>
            <a:rPr lang="it-IT" sz="1400" b="0" i="1" u="none" dirty="0" err="1">
              <a:solidFill>
                <a:schemeClr val="tx1"/>
              </a:solidFill>
            </a:rPr>
            <a:t>national</a:t>
          </a:r>
          <a:r>
            <a:rPr lang="it-IT" sz="1400" b="0" i="1" u="none" dirty="0">
              <a:solidFill>
                <a:schemeClr val="tx1"/>
              </a:solidFill>
            </a:rPr>
            <a:t> </a:t>
          </a:r>
          <a:r>
            <a:rPr lang="it-IT" sz="1400" b="0" i="1" u="none" dirty="0" err="1">
              <a:solidFill>
                <a:schemeClr val="tx1"/>
              </a:solidFill>
            </a:rPr>
            <a:t>autorities</a:t>
          </a:r>
          <a:r>
            <a:rPr lang="it-IT" sz="1400" b="0" i="1" u="none" dirty="0">
              <a:solidFill>
                <a:schemeClr val="tx1"/>
              </a:solidFill>
            </a:rPr>
            <a:t>)</a:t>
          </a:r>
        </a:p>
      </dgm:t>
    </dgm:pt>
    <dgm:pt modelId="{16A51BA6-3943-4EA8-9A7E-AD46DD32844D}" type="parTrans" cxnId="{6738FC30-59BC-4EE1-AA7A-0848E6D4C475}">
      <dgm:prSet/>
      <dgm:spPr/>
      <dgm:t>
        <a:bodyPr/>
        <a:lstStyle/>
        <a:p>
          <a:endParaRPr lang="it-IT"/>
        </a:p>
      </dgm:t>
    </dgm:pt>
    <dgm:pt modelId="{CF892606-F0A6-4791-9B6A-EE17561ED9EA}" type="sibTrans" cxnId="{6738FC30-59BC-4EE1-AA7A-0848E6D4C475}">
      <dgm:prSet/>
      <dgm:spPr/>
      <dgm:t>
        <a:bodyPr/>
        <a:lstStyle/>
        <a:p>
          <a:endParaRPr lang="it-IT"/>
        </a:p>
      </dgm:t>
    </dgm:pt>
    <dgm:pt modelId="{9CD82953-B23F-49D5-B972-C3BE10458C61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it-IT" sz="1800" dirty="0"/>
            <a:t>Mandato </a:t>
          </a:r>
          <a:r>
            <a:rPr lang="it-IT" sz="1800" dirty="0" err="1"/>
            <a:t>rilevaz</a:t>
          </a:r>
          <a:r>
            <a:rPr lang="it-IT" sz="1800" dirty="0"/>
            <a:t>. dati</a:t>
          </a:r>
        </a:p>
      </dgm:t>
    </dgm:pt>
    <dgm:pt modelId="{194CFCE5-C3C4-4E32-928D-CDB196EA1D5B}" type="sibTrans" cxnId="{02BF8630-2E48-4BCF-B316-A30F6343AF28}">
      <dgm:prSet/>
      <dgm:spPr/>
      <dgm:t>
        <a:bodyPr/>
        <a:lstStyle/>
        <a:p>
          <a:pPr algn="ctr"/>
          <a:endParaRPr lang="it-IT"/>
        </a:p>
      </dgm:t>
    </dgm:pt>
    <dgm:pt modelId="{851DA7E2-2736-4671-BEF0-376053C27795}" type="parTrans" cxnId="{02BF8630-2E48-4BCF-B316-A30F6343AF28}">
      <dgm:prSet/>
      <dgm:spPr/>
      <dgm:t>
        <a:bodyPr/>
        <a:lstStyle/>
        <a:p>
          <a:pPr algn="ctr"/>
          <a:endParaRPr lang="it-IT"/>
        </a:p>
      </dgm:t>
    </dgm:pt>
    <dgm:pt modelId="{54E2C5CB-683C-40FB-B554-3D0EBC73A2B6}" type="pres">
      <dgm:prSet presAssocID="{B6095E45-D617-4F64-BB1B-EC313C602504}" presName="Name0" presStyleCnt="0">
        <dgm:presLayoutVars>
          <dgm:dir/>
          <dgm:animLvl val="lvl"/>
          <dgm:resizeHandles val="exact"/>
        </dgm:presLayoutVars>
      </dgm:prSet>
      <dgm:spPr/>
    </dgm:pt>
    <dgm:pt modelId="{FE0F51C4-E2BB-4DFE-A8BF-E7EC4C051556}" type="pres">
      <dgm:prSet presAssocID="{03D08406-43B8-4F2F-8480-DFE87D6C58FC}" presName="composite" presStyleCnt="0"/>
      <dgm:spPr/>
    </dgm:pt>
    <dgm:pt modelId="{69473CA3-F1B4-42EF-9BC4-A937BCA6B9AB}" type="pres">
      <dgm:prSet presAssocID="{03D08406-43B8-4F2F-8480-DFE87D6C58F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E93C268-F237-4BAF-B1EF-A0642F67649E}" type="pres">
      <dgm:prSet presAssocID="{03D08406-43B8-4F2F-8480-DFE87D6C58FC}" presName="desTx" presStyleLbl="alignAccFollowNode1" presStyleIdx="0" presStyleCnt="3" custLinFactNeighborX="-103" custLinFactNeighborY="713">
        <dgm:presLayoutVars>
          <dgm:bulletEnabled val="1"/>
        </dgm:presLayoutVars>
      </dgm:prSet>
      <dgm:spPr/>
    </dgm:pt>
    <dgm:pt modelId="{7B284ED1-C446-4C58-AD6A-2C5DA215C4CD}" type="pres">
      <dgm:prSet presAssocID="{A34B138E-FBE6-4877-BF9B-B56CDA417C38}" presName="space" presStyleCnt="0"/>
      <dgm:spPr/>
    </dgm:pt>
    <dgm:pt modelId="{70FF2EC9-0DD1-44F1-AA0A-1827495CB296}" type="pres">
      <dgm:prSet presAssocID="{2F17763B-FF1C-4F0F-BF55-86756B2674AF}" presName="composite" presStyleCnt="0"/>
      <dgm:spPr/>
    </dgm:pt>
    <dgm:pt modelId="{95B75440-F1DC-4AFD-BDDE-DD71A9BF6880}" type="pres">
      <dgm:prSet presAssocID="{2F17763B-FF1C-4F0F-BF55-86756B2674A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D5CD98F-3EDE-4580-9D49-53CDF817E7DF}" type="pres">
      <dgm:prSet presAssocID="{2F17763B-FF1C-4F0F-BF55-86756B2674AF}" presName="desTx" presStyleLbl="alignAccFollowNode1" presStyleIdx="1" presStyleCnt="3">
        <dgm:presLayoutVars>
          <dgm:bulletEnabled val="1"/>
        </dgm:presLayoutVars>
      </dgm:prSet>
      <dgm:spPr/>
    </dgm:pt>
    <dgm:pt modelId="{1F75414F-2122-46D9-8435-D3B8F9ED4489}" type="pres">
      <dgm:prSet presAssocID="{11B5D1BD-B6DC-4406-B578-372703B86744}" presName="space" presStyleCnt="0"/>
      <dgm:spPr/>
    </dgm:pt>
    <dgm:pt modelId="{A7C206A4-A287-4F17-B9F3-A722A1E534B8}" type="pres">
      <dgm:prSet presAssocID="{932F7651-86BD-4285-9A03-0FAFB6EA8DD3}" presName="composite" presStyleCnt="0"/>
      <dgm:spPr/>
    </dgm:pt>
    <dgm:pt modelId="{AAA3F5E2-44D1-4BF1-B2B9-7E19DA95BAD4}" type="pres">
      <dgm:prSet presAssocID="{932F7651-86BD-4285-9A03-0FAFB6EA8DD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381D425-80A9-4028-A6E3-88B0FECAF735}" type="pres">
      <dgm:prSet presAssocID="{932F7651-86BD-4285-9A03-0FAFB6EA8DD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2EC1000-5D95-4308-8365-9D939EF860EB}" srcId="{2F17763B-FF1C-4F0F-BF55-86756B2674AF}" destId="{FB1DE9D1-422E-41D6-952B-0EF1EB8F1E54}" srcOrd="2" destOrd="0" parTransId="{151C8C5B-ED94-466B-9BB6-CCADA9589523}" sibTransId="{A12F25DE-8293-456D-992D-C3DBEA8C6D39}"/>
    <dgm:cxn modelId="{FAAEAE00-61A7-4E74-B82C-6E44C7E56031}" srcId="{932F7651-86BD-4285-9A03-0FAFB6EA8DD3}" destId="{63062D8B-D7D5-46F0-BE0A-C74B3ABF8288}" srcOrd="3" destOrd="0" parTransId="{2AC80FD3-866F-4EAC-B73E-A1966014B789}" sibTransId="{6BBF04CC-A15D-4D94-BEB5-3CBD3386B2B0}"/>
    <dgm:cxn modelId="{0E565A02-7A81-4DBA-A97B-92E806FB12D7}" srcId="{B6095E45-D617-4F64-BB1B-EC313C602504}" destId="{2F17763B-FF1C-4F0F-BF55-86756B2674AF}" srcOrd="1" destOrd="0" parTransId="{240799CF-F58E-47B7-AAD4-7DDB133EAF48}" sibTransId="{11B5D1BD-B6DC-4406-B578-372703B86744}"/>
    <dgm:cxn modelId="{98408E07-827D-40F7-BA38-455E28AAC975}" srcId="{B6095E45-D617-4F64-BB1B-EC313C602504}" destId="{932F7651-86BD-4285-9A03-0FAFB6EA8DD3}" srcOrd="2" destOrd="0" parTransId="{8716FD2C-489E-4B30-8AA3-6B7428C8B8B6}" sibTransId="{19A827B6-DFCD-4C6B-9CEE-F6C76A313043}"/>
    <dgm:cxn modelId="{667E9A08-7CC6-467A-97E6-6AEBFFAE9FBD}" type="presOf" srcId="{69CBB3DB-4E76-4E8D-8D80-3FCBED5C8760}" destId="{AE93C268-F237-4BAF-B1EF-A0642F67649E}" srcOrd="0" destOrd="1" presId="urn:microsoft.com/office/officeart/2005/8/layout/hList1"/>
    <dgm:cxn modelId="{1FD14D16-123B-426F-A15C-DE0C6F5A7BD5}" srcId="{03D08406-43B8-4F2F-8480-DFE87D6C58FC}" destId="{28ABF596-055A-4FE1-B7BA-10D65D637373}" srcOrd="0" destOrd="0" parTransId="{83482A61-1EBA-491B-8238-623F1965875E}" sibTransId="{2306E48F-D3C9-4070-BF2D-D04C75C48494}"/>
    <dgm:cxn modelId="{B9A2A419-2454-4701-AACF-3794462583CA}" type="presOf" srcId="{62E6C032-CE83-45A6-93D7-EDC2496B349A}" destId="{AE93C268-F237-4BAF-B1EF-A0642F67649E}" srcOrd="0" destOrd="7" presId="urn:microsoft.com/office/officeart/2005/8/layout/hList1"/>
    <dgm:cxn modelId="{3B6CC41C-9A90-4AB9-8FC4-092EF537D55F}" type="presOf" srcId="{F3C9C572-9FF1-421D-B118-53C9C981A507}" destId="{E381D425-80A9-4028-A6E3-88B0FECAF735}" srcOrd="0" destOrd="2" presId="urn:microsoft.com/office/officeart/2005/8/layout/hList1"/>
    <dgm:cxn modelId="{2F03A01D-2E48-46D5-8EDE-09A4F6180134}" type="presOf" srcId="{932F7651-86BD-4285-9A03-0FAFB6EA8DD3}" destId="{AAA3F5E2-44D1-4BF1-B2B9-7E19DA95BAD4}" srcOrd="0" destOrd="0" presId="urn:microsoft.com/office/officeart/2005/8/layout/hList1"/>
    <dgm:cxn modelId="{71D35F1F-C243-49B3-A448-27272A920612}" srcId="{03D08406-43B8-4F2F-8480-DFE87D6C58FC}" destId="{D1FC61BA-24CB-47BB-A011-CD7845D5F264}" srcOrd="4" destOrd="0" parTransId="{4636323F-E73D-44C1-A4BD-30E5B0FF5A94}" sibTransId="{550EE1DD-3B90-4DC7-BE18-BB7C9364326C}"/>
    <dgm:cxn modelId="{7FD74D2D-0D92-4809-B48F-0F51270F9BAE}" type="presOf" srcId="{00721860-70BD-4F6A-BDC2-7C4DCB0FE2D6}" destId="{CD5CD98F-3EDE-4580-9D49-53CDF817E7DF}" srcOrd="0" destOrd="0" presId="urn:microsoft.com/office/officeart/2005/8/layout/hList1"/>
    <dgm:cxn modelId="{02BF8630-2E48-4BCF-B316-A30F6343AF28}" srcId="{03D08406-43B8-4F2F-8480-DFE87D6C58FC}" destId="{9CD82953-B23F-49D5-B972-C3BE10458C61}" srcOrd="2" destOrd="0" parTransId="{851DA7E2-2736-4671-BEF0-376053C27795}" sibTransId="{194CFCE5-C3C4-4E32-928D-CDB196EA1D5B}"/>
    <dgm:cxn modelId="{6738FC30-59BC-4EE1-AA7A-0848E6D4C475}" srcId="{03D08406-43B8-4F2F-8480-DFE87D6C58FC}" destId="{62E6C032-CE83-45A6-93D7-EDC2496B349A}" srcOrd="7" destOrd="0" parTransId="{16A51BA6-3943-4EA8-9A7E-AD46DD32844D}" sibTransId="{CF892606-F0A6-4791-9B6A-EE17561ED9EA}"/>
    <dgm:cxn modelId="{09BF1A33-8C6B-46DC-B19D-246851FFEBC1}" type="presOf" srcId="{C9B644AE-0CF9-4D58-9FBC-8480D0A1D228}" destId="{AE93C268-F237-4BAF-B1EF-A0642F67649E}" srcOrd="0" destOrd="6" presId="urn:microsoft.com/office/officeart/2005/8/layout/hList1"/>
    <dgm:cxn modelId="{F35D9F39-CD14-44F5-8E33-A5712466784C}" srcId="{03D08406-43B8-4F2F-8480-DFE87D6C58FC}" destId="{03000FA2-FF1C-4ECD-8336-5CDEC7C3ADB9}" srcOrd="8" destOrd="0" parTransId="{BFCE74D2-AE72-4815-B23F-D5107B22B71E}" sibTransId="{FA53D66A-F863-43E7-87EC-F241E4B06AF5}"/>
    <dgm:cxn modelId="{FD56BC39-E177-4C57-9CDB-ED99C1018E37}" type="presOf" srcId="{4D03A4CD-89A2-49E1-86C9-A0324D5F7AE5}" destId="{CD5CD98F-3EDE-4580-9D49-53CDF817E7DF}" srcOrd="0" destOrd="1" presId="urn:microsoft.com/office/officeart/2005/8/layout/hList1"/>
    <dgm:cxn modelId="{1788E639-A71C-4324-BEEA-2C3A03A247E1}" type="presOf" srcId="{5C66FEA0-0596-437D-95D7-6ABFEA5313C6}" destId="{CD5CD98F-3EDE-4580-9D49-53CDF817E7DF}" srcOrd="0" destOrd="4" presId="urn:microsoft.com/office/officeart/2005/8/layout/hList1"/>
    <dgm:cxn modelId="{E6080740-761A-46BA-9C32-ED58C553BAD6}" srcId="{2F17763B-FF1C-4F0F-BF55-86756B2674AF}" destId="{5C66FEA0-0596-437D-95D7-6ABFEA5313C6}" srcOrd="4" destOrd="0" parTransId="{5DB25FC0-B866-4696-97CB-7330528774E5}" sibTransId="{B9BA0DD0-E3BF-4158-A075-B6AE11CA026B}"/>
    <dgm:cxn modelId="{AC23D65B-4998-454E-ADD2-7C9A07A19C3C}" srcId="{2F17763B-FF1C-4F0F-BF55-86756B2674AF}" destId="{00721860-70BD-4F6A-BDC2-7C4DCB0FE2D6}" srcOrd="0" destOrd="0" parTransId="{82156786-0A52-4AD5-8429-52C868F5DBEB}" sibTransId="{8C337021-7A38-4774-ABAD-370FC32DEE53}"/>
    <dgm:cxn modelId="{B05C1867-F397-4CA8-80A6-B210251D7EB2}" type="presOf" srcId="{03D08406-43B8-4F2F-8480-DFE87D6C58FC}" destId="{69473CA3-F1B4-42EF-9BC4-A937BCA6B9AB}" srcOrd="0" destOrd="0" presId="urn:microsoft.com/office/officeart/2005/8/layout/hList1"/>
    <dgm:cxn modelId="{F2647B4B-A1A0-4433-9C36-2B19A9B5C71F}" srcId="{2F17763B-FF1C-4F0F-BF55-86756B2674AF}" destId="{4D03A4CD-89A2-49E1-86C9-A0324D5F7AE5}" srcOrd="1" destOrd="0" parTransId="{B93ACA53-5428-4A35-A2A5-84B9E22068AC}" sibTransId="{CB442927-D50E-4B13-95FB-99F90BADE479}"/>
    <dgm:cxn modelId="{8F0BD06D-D168-4D35-8D2D-45C5B53B9421}" srcId="{932F7651-86BD-4285-9A03-0FAFB6EA8DD3}" destId="{EDC7BD7F-A2D8-431B-8D32-AC71B6FB4CB4}" srcOrd="1" destOrd="0" parTransId="{212CE5B6-A31F-4F4D-B2E7-DD82D5514AC7}" sibTransId="{C68AA121-B8EB-4CCC-BB19-54C7F7225FE3}"/>
    <dgm:cxn modelId="{0506D44E-91D0-4A89-AFC2-B71C58F9A754}" srcId="{03D08406-43B8-4F2F-8480-DFE87D6C58FC}" destId="{22BD68FE-6D61-431C-9C9D-53C80E59446A}" srcOrd="3" destOrd="0" parTransId="{13D40AD5-7FB2-4E46-B79B-4F2F136DEAE4}" sibTransId="{75B5DAE3-13D1-4730-88B9-9611BE01C12E}"/>
    <dgm:cxn modelId="{B0757375-5281-4C2C-A667-56BF99A66C06}" type="presOf" srcId="{28ABF596-055A-4FE1-B7BA-10D65D637373}" destId="{AE93C268-F237-4BAF-B1EF-A0642F67649E}" srcOrd="0" destOrd="0" presId="urn:microsoft.com/office/officeart/2005/8/layout/hList1"/>
    <dgm:cxn modelId="{C099AE77-4D73-4705-8742-B74B77337111}" type="presOf" srcId="{1AAFE5B3-C9B6-43F8-9F03-5822A40A620E}" destId="{E381D425-80A9-4028-A6E3-88B0FECAF735}" srcOrd="0" destOrd="0" presId="urn:microsoft.com/office/officeart/2005/8/layout/hList1"/>
    <dgm:cxn modelId="{7295ED79-2C46-44E2-852C-F61F6C05D26D}" type="presOf" srcId="{FB1DE9D1-422E-41D6-952B-0EF1EB8F1E54}" destId="{CD5CD98F-3EDE-4580-9D49-53CDF817E7DF}" srcOrd="0" destOrd="2" presId="urn:microsoft.com/office/officeart/2005/8/layout/hList1"/>
    <dgm:cxn modelId="{26CF655A-4921-49A5-A2FD-A1315C6068F6}" type="presOf" srcId="{586C2561-BCD1-4D8D-8B33-9B5911F88159}" destId="{E381D425-80A9-4028-A6E3-88B0FECAF735}" srcOrd="0" destOrd="4" presId="urn:microsoft.com/office/officeart/2005/8/layout/hList1"/>
    <dgm:cxn modelId="{A4D6E17F-A64E-4957-A880-E4027BC1F72E}" srcId="{03D08406-43B8-4F2F-8480-DFE87D6C58FC}" destId="{FB034EC8-5711-430B-B448-374BECE665AB}" srcOrd="5" destOrd="0" parTransId="{FB1400EA-AD9A-4727-8A48-742214DC6744}" sibTransId="{1040CD38-12CA-4931-9EE3-F73D1F3D570C}"/>
    <dgm:cxn modelId="{327DD280-7490-4FEB-AED6-AD500608484F}" type="presOf" srcId="{FB034EC8-5711-430B-B448-374BECE665AB}" destId="{AE93C268-F237-4BAF-B1EF-A0642F67649E}" srcOrd="0" destOrd="5" presId="urn:microsoft.com/office/officeart/2005/8/layout/hList1"/>
    <dgm:cxn modelId="{DF037D82-7617-439A-B004-CBC52F33A0C5}" type="presOf" srcId="{2F4D5B9C-3778-41D4-B2D9-37748A28C60E}" destId="{CD5CD98F-3EDE-4580-9D49-53CDF817E7DF}" srcOrd="0" destOrd="5" presId="urn:microsoft.com/office/officeart/2005/8/layout/hList1"/>
    <dgm:cxn modelId="{F0D3C99C-F148-4710-BDCB-3ADD13B15615}" srcId="{2F17763B-FF1C-4F0F-BF55-86756B2674AF}" destId="{C4947C06-8F03-4C06-95E4-529A795922C6}" srcOrd="3" destOrd="0" parTransId="{1F5A399D-38EB-4750-A2A5-0F727D2131DC}" sibTransId="{96DDD7C9-4DF2-43C7-99D0-86DA01DB00DC}"/>
    <dgm:cxn modelId="{CE5570B0-F445-4854-ABE2-939C70E71C18}" srcId="{03D08406-43B8-4F2F-8480-DFE87D6C58FC}" destId="{69CBB3DB-4E76-4E8D-8D80-3FCBED5C8760}" srcOrd="1" destOrd="0" parTransId="{02D9AB97-08A1-4B4D-A727-5F885DA82E3D}" sibTransId="{06B98CFB-BE73-42A1-B2F9-BE624A1ED53A}"/>
    <dgm:cxn modelId="{105024B2-E05F-4BD1-8015-7E1C21A8CA47}" type="presOf" srcId="{EDC7BD7F-A2D8-431B-8D32-AC71B6FB4CB4}" destId="{E381D425-80A9-4028-A6E3-88B0FECAF735}" srcOrd="0" destOrd="1" presId="urn:microsoft.com/office/officeart/2005/8/layout/hList1"/>
    <dgm:cxn modelId="{E7B6EABD-64D0-43EB-8D30-327A5F79CD1F}" type="presOf" srcId="{2F17763B-FF1C-4F0F-BF55-86756B2674AF}" destId="{95B75440-F1DC-4AFD-BDDE-DD71A9BF6880}" srcOrd="0" destOrd="0" presId="urn:microsoft.com/office/officeart/2005/8/layout/hList1"/>
    <dgm:cxn modelId="{0905F5BF-02B1-439C-82E2-75764DF9BA6A}" type="presOf" srcId="{22BD68FE-6D61-431C-9C9D-53C80E59446A}" destId="{AE93C268-F237-4BAF-B1EF-A0642F67649E}" srcOrd="0" destOrd="3" presId="urn:microsoft.com/office/officeart/2005/8/layout/hList1"/>
    <dgm:cxn modelId="{3CE61CC2-E204-466B-98FE-71A6733ECE1A}" type="presOf" srcId="{03000FA2-FF1C-4ECD-8336-5CDEC7C3ADB9}" destId="{AE93C268-F237-4BAF-B1EF-A0642F67649E}" srcOrd="0" destOrd="8" presId="urn:microsoft.com/office/officeart/2005/8/layout/hList1"/>
    <dgm:cxn modelId="{AB63B9CD-C1A1-4AA3-9FFA-EC5E16FD09C3}" type="presOf" srcId="{D1FC61BA-24CB-47BB-A011-CD7845D5F264}" destId="{AE93C268-F237-4BAF-B1EF-A0642F67649E}" srcOrd="0" destOrd="4" presId="urn:microsoft.com/office/officeart/2005/8/layout/hList1"/>
    <dgm:cxn modelId="{304C97CE-5EC2-4381-8D0A-9DB2E1D963FC}" type="presOf" srcId="{63062D8B-D7D5-46F0-BE0A-C74B3ABF8288}" destId="{E381D425-80A9-4028-A6E3-88B0FECAF735}" srcOrd="0" destOrd="3" presId="urn:microsoft.com/office/officeart/2005/8/layout/hList1"/>
    <dgm:cxn modelId="{C335D7D9-E044-4D18-8D8A-56D8D92E0966}" srcId="{932F7651-86BD-4285-9A03-0FAFB6EA8DD3}" destId="{F3C9C572-9FF1-421D-B118-53C9C981A507}" srcOrd="2" destOrd="0" parTransId="{A90CBFE5-E388-46B6-A716-36A076A4F613}" sibTransId="{10F2FB13-DBC4-428D-A6AD-B4720353B3D5}"/>
    <dgm:cxn modelId="{A983F4DA-9535-460F-B2FE-81CE741573C8}" type="presOf" srcId="{9CD82953-B23F-49D5-B972-C3BE10458C61}" destId="{AE93C268-F237-4BAF-B1EF-A0642F67649E}" srcOrd="0" destOrd="2" presId="urn:microsoft.com/office/officeart/2005/8/layout/hList1"/>
    <dgm:cxn modelId="{7BC8B1E0-4BA2-4AAB-8A4C-AEE6C5FFEA9A}" type="presOf" srcId="{C4947C06-8F03-4C06-95E4-529A795922C6}" destId="{CD5CD98F-3EDE-4580-9D49-53CDF817E7DF}" srcOrd="0" destOrd="3" presId="urn:microsoft.com/office/officeart/2005/8/layout/hList1"/>
    <dgm:cxn modelId="{5C155EE8-0705-4067-B460-62BA6EFF3A60}" srcId="{932F7651-86BD-4285-9A03-0FAFB6EA8DD3}" destId="{1AAFE5B3-C9B6-43F8-9F03-5822A40A620E}" srcOrd="0" destOrd="0" parTransId="{90B2CA22-557C-4AB6-A653-DE2734A42669}" sibTransId="{5408B004-CC4E-42B2-8365-C5007F42B9E0}"/>
    <dgm:cxn modelId="{F26937EA-37D2-4B04-9B6B-B998B49C3E2C}" srcId="{03D08406-43B8-4F2F-8480-DFE87D6C58FC}" destId="{C9B644AE-0CF9-4D58-9FBC-8480D0A1D228}" srcOrd="6" destOrd="0" parTransId="{34C01AAA-75AB-4439-B72F-C2B8D0B737C1}" sibTransId="{FDA0963D-8F3E-437B-9C0D-8CA1C7C3307A}"/>
    <dgm:cxn modelId="{D21BF7ED-041D-4CF4-B7A1-FA3C281F1349}" srcId="{B6095E45-D617-4F64-BB1B-EC313C602504}" destId="{03D08406-43B8-4F2F-8480-DFE87D6C58FC}" srcOrd="0" destOrd="0" parTransId="{0BFF5795-8B11-4C04-995B-B9633CDD5189}" sibTransId="{A34B138E-FBE6-4877-BF9B-B56CDA417C38}"/>
    <dgm:cxn modelId="{C2248EF5-1EF2-46EB-B3FA-3D340095B801}" srcId="{932F7651-86BD-4285-9A03-0FAFB6EA8DD3}" destId="{586C2561-BCD1-4D8D-8B33-9B5911F88159}" srcOrd="4" destOrd="0" parTransId="{9C2BD588-9E7D-4520-B06D-94BE91F090D8}" sibTransId="{53643457-7B99-4BE6-9DA8-7AE6AF0D10F0}"/>
    <dgm:cxn modelId="{D800F5F7-7BBB-4736-ACAB-B531D75F2545}" srcId="{2F17763B-FF1C-4F0F-BF55-86756B2674AF}" destId="{2F4D5B9C-3778-41D4-B2D9-37748A28C60E}" srcOrd="5" destOrd="0" parTransId="{E90D94B5-6584-448A-BF91-3264AB90D438}" sibTransId="{C63D8A61-219B-4DEE-A62D-D7B8002D87AC}"/>
    <dgm:cxn modelId="{7735F6FD-B40A-48B0-A1D9-FF0F76001F23}" type="presOf" srcId="{B6095E45-D617-4F64-BB1B-EC313C602504}" destId="{54E2C5CB-683C-40FB-B554-3D0EBC73A2B6}" srcOrd="0" destOrd="0" presId="urn:microsoft.com/office/officeart/2005/8/layout/hList1"/>
    <dgm:cxn modelId="{AEAD7F3D-9CD0-4337-BB54-C5052A9BB825}" type="presParOf" srcId="{54E2C5CB-683C-40FB-B554-3D0EBC73A2B6}" destId="{FE0F51C4-E2BB-4DFE-A8BF-E7EC4C051556}" srcOrd="0" destOrd="0" presId="urn:microsoft.com/office/officeart/2005/8/layout/hList1"/>
    <dgm:cxn modelId="{BE3CCACD-F426-4AC3-9D35-B3BB5824D2C6}" type="presParOf" srcId="{FE0F51C4-E2BB-4DFE-A8BF-E7EC4C051556}" destId="{69473CA3-F1B4-42EF-9BC4-A937BCA6B9AB}" srcOrd="0" destOrd="0" presId="urn:microsoft.com/office/officeart/2005/8/layout/hList1"/>
    <dgm:cxn modelId="{D47264EA-E577-41D3-821E-B6EF5DE4F7B4}" type="presParOf" srcId="{FE0F51C4-E2BB-4DFE-A8BF-E7EC4C051556}" destId="{AE93C268-F237-4BAF-B1EF-A0642F67649E}" srcOrd="1" destOrd="0" presId="urn:microsoft.com/office/officeart/2005/8/layout/hList1"/>
    <dgm:cxn modelId="{ADA3DC99-C5A8-4A5B-98A9-7A61C24ED954}" type="presParOf" srcId="{54E2C5CB-683C-40FB-B554-3D0EBC73A2B6}" destId="{7B284ED1-C446-4C58-AD6A-2C5DA215C4CD}" srcOrd="1" destOrd="0" presId="urn:microsoft.com/office/officeart/2005/8/layout/hList1"/>
    <dgm:cxn modelId="{CCE6F016-66A3-4249-A49E-F869EF724E70}" type="presParOf" srcId="{54E2C5CB-683C-40FB-B554-3D0EBC73A2B6}" destId="{70FF2EC9-0DD1-44F1-AA0A-1827495CB296}" srcOrd="2" destOrd="0" presId="urn:microsoft.com/office/officeart/2005/8/layout/hList1"/>
    <dgm:cxn modelId="{B03E9F73-78C1-4377-A43D-F173D068EA14}" type="presParOf" srcId="{70FF2EC9-0DD1-44F1-AA0A-1827495CB296}" destId="{95B75440-F1DC-4AFD-BDDE-DD71A9BF6880}" srcOrd="0" destOrd="0" presId="urn:microsoft.com/office/officeart/2005/8/layout/hList1"/>
    <dgm:cxn modelId="{97AFE94A-5EEB-4EAD-B29E-3DB0CB0985B5}" type="presParOf" srcId="{70FF2EC9-0DD1-44F1-AA0A-1827495CB296}" destId="{CD5CD98F-3EDE-4580-9D49-53CDF817E7DF}" srcOrd="1" destOrd="0" presId="urn:microsoft.com/office/officeart/2005/8/layout/hList1"/>
    <dgm:cxn modelId="{3570F402-FF66-4DD8-8FAE-7DCD295E3318}" type="presParOf" srcId="{54E2C5CB-683C-40FB-B554-3D0EBC73A2B6}" destId="{1F75414F-2122-46D9-8435-D3B8F9ED4489}" srcOrd="3" destOrd="0" presId="urn:microsoft.com/office/officeart/2005/8/layout/hList1"/>
    <dgm:cxn modelId="{89A27E1E-DA0A-43E4-B6A4-E279F31EFB2A}" type="presParOf" srcId="{54E2C5CB-683C-40FB-B554-3D0EBC73A2B6}" destId="{A7C206A4-A287-4F17-B9F3-A722A1E534B8}" srcOrd="4" destOrd="0" presId="urn:microsoft.com/office/officeart/2005/8/layout/hList1"/>
    <dgm:cxn modelId="{2F42D791-2ED4-4896-8900-111344B6FC76}" type="presParOf" srcId="{A7C206A4-A287-4F17-B9F3-A722A1E534B8}" destId="{AAA3F5E2-44D1-4BF1-B2B9-7E19DA95BAD4}" srcOrd="0" destOrd="0" presId="urn:microsoft.com/office/officeart/2005/8/layout/hList1"/>
    <dgm:cxn modelId="{42A60195-0B22-4C11-964B-99B57FDBE084}" type="presParOf" srcId="{A7C206A4-A287-4F17-B9F3-A722A1E534B8}" destId="{E381D425-80A9-4028-A6E3-88B0FECAF7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73CA3-F1B4-42EF-9BC4-A937BCA6B9AB}">
      <dsp:nvSpPr>
        <dsp:cNvPr id="0" name=""/>
        <dsp:cNvSpPr/>
      </dsp:nvSpPr>
      <dsp:spPr>
        <a:xfrm>
          <a:off x="11199" y="0"/>
          <a:ext cx="2644134" cy="8880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/>
            <a:t>Contesto istituzionale</a:t>
          </a:r>
          <a:endParaRPr lang="it-IT" sz="2400" b="1" kern="1200" dirty="0"/>
        </a:p>
      </dsp:txBody>
      <dsp:txXfrm>
        <a:off x="11199" y="0"/>
        <a:ext cx="2644134" cy="888024"/>
      </dsp:txXfrm>
    </dsp:sp>
    <dsp:sp modelId="{AE93C268-F237-4BAF-B1EF-A0642F67649E}">
      <dsp:nvSpPr>
        <dsp:cNvPr id="0" name=""/>
        <dsp:cNvSpPr/>
      </dsp:nvSpPr>
      <dsp:spPr>
        <a:xfrm>
          <a:off x="8475" y="888024"/>
          <a:ext cx="2644134" cy="25723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Indipendenza 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u="none" kern="1200" dirty="0">
              <a:solidFill>
                <a:srgbClr val="0070C0"/>
              </a:solidFill>
            </a:rPr>
            <a:t>Cooperazione</a:t>
          </a:r>
          <a:r>
            <a:rPr lang="it-IT" sz="1800" kern="1200" dirty="0"/>
            <a:t> tra uffici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Mandato </a:t>
          </a:r>
          <a:r>
            <a:rPr lang="it-IT" sz="1800" kern="1200" dirty="0" err="1"/>
            <a:t>rilevaz</a:t>
          </a:r>
          <a:r>
            <a:rPr lang="it-IT" sz="1800" kern="1200" dirty="0"/>
            <a:t>. dati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Adeguatezza delle risorse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Impegno per la qualità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Riservatezza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Imparzialità e obiettività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u="none" kern="1200" dirty="0">
              <a:solidFill>
                <a:srgbClr val="0070C0"/>
              </a:solidFill>
            </a:rPr>
            <a:t>Enti non ONA </a:t>
          </a:r>
          <a:r>
            <a:rPr lang="it-IT" sz="1400" b="0" i="1" u="none" kern="1200" dirty="0">
              <a:solidFill>
                <a:schemeClr val="tx1"/>
              </a:solidFill>
            </a:rPr>
            <a:t>(</a:t>
          </a:r>
          <a:r>
            <a:rPr lang="it-IT" sz="1400" b="0" i="1" u="none" kern="1200" dirty="0" err="1">
              <a:solidFill>
                <a:schemeClr val="tx1"/>
              </a:solidFill>
            </a:rPr>
            <a:t>other</a:t>
          </a:r>
          <a:r>
            <a:rPr lang="it-IT" sz="1400" b="0" i="1" u="none" kern="1200" dirty="0">
              <a:solidFill>
                <a:schemeClr val="tx1"/>
              </a:solidFill>
            </a:rPr>
            <a:t> </a:t>
          </a:r>
          <a:r>
            <a:rPr lang="it-IT" sz="1400" b="0" i="1" u="none" kern="1200" dirty="0" err="1">
              <a:solidFill>
                <a:schemeClr val="tx1"/>
              </a:solidFill>
            </a:rPr>
            <a:t>national</a:t>
          </a:r>
          <a:r>
            <a:rPr lang="it-IT" sz="1400" b="0" i="1" u="none" kern="1200" dirty="0">
              <a:solidFill>
                <a:schemeClr val="tx1"/>
              </a:solidFill>
            </a:rPr>
            <a:t> </a:t>
          </a:r>
          <a:r>
            <a:rPr lang="it-IT" sz="1400" b="0" i="1" u="none" kern="1200" dirty="0" err="1">
              <a:solidFill>
                <a:schemeClr val="tx1"/>
              </a:solidFill>
            </a:rPr>
            <a:t>autorities</a:t>
          </a:r>
          <a:r>
            <a:rPr lang="it-IT" sz="1400" b="0" i="1" u="none" kern="1200" dirty="0">
              <a:solidFill>
                <a:schemeClr val="tx1"/>
              </a:solidFill>
            </a:rPr>
            <a:t>)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800" kern="1200" dirty="0"/>
        </a:p>
      </dsp:txBody>
      <dsp:txXfrm>
        <a:off x="8475" y="888024"/>
        <a:ext cx="2644134" cy="2572351"/>
      </dsp:txXfrm>
    </dsp:sp>
    <dsp:sp modelId="{95B75440-F1DC-4AFD-BDDE-DD71A9BF6880}">
      <dsp:nvSpPr>
        <dsp:cNvPr id="0" name=""/>
        <dsp:cNvSpPr/>
      </dsp:nvSpPr>
      <dsp:spPr>
        <a:xfrm>
          <a:off x="3025512" y="0"/>
          <a:ext cx="2644134" cy="888024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/>
            <a:t>Processi statistici</a:t>
          </a:r>
          <a:endParaRPr lang="it-IT" sz="2400" b="1" kern="1200" dirty="0"/>
        </a:p>
      </dsp:txBody>
      <dsp:txXfrm>
        <a:off x="3025512" y="0"/>
        <a:ext cx="2644134" cy="888024"/>
      </dsp:txXfrm>
    </dsp:sp>
    <dsp:sp modelId="{CD5CD98F-3EDE-4580-9D49-53CDF817E7DF}">
      <dsp:nvSpPr>
        <dsp:cNvPr id="0" name=""/>
        <dsp:cNvSpPr/>
      </dsp:nvSpPr>
      <dsp:spPr>
        <a:xfrm>
          <a:off x="3025512" y="888024"/>
          <a:ext cx="2644134" cy="25723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Solida metodologia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Procedure statistiche appropriate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Minore onere su rispondenti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Efficienza rispetto ai costi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u="none" kern="1200" dirty="0">
              <a:solidFill>
                <a:srgbClr val="0070C0"/>
              </a:solidFill>
            </a:rPr>
            <a:t>Open data; riuso dati amministrativi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u="none" kern="1200" dirty="0">
              <a:solidFill>
                <a:srgbClr val="0070C0"/>
              </a:solidFill>
            </a:rPr>
            <a:t>Protezione </a:t>
          </a:r>
          <a:r>
            <a:rPr lang="it-IT" sz="1800" b="1" u="none" kern="1200" dirty="0" err="1">
              <a:solidFill>
                <a:srgbClr val="0070C0"/>
              </a:solidFill>
            </a:rPr>
            <a:t>d.p.</a:t>
          </a:r>
          <a:endParaRPr lang="it-IT" sz="1800" b="1" u="none" kern="1200" dirty="0">
            <a:solidFill>
              <a:srgbClr val="0070C0"/>
            </a:solidFill>
          </a:endParaRPr>
        </a:p>
      </dsp:txBody>
      <dsp:txXfrm>
        <a:off x="3025512" y="888024"/>
        <a:ext cx="2644134" cy="2572351"/>
      </dsp:txXfrm>
    </dsp:sp>
    <dsp:sp modelId="{AAA3F5E2-44D1-4BF1-B2B9-7E19DA95BAD4}">
      <dsp:nvSpPr>
        <dsp:cNvPr id="0" name=""/>
        <dsp:cNvSpPr/>
      </dsp:nvSpPr>
      <dsp:spPr>
        <a:xfrm>
          <a:off x="6039826" y="0"/>
          <a:ext cx="2644134" cy="888024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/>
            <a:t>Prodotti statistici</a:t>
          </a:r>
          <a:endParaRPr lang="it-IT" sz="2400" b="1" kern="1200" dirty="0"/>
        </a:p>
      </dsp:txBody>
      <dsp:txXfrm>
        <a:off x="6039826" y="0"/>
        <a:ext cx="2644134" cy="888024"/>
      </dsp:txXfrm>
    </dsp:sp>
    <dsp:sp modelId="{E381D425-80A9-4028-A6E3-88B0FECAF735}">
      <dsp:nvSpPr>
        <dsp:cNvPr id="0" name=""/>
        <dsp:cNvSpPr/>
      </dsp:nvSpPr>
      <dsp:spPr>
        <a:xfrm>
          <a:off x="6039826" y="888024"/>
          <a:ext cx="2644134" cy="25723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Pertinenza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Accuratezza e attendibilità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Tempestività e puntualità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Coerenza, confrontabilità e integrazione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Accessibilità e chiarezza</a:t>
          </a:r>
        </a:p>
      </dsp:txBody>
      <dsp:txXfrm>
        <a:off x="6039826" y="888024"/>
        <a:ext cx="2644134" cy="257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0DFF6-B9EF-4251-BEAB-9834A93A72FA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E255F-C619-4747-8032-E3C25293C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256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B98-E000-4466-8114-C8959DA351CA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31BD5-DAF0-4937-90D8-37FF0D6994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19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476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418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742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811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295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443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467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3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814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66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335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515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72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08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63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48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575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03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94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97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35931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6814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8147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1;p1">
            <a:extLst>
              <a:ext uri="{FF2B5EF4-FFF2-40B4-BE49-F238E27FC236}">
                <a16:creationId xmlns:a16="http://schemas.microsoft.com/office/drawing/2014/main" id="{4AC4AB54-66B1-454E-862C-4CD1F9DCBE2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67640" y="877421"/>
            <a:ext cx="1125672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760928"/>
            <a:ext cx="12192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57E66A4-E947-4419-8247-3B5619E2E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" y="110464"/>
            <a:ext cx="1422439" cy="540000"/>
          </a:xfrm>
          <a:prstGeom prst="rect">
            <a:avLst/>
          </a:prstGeom>
        </p:spPr>
      </p:pic>
      <p:pic>
        <p:nvPicPr>
          <p:cNvPr id="14" name="Google Shape;42;p1" descr="Comune-di-Bologna-presentazione-box-titolo-normale.png">
            <a:extLst>
              <a:ext uri="{FF2B5EF4-FFF2-40B4-BE49-F238E27FC236}">
                <a16:creationId xmlns:a16="http://schemas.microsoft.com/office/drawing/2014/main" id="{04FB7562-FAF5-4E42-A6C8-78EFA5C002E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67072" y="4328444"/>
            <a:ext cx="5408841" cy="16606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3;p1">
            <a:extLst>
              <a:ext uri="{FF2B5EF4-FFF2-40B4-BE49-F238E27FC236}">
                <a16:creationId xmlns:a16="http://schemas.microsoft.com/office/drawing/2014/main" id="{29AE143D-6E4A-4AE0-9547-7A37C9953B1C}"/>
              </a:ext>
            </a:extLst>
          </p:cNvPr>
          <p:cNvSpPr txBox="1"/>
          <p:nvPr userDrawn="1"/>
        </p:nvSpPr>
        <p:spPr>
          <a:xfrm>
            <a:off x="1336639" y="4414388"/>
            <a:ext cx="540884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IL VALORE DELLA STATISTICA</a:t>
            </a:r>
            <a:endParaRPr lang="en-US" sz="2400" b="1" i="0" u="none" strike="noStrike" cap="none" dirty="0">
              <a:solidFill>
                <a:srgbClr val="FFFFFF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6" name="Google Shape;44;p1">
            <a:extLst>
              <a:ext uri="{FF2B5EF4-FFF2-40B4-BE49-F238E27FC236}">
                <a16:creationId xmlns:a16="http://schemas.microsoft.com/office/drawing/2014/main" id="{9A729AB4-FBD1-4737-8060-07881FBFD6DA}"/>
              </a:ext>
            </a:extLst>
          </p:cNvPr>
          <p:cNvSpPr txBox="1"/>
          <p:nvPr userDrawn="1"/>
        </p:nvSpPr>
        <p:spPr>
          <a:xfrm>
            <a:off x="1336639" y="4871283"/>
            <a:ext cx="5123981" cy="8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kern="1200" cap="none" dirty="0">
                <a:solidFill>
                  <a:schemeClr val="bg1"/>
                </a:solidFill>
                <a:latin typeface="+mn-lt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La Statistica per la misurazione del valore pubblico e per la programmazione e valutazione delle politiche locali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Bologna, 11 e 12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aprile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1" y="49073"/>
            <a:ext cx="5420703" cy="57358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194D6BF-5B45-48BA-A8EA-E4169F6FF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50" y="110464"/>
            <a:ext cx="227895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6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022C4E0-6615-43B0-984E-3BBD9D8A3F0E}"/>
              </a:ext>
            </a:extLst>
          </p:cNvPr>
          <p:cNvSpPr/>
          <p:nvPr userDrawn="1"/>
        </p:nvSpPr>
        <p:spPr>
          <a:xfrm>
            <a:off x="-1" y="6241377"/>
            <a:ext cx="12192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8A1C4C-9A78-4AF6-A109-3C930806D39F}"/>
              </a:ext>
            </a:extLst>
          </p:cNvPr>
          <p:cNvSpPr txBox="1"/>
          <p:nvPr userDrawn="1"/>
        </p:nvSpPr>
        <p:spPr>
          <a:xfrm>
            <a:off x="2589894" y="6447067"/>
            <a:ext cx="704734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5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CBC98D8-BFCA-4457-BEF8-8F96EB34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4" y="38688"/>
            <a:ext cx="12005349" cy="7966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27ADC76E-8EF8-4E2D-BA2F-19FC6373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7" y="1121564"/>
            <a:ext cx="11199739" cy="4965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9DFD43A-1537-4F45-95E7-9AEEA5FA1D14}"/>
              </a:ext>
            </a:extLst>
          </p:cNvPr>
          <p:cNvSpPr/>
          <p:nvPr userDrawn="1"/>
        </p:nvSpPr>
        <p:spPr>
          <a:xfrm>
            <a:off x="-1" y="861257"/>
            <a:ext cx="12192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" y="6393682"/>
            <a:ext cx="3632340" cy="38435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ED3C67-247B-4164-A2EF-F6A6DA164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49" y="6318000"/>
            <a:ext cx="227895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A33977-754F-4BB4-9605-8F34437E2A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07" y="6333858"/>
            <a:ext cx="128996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7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7020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6141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66378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5573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0625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7828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1987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3189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75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6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694" y="38688"/>
            <a:ext cx="8701211" cy="796682"/>
          </a:xfrm>
        </p:spPr>
        <p:txBody>
          <a:bodyPr/>
          <a:lstStyle/>
          <a:p>
            <a:r>
              <a:rPr lang="it-IT" spc="-5" dirty="0"/>
              <a:t>Per un rilancio del </a:t>
            </a:r>
            <a:r>
              <a:rPr lang="it-IT" spc="-5" dirty="0" err="1"/>
              <a:t>Sistan</a:t>
            </a:r>
            <a:r>
              <a:rPr lang="it-IT" spc="-5" dirty="0"/>
              <a:t>: 1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004" y="1022952"/>
            <a:ext cx="8828116" cy="4965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/>
              <a:t>Tutti qui sappiamo che ad una geografia infrastrutturale che sulla carta sembra essere ricca, articolata, normata, e dotata di strumenti operativi aggiornati, corrisponde una realtà di fatto che presenta non pochi problemi di vario ordine, primo fra tutti la </a:t>
            </a:r>
          </a:p>
          <a:p>
            <a:pPr marL="0" indent="0" algn="ctr">
              <a:buNone/>
            </a:pPr>
            <a:r>
              <a:rPr lang="it-IT" sz="4000" b="1" dirty="0">
                <a:solidFill>
                  <a:srgbClr val="FF6600"/>
                </a:solidFill>
              </a:rPr>
              <a:t>Sostenibilità della funzione SU</a:t>
            </a:r>
            <a:endParaRPr lang="it-IT" sz="3200" dirty="0"/>
          </a:p>
          <a:p>
            <a:pPr marL="0" indent="0" algn="ctr">
              <a:buNone/>
            </a:pPr>
            <a:r>
              <a:rPr lang="it-IT" sz="3200" dirty="0"/>
              <a:t>e della sua complessità, soprattutto per i piccoli Comuni, che sono la stragrande maggioranza degli enti </a:t>
            </a:r>
            <a:r>
              <a:rPr lang="it-IT" sz="3200" dirty="0" err="1"/>
              <a:t>Sistan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63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893" y="55314"/>
            <a:ext cx="9004012" cy="796682"/>
          </a:xfrm>
        </p:spPr>
        <p:txBody>
          <a:bodyPr/>
          <a:lstStyle/>
          <a:p>
            <a:r>
              <a:rPr lang="it-IT" spc="-5" dirty="0"/>
              <a:t>Per un rilancio del </a:t>
            </a:r>
            <a:r>
              <a:rPr lang="it-IT" spc="-5" dirty="0" err="1"/>
              <a:t>Sistan</a:t>
            </a:r>
            <a:r>
              <a:rPr lang="it-IT" spc="-5" dirty="0"/>
              <a:t>: 2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0" y="1014153"/>
            <a:ext cx="8723474" cy="51954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3200" dirty="0">
                <a:cs typeface="Arial" panose="020B0604020202020204" pitchFamily="34" charset="0"/>
              </a:rPr>
              <a:t>L’altra questione riguarda la messa a frutto e condivisione a fini statistici, per i produttori dei dati stessi e per gli altri utilizzatori in generale, del </a:t>
            </a:r>
            <a:r>
              <a:rPr lang="it-IT" sz="3200" dirty="0"/>
              <a:t>patrimonio informativo costituito dai </a:t>
            </a:r>
          </a:p>
          <a:p>
            <a:pPr marL="0" indent="0" algn="ctr">
              <a:buNone/>
            </a:pPr>
            <a:r>
              <a:rPr lang="it-IT" sz="4000" b="1" dirty="0">
                <a:solidFill>
                  <a:srgbClr val="FF6600"/>
                </a:solidFill>
              </a:rPr>
              <a:t>dati raccolti dagli enti nelle more dell’attività amministrativa</a:t>
            </a:r>
          </a:p>
          <a:p>
            <a:pPr marL="0" indent="0" algn="ctr">
              <a:buNone/>
            </a:pPr>
            <a:endParaRPr lang="it-IT" sz="4000" b="1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it-IT" sz="4000" b="1" i="1" dirty="0"/>
              <a:t>[</a:t>
            </a:r>
            <a:r>
              <a:rPr lang="it-IT" sz="4000" b="1" i="1" dirty="0">
                <a:solidFill>
                  <a:srgbClr val="FF6600"/>
                </a:solidFill>
              </a:rPr>
              <a:t>Open data</a:t>
            </a:r>
            <a:r>
              <a:rPr lang="it-IT" sz="3200" i="1" dirty="0"/>
              <a:t>;</a:t>
            </a:r>
            <a:r>
              <a:rPr lang="it-IT" sz="4000" b="1" i="1" dirty="0">
                <a:solidFill>
                  <a:srgbClr val="FF6600"/>
                </a:solidFill>
              </a:rPr>
              <a:t> </a:t>
            </a:r>
            <a:r>
              <a:rPr lang="it-IT" sz="3200" i="1" dirty="0"/>
              <a:t>le dimensioni del mercato dei dati aperti nell’UE secondo le previsioni raggiungeranno un valore compreso tra 199,51 e 334,21 miliardi di euro nel 2025, e verranno creati 25.000 posti di lavoro</a:t>
            </a:r>
            <a:r>
              <a:rPr lang="it-IT" sz="4000" b="1" i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5643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Per un rilancio del </a:t>
            </a:r>
            <a:r>
              <a:rPr lang="it-IT" spc="-5" dirty="0" err="1"/>
              <a:t>Sistan</a:t>
            </a:r>
            <a:r>
              <a:rPr lang="it-IT" spc="-5" dirty="0"/>
              <a:t>: sostenibilità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263" y="1022952"/>
            <a:ext cx="8819273" cy="4965221"/>
          </a:xfrm>
        </p:spPr>
        <p:txBody>
          <a:bodyPr>
            <a:normAutofit/>
          </a:bodyPr>
          <a:lstStyle/>
          <a:p>
            <a:pPr marL="742950" indent="-742950" algn="ctr">
              <a:buAutoNum type="arabicPeriod"/>
            </a:pPr>
            <a:r>
              <a:rPr lang="it-IT" sz="4000" b="1" dirty="0">
                <a:solidFill>
                  <a:srgbClr val="FF6600"/>
                </a:solidFill>
              </a:rPr>
              <a:t>Sostenibilità della funzione per gli US</a:t>
            </a:r>
          </a:p>
          <a:p>
            <a:pPr marL="0" indent="0" algn="ctr">
              <a:buNone/>
            </a:pPr>
            <a:endParaRPr lang="it-IT" sz="1100" b="1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it-IT" dirty="0"/>
              <a:t>Una delle possibili soluzioni è lo svolgimento della</a:t>
            </a:r>
          </a:p>
          <a:p>
            <a:pPr marL="0" indent="0" algn="ctr">
              <a:buNone/>
            </a:pPr>
            <a:r>
              <a:rPr lang="it-IT" sz="4000" b="1" i="1" dirty="0">
                <a:solidFill>
                  <a:srgbClr val="FF6600"/>
                </a:solidFill>
              </a:rPr>
              <a:t>funzione statistica in forma associata</a:t>
            </a:r>
            <a:endParaRPr lang="it-IT" sz="40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it-IT" sz="3200" b="1" i="1" dirty="0"/>
              <a:t>Da questo punto di vista, l’Emilia-Romagna presenta un quadro evoluto</a:t>
            </a:r>
            <a:r>
              <a:rPr lang="it-IT" sz="3200" i="1" dirty="0"/>
              <a:t>, e quindi anche un bagaglio di esperienze sicuramente preziose per l’eventuale strutturazione di progetti che dovessero riguardare questo tipo di sviluppo organizzativo per il </a:t>
            </a:r>
            <a:r>
              <a:rPr lang="it-IT" sz="3200" i="1" dirty="0" err="1"/>
              <a:t>Sistan</a:t>
            </a:r>
            <a:r>
              <a:rPr lang="it-IT" sz="3200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37677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052" y="38688"/>
            <a:ext cx="8858853" cy="796682"/>
          </a:xfrm>
        </p:spPr>
        <p:txBody>
          <a:bodyPr/>
          <a:lstStyle/>
          <a:p>
            <a:r>
              <a:rPr lang="it-IT" spc="-5" dirty="0"/>
              <a:t>Per un rilancio del </a:t>
            </a:r>
            <a:r>
              <a:rPr lang="it-IT" spc="-5" dirty="0" err="1"/>
              <a:t>Sistan</a:t>
            </a:r>
            <a:r>
              <a:rPr lang="it-IT" spc="-5" dirty="0"/>
              <a:t>: sostenibilità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63629"/>
              </p:ext>
            </p:extLst>
          </p:nvPr>
        </p:nvGraphicFramePr>
        <p:xfrm>
          <a:off x="1941240" y="1109594"/>
          <a:ext cx="8206220" cy="4795684"/>
        </p:xfrm>
        <a:graphic>
          <a:graphicData uri="http://schemas.openxmlformats.org/drawingml/2006/table">
            <a:tbl>
              <a:tblPr/>
              <a:tblGrid>
                <a:gridCol w="1695157">
                  <a:extLst>
                    <a:ext uri="{9D8B030D-6E8A-4147-A177-3AD203B41FA5}">
                      <a16:colId xmlns:a16="http://schemas.microsoft.com/office/drawing/2014/main" val="843053042"/>
                    </a:ext>
                  </a:extLst>
                </a:gridCol>
                <a:gridCol w="1451511">
                  <a:extLst>
                    <a:ext uri="{9D8B030D-6E8A-4147-A177-3AD203B41FA5}">
                      <a16:colId xmlns:a16="http://schemas.microsoft.com/office/drawing/2014/main" val="2086323042"/>
                    </a:ext>
                  </a:extLst>
                </a:gridCol>
                <a:gridCol w="1555191">
                  <a:extLst>
                    <a:ext uri="{9D8B030D-6E8A-4147-A177-3AD203B41FA5}">
                      <a16:colId xmlns:a16="http://schemas.microsoft.com/office/drawing/2014/main" val="3332279604"/>
                    </a:ext>
                  </a:extLst>
                </a:gridCol>
                <a:gridCol w="1223416">
                  <a:extLst>
                    <a:ext uri="{9D8B030D-6E8A-4147-A177-3AD203B41FA5}">
                      <a16:colId xmlns:a16="http://schemas.microsoft.com/office/drawing/2014/main" val="3233958436"/>
                    </a:ext>
                  </a:extLst>
                </a:gridCol>
                <a:gridCol w="1057529">
                  <a:extLst>
                    <a:ext uri="{9D8B030D-6E8A-4147-A177-3AD203B41FA5}">
                      <a16:colId xmlns:a16="http://schemas.microsoft.com/office/drawing/2014/main" val="3493992722"/>
                    </a:ext>
                  </a:extLst>
                </a:gridCol>
                <a:gridCol w="1223416">
                  <a:extLst>
                    <a:ext uri="{9D8B030D-6E8A-4147-A177-3AD203B41FA5}">
                      <a16:colId xmlns:a16="http://schemas.microsoft.com/office/drawing/2014/main" val="1689732833"/>
                    </a:ext>
                  </a:extLst>
                </a:gridCol>
              </a:tblGrid>
              <a:tr h="90475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Comuni </a:t>
                      </a:r>
                      <a:r>
                        <a:rPr lang="it-IT" sz="2800" b="1" i="0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Sistan</a:t>
                      </a:r>
                      <a:r>
                        <a:rPr lang="it-IT" sz="28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 per provincia e tipologia                                                       Emilia-Romagna, anno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27838"/>
                  </a:ext>
                </a:extLst>
              </a:tr>
              <a:tr h="10524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Comuni capoluogo / &gt; 30mila ab.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Piccoli Comuni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Comuni in </a:t>
                      </a:r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8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% SISTAN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541691"/>
                  </a:ext>
                </a:extLst>
              </a:tr>
              <a:tr h="2656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Piacenza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209312"/>
                  </a:ext>
                </a:extLst>
              </a:tr>
              <a:tr h="2656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41276"/>
                  </a:ext>
                </a:extLst>
              </a:tr>
              <a:tr h="2656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Reggio Emilia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654069"/>
                  </a:ext>
                </a:extLst>
              </a:tr>
              <a:tr h="2656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274980"/>
                  </a:ext>
                </a:extLst>
              </a:tr>
              <a:tr h="2656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Bologna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910149"/>
                  </a:ext>
                </a:extLst>
              </a:tr>
              <a:tr h="2656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Ferrara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525681"/>
                  </a:ext>
                </a:extLst>
              </a:tr>
              <a:tr h="2656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Ravenna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798393"/>
                  </a:ext>
                </a:extLst>
              </a:tr>
              <a:tr h="2656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Forlì-Cesena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506574"/>
                  </a:ext>
                </a:extLst>
              </a:tr>
              <a:tr h="26563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Rimini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369980"/>
                  </a:ext>
                </a:extLst>
              </a:tr>
              <a:tr h="265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463318"/>
                  </a:ext>
                </a:extLst>
              </a:tr>
            </a:tbl>
          </a:graphicData>
        </a:graphic>
      </p:graphicFrame>
      <p:sp>
        <p:nvSpPr>
          <p:cNvPr id="8" name="Ovale 7"/>
          <p:cNvSpPr/>
          <p:nvPr/>
        </p:nvSpPr>
        <p:spPr>
          <a:xfrm>
            <a:off x="9576323" y="3347458"/>
            <a:ext cx="673845" cy="3199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9618964" y="4462150"/>
            <a:ext cx="612910" cy="32419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diritto 10"/>
          <p:cNvCxnSpPr/>
          <p:nvPr/>
        </p:nvCxnSpPr>
        <p:spPr>
          <a:xfrm flipV="1">
            <a:off x="7866352" y="5905278"/>
            <a:ext cx="1055212" cy="1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9554086" y="5617575"/>
            <a:ext cx="685572" cy="30498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diritto 4"/>
          <p:cNvCxnSpPr/>
          <p:nvPr/>
        </p:nvCxnSpPr>
        <p:spPr>
          <a:xfrm>
            <a:off x="5361909" y="2184708"/>
            <a:ext cx="66502" cy="3720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>
            <a:off x="6726212" y="2184708"/>
            <a:ext cx="66502" cy="3720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8089976" y="2184708"/>
            <a:ext cx="66502" cy="3720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8973655" y="2184708"/>
            <a:ext cx="66502" cy="3720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18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Per un rilancio del </a:t>
            </a:r>
            <a:r>
              <a:rPr lang="it-IT" spc="-5" dirty="0" err="1"/>
              <a:t>Sistan</a:t>
            </a:r>
            <a:r>
              <a:rPr lang="it-IT" spc="-5" dirty="0"/>
              <a:t>: sostenibilità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532014"/>
              </p:ext>
            </p:extLst>
          </p:nvPr>
        </p:nvGraphicFramePr>
        <p:xfrm>
          <a:off x="3585557" y="992268"/>
          <a:ext cx="5208820" cy="5120640"/>
        </p:xfrm>
        <a:graphic>
          <a:graphicData uri="http://schemas.openxmlformats.org/drawingml/2006/table">
            <a:tbl>
              <a:tblPr/>
              <a:tblGrid>
                <a:gridCol w="1591379">
                  <a:extLst>
                    <a:ext uri="{9D8B030D-6E8A-4147-A177-3AD203B41FA5}">
                      <a16:colId xmlns:a16="http://schemas.microsoft.com/office/drawing/2014/main" val="869053687"/>
                    </a:ext>
                  </a:extLst>
                </a:gridCol>
                <a:gridCol w="2215333">
                  <a:extLst>
                    <a:ext uri="{9D8B030D-6E8A-4147-A177-3AD203B41FA5}">
                      <a16:colId xmlns:a16="http://schemas.microsoft.com/office/drawing/2014/main" val="2195126322"/>
                    </a:ext>
                  </a:extLst>
                </a:gridCol>
                <a:gridCol w="1402108">
                  <a:extLst>
                    <a:ext uri="{9D8B030D-6E8A-4147-A177-3AD203B41FA5}">
                      <a16:colId xmlns:a16="http://schemas.microsoft.com/office/drawing/2014/main" val="3331826316"/>
                    </a:ext>
                  </a:extLst>
                </a:gridCol>
              </a:tblGrid>
              <a:tr h="6674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Associazioni di comuni aderenti al </a:t>
                      </a:r>
                      <a:r>
                        <a:rPr lang="it-IT" sz="2400" b="1" i="0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Sistan</a:t>
                      </a:r>
                      <a:r>
                        <a:rPr lang="it-IT" sz="24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 in Emilia-Romagna</a:t>
                      </a:r>
                    </a:p>
                    <a:p>
                      <a:pPr algn="ctr" fontAlgn="ctr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379135"/>
                  </a:ext>
                </a:extLst>
              </a:tr>
              <a:tr h="27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Denominazione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nr. Comuni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460262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Bologna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Savena-Idice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542753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Reno Galliera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323482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Forlì-Cesena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Valle del Savio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363357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Romagna Forlivese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079043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Distretto Ceramico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84058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Bassa est Parmense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764284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Piacenza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Trebbia e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Luretta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883480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Ravenna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Bassa Romagna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869410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Romagna Faentina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433286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Reggio Emilia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Colline Matildiche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764917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Bassa Reggiana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371174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Rimini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Valconca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718618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Valmarecchia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775677"/>
                  </a:ext>
                </a:extLst>
              </a:tr>
              <a:tr h="27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06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32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Per un rilancio del </a:t>
            </a:r>
            <a:r>
              <a:rPr lang="it-IT" spc="-5" dirty="0" err="1"/>
              <a:t>Sistan</a:t>
            </a:r>
            <a:r>
              <a:rPr lang="it-IT" spc="-5" dirty="0"/>
              <a:t>: sostenibilità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273" y="1121564"/>
            <a:ext cx="8435999" cy="4965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/>
              <a:t>In effetti, in Emilia Romagna ci sono </a:t>
            </a:r>
            <a:r>
              <a:rPr lang="it-IT" sz="3200" b="1" dirty="0">
                <a:solidFill>
                  <a:srgbClr val="FF6600"/>
                </a:solidFill>
              </a:rPr>
              <a:t>13 associazioni </a:t>
            </a:r>
            <a:r>
              <a:rPr lang="it-IT" sz="3200" dirty="0"/>
              <a:t>di comuni nel </a:t>
            </a:r>
            <a:r>
              <a:rPr lang="it-IT" sz="3200" dirty="0" err="1"/>
              <a:t>Sistan</a:t>
            </a:r>
            <a:r>
              <a:rPr lang="it-IT" sz="3200" dirty="0"/>
              <a:t>, per un totale di </a:t>
            </a:r>
            <a:r>
              <a:rPr lang="it-IT" sz="3200" b="1" dirty="0">
                <a:solidFill>
                  <a:srgbClr val="FF6600"/>
                </a:solidFill>
              </a:rPr>
              <a:t>92 comuni </a:t>
            </a:r>
            <a:r>
              <a:rPr lang="it-IT" sz="3200" dirty="0"/>
              <a:t>(il 27%, cioè </a:t>
            </a:r>
            <a:r>
              <a:rPr lang="it-IT" sz="3200" b="1" dirty="0"/>
              <a:t>oltre un quarto del totale dei comuni italiani aderenti al </a:t>
            </a:r>
            <a:r>
              <a:rPr lang="it-IT" sz="3200" b="1" dirty="0" err="1"/>
              <a:t>Sistan</a:t>
            </a:r>
            <a:r>
              <a:rPr lang="it-IT" sz="3200" b="1" dirty="0"/>
              <a:t> in associazione</a:t>
            </a:r>
            <a:r>
              <a:rPr lang="it-IT" sz="3200" dirty="0"/>
              <a:t>).</a:t>
            </a:r>
          </a:p>
          <a:p>
            <a:pPr marL="0" indent="0" algn="ctr">
              <a:buNone/>
            </a:pPr>
            <a:endParaRPr lang="it-IT" sz="1000" dirty="0"/>
          </a:p>
          <a:p>
            <a:pPr marL="0" indent="0" algn="ctr">
              <a:buNone/>
            </a:pPr>
            <a:r>
              <a:rPr lang="it-IT" sz="3200" dirty="0"/>
              <a:t>Inoltre, </a:t>
            </a:r>
            <a:r>
              <a:rPr lang="it-IT" sz="3200" i="1" dirty="0"/>
              <a:t>la popolazione compresa in questi comuni rappresenta quasi un quinto della popolazione regionale (18%), e oltre il 35% della popolazione del totale dei comuni italiani aderenti al </a:t>
            </a:r>
            <a:r>
              <a:rPr lang="it-IT" sz="3200" i="1" dirty="0" err="1"/>
              <a:t>Sistan</a:t>
            </a:r>
            <a:r>
              <a:rPr lang="it-IT" sz="3200" i="1" dirty="0"/>
              <a:t> in associazione</a:t>
            </a:r>
            <a:r>
              <a:rPr lang="it-IT" sz="3200" dirty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260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Per un rilancio del </a:t>
            </a:r>
            <a:r>
              <a:rPr lang="it-IT" spc="-5" dirty="0" err="1"/>
              <a:t>Sistan</a:t>
            </a:r>
            <a:r>
              <a:rPr lang="it-IT" spc="-5" dirty="0"/>
              <a:t>: sostenibilità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894" y="968189"/>
            <a:ext cx="9115106" cy="5289176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L’Emilia-Romagna è seconda solo alla Toscana per incidenza degli US in associazione: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61935"/>
              </p:ext>
            </p:extLst>
          </p:nvPr>
        </p:nvGraphicFramePr>
        <p:xfrm>
          <a:off x="2116171" y="1739153"/>
          <a:ext cx="7988552" cy="4360529"/>
        </p:xfrm>
        <a:graphic>
          <a:graphicData uri="http://schemas.openxmlformats.org/drawingml/2006/table">
            <a:tbl>
              <a:tblPr/>
              <a:tblGrid>
                <a:gridCol w="1600953">
                  <a:extLst>
                    <a:ext uri="{9D8B030D-6E8A-4147-A177-3AD203B41FA5}">
                      <a16:colId xmlns:a16="http://schemas.microsoft.com/office/drawing/2014/main" val="2663917327"/>
                    </a:ext>
                  </a:extLst>
                </a:gridCol>
                <a:gridCol w="1367900">
                  <a:extLst>
                    <a:ext uri="{9D8B030D-6E8A-4147-A177-3AD203B41FA5}">
                      <a16:colId xmlns:a16="http://schemas.microsoft.com/office/drawing/2014/main" val="1489846275"/>
                    </a:ext>
                  </a:extLst>
                </a:gridCol>
                <a:gridCol w="1384183">
                  <a:extLst>
                    <a:ext uri="{9D8B030D-6E8A-4147-A177-3AD203B41FA5}">
                      <a16:colId xmlns:a16="http://schemas.microsoft.com/office/drawing/2014/main" val="3905200526"/>
                    </a:ext>
                  </a:extLst>
                </a:gridCol>
                <a:gridCol w="1351614">
                  <a:extLst>
                    <a:ext uri="{9D8B030D-6E8A-4147-A177-3AD203B41FA5}">
                      <a16:colId xmlns:a16="http://schemas.microsoft.com/office/drawing/2014/main" val="3453054313"/>
                    </a:ext>
                  </a:extLst>
                </a:gridCol>
                <a:gridCol w="1062564">
                  <a:extLst>
                    <a:ext uri="{9D8B030D-6E8A-4147-A177-3AD203B41FA5}">
                      <a16:colId xmlns:a16="http://schemas.microsoft.com/office/drawing/2014/main" val="3876924937"/>
                    </a:ext>
                  </a:extLst>
                </a:gridCol>
                <a:gridCol w="1221338">
                  <a:extLst>
                    <a:ext uri="{9D8B030D-6E8A-4147-A177-3AD203B41FA5}">
                      <a16:colId xmlns:a16="http://schemas.microsoft.com/office/drawing/2014/main" val="2384614890"/>
                    </a:ext>
                  </a:extLst>
                </a:gridCol>
              </a:tblGrid>
              <a:tr h="77950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US in associazione, per regione e popolazione residente nei relativi comuni. Italia, anno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093652"/>
                  </a:ext>
                </a:extLst>
              </a:tr>
              <a:tr h="83340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N° associazioni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N° comuni associati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Popolazione Associazioni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 totale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Pop </a:t>
                      </a:r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Assoc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Su Pop Totale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031801"/>
                  </a:ext>
                </a:extLst>
              </a:tr>
              <a:tr h="27346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Lombardia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9.976.509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152049"/>
                  </a:ext>
                </a:extLst>
              </a:tr>
              <a:tr h="27346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Veneto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184.199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4.849.553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99594"/>
                  </a:ext>
                </a:extLst>
              </a:tr>
              <a:tr h="27346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Emilia Romagna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788.069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4.437.578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781775"/>
                  </a:ext>
                </a:extLst>
              </a:tr>
              <a:tr h="27346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Toscana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815.069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3.661.981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719351"/>
                  </a:ext>
                </a:extLst>
              </a:tr>
              <a:tr h="27346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192.051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1.484.298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827969"/>
                  </a:ext>
                </a:extLst>
              </a:tr>
              <a:tr h="27346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Campania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77.383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5.609.536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506573"/>
                  </a:ext>
                </a:extLst>
              </a:tr>
              <a:tr h="27346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Puglia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3.907.683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687480"/>
                  </a:ext>
                </a:extLst>
              </a:tr>
              <a:tr h="27346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Sicilia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37.917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4.814.016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740"/>
                  </a:ext>
                </a:extLst>
              </a:tr>
              <a:tr h="27346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Sardegna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1.578.146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454467"/>
                  </a:ext>
                </a:extLst>
              </a:tr>
              <a:tr h="28648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2.225.649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40.319.300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451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86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Per un rilancio del </a:t>
            </a:r>
            <a:r>
              <a:rPr lang="it-IT" spc="-5" dirty="0" err="1"/>
              <a:t>Sistan</a:t>
            </a:r>
            <a:r>
              <a:rPr lang="it-IT" spc="-5" dirty="0"/>
              <a:t>: interoperabilità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22952"/>
            <a:ext cx="9144000" cy="4965221"/>
          </a:xfrm>
        </p:spPr>
        <p:txBody>
          <a:bodyPr/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FF6600"/>
                </a:solidFill>
              </a:rPr>
              <a:t>2. Riuso a fini statistici dei dati amministrativi:</a:t>
            </a:r>
          </a:p>
          <a:p>
            <a:pPr marL="0" indent="0" algn="ctr">
              <a:buNone/>
            </a:pPr>
            <a:r>
              <a:rPr lang="it-IT" dirty="0"/>
              <a:t>Non si tratta solo di ottemperare alla normativa ed alle raccomandazioni sugli open data, ma di ottimizzare la funzione statistica arricchendola ed ampliandola al tempo stesso: è necessario sfruttare a fini statistici l’enorme mole di dati raccolti per finalità amministrative: un </a:t>
            </a:r>
            <a:r>
              <a:rPr lang="it-IT" b="1" dirty="0">
                <a:solidFill>
                  <a:srgbClr val="FF6600"/>
                </a:solidFill>
              </a:rPr>
              <a:t>patrimonio </a:t>
            </a:r>
            <a:r>
              <a:rPr lang="it-IT" dirty="0"/>
              <a:t>informativo </a:t>
            </a:r>
            <a:r>
              <a:rPr lang="it-IT" b="1" dirty="0">
                <a:solidFill>
                  <a:srgbClr val="FF6600"/>
                </a:solidFill>
              </a:rPr>
              <a:t>di qualità </a:t>
            </a:r>
            <a:r>
              <a:rPr lang="it-IT" dirty="0"/>
              <a:t>disponibile in tempo reale.</a:t>
            </a:r>
          </a:p>
          <a:p>
            <a:pPr marL="0" indent="0" algn="ctr">
              <a:buNone/>
            </a:pPr>
            <a:r>
              <a:rPr lang="it-IT" sz="3200" b="1" i="1" dirty="0"/>
              <a:t>Questo significa renderli fruibili internamente ed esternamente attenendosi agli standard operativi, normativi e di qualità stabiliti in ambito internazionale…</a:t>
            </a:r>
          </a:p>
        </p:txBody>
      </p:sp>
    </p:spTree>
    <p:extLst>
      <p:ext uri="{BB962C8B-B14F-4D97-AF65-F5344CB8AC3E}">
        <p14:creationId xmlns:p14="http://schemas.microsoft.com/office/powerpoint/2010/main" val="157494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Per un rilancio del </a:t>
            </a:r>
            <a:r>
              <a:rPr lang="it-IT" spc="-5" dirty="0" err="1"/>
              <a:t>Sistan</a:t>
            </a:r>
            <a:r>
              <a:rPr lang="it-IT" spc="-5" dirty="0"/>
              <a:t>: interoperabilità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167" y="1022952"/>
            <a:ext cx="8435999" cy="4965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/>
              <a:t>Una risposta efficace è il </a:t>
            </a:r>
          </a:p>
          <a:p>
            <a:pPr marL="0" indent="0" algn="ctr">
              <a:buNone/>
            </a:pPr>
            <a:r>
              <a:rPr lang="it-IT" sz="6000" b="1" dirty="0">
                <a:solidFill>
                  <a:srgbClr val="FF6600"/>
                </a:solidFill>
              </a:rPr>
              <a:t>progetto </a:t>
            </a:r>
            <a:r>
              <a:rPr lang="it-IT" sz="6000" b="1" dirty="0" err="1">
                <a:solidFill>
                  <a:srgbClr val="FF6600"/>
                </a:solidFill>
              </a:rPr>
              <a:t>Sistan</a:t>
            </a:r>
            <a:r>
              <a:rPr lang="it-IT" sz="6000" b="1" dirty="0">
                <a:solidFill>
                  <a:srgbClr val="FF6600"/>
                </a:solidFill>
              </a:rPr>
              <a:t> </a:t>
            </a:r>
            <a:r>
              <a:rPr lang="it-IT" sz="6000" b="1" dirty="0" err="1">
                <a:solidFill>
                  <a:srgbClr val="FF6600"/>
                </a:solidFill>
              </a:rPr>
              <a:t>Hub</a:t>
            </a:r>
            <a:endParaRPr lang="it-IT" sz="3200" dirty="0"/>
          </a:p>
          <a:p>
            <a:pPr marL="0" indent="0" algn="ctr">
              <a:buNone/>
            </a:pPr>
            <a:r>
              <a:rPr lang="it-IT" sz="3200" dirty="0"/>
              <a:t>L’</a:t>
            </a:r>
            <a:r>
              <a:rPr lang="it-IT" sz="3200" dirty="0" err="1"/>
              <a:t>hub</a:t>
            </a:r>
            <a:r>
              <a:rPr lang="it-IT" sz="3200" dirty="0"/>
              <a:t> della statistica pubblica </a:t>
            </a:r>
            <a:r>
              <a:rPr lang="it-IT" sz="3200" b="1" dirty="0"/>
              <a:t>risponde a tutti gli standard internazionali </a:t>
            </a:r>
            <a:r>
              <a:rPr lang="it-IT" sz="3200" dirty="0"/>
              <a:t>per il trattamento, l’INTERSCAMBIO e la pubblicazione di dati statistici (</a:t>
            </a:r>
            <a:r>
              <a:rPr lang="it-IT" sz="3200" b="1" dirty="0">
                <a:solidFill>
                  <a:srgbClr val="FF6600"/>
                </a:solidFill>
              </a:rPr>
              <a:t>SDMX</a:t>
            </a:r>
            <a:r>
              <a:rPr lang="it-IT" sz="3200" dirty="0"/>
              <a:t>), è </a:t>
            </a:r>
            <a:r>
              <a:rPr lang="it-IT" sz="3200" b="1" dirty="0"/>
              <a:t>gratuito</a:t>
            </a:r>
            <a:r>
              <a:rPr lang="it-IT" sz="3200" dirty="0"/>
              <a:t>, è </a:t>
            </a:r>
            <a:r>
              <a:rPr lang="it-IT" sz="3200" b="1" dirty="0"/>
              <a:t>open</a:t>
            </a:r>
            <a:r>
              <a:rPr lang="it-IT" sz="3200" dirty="0"/>
              <a:t>, </a:t>
            </a:r>
            <a:r>
              <a:rPr lang="it-IT" sz="3200" b="1" dirty="0"/>
              <a:t>Istat lo promuove e offre formazione, assistenza tecnica e metodologica</a:t>
            </a:r>
            <a:r>
              <a:rPr lang="it-IT" sz="3200" dirty="0"/>
              <a:t> agli enti che decidono di adottarlo…</a:t>
            </a:r>
          </a:p>
        </p:txBody>
      </p:sp>
    </p:spTree>
    <p:extLst>
      <p:ext uri="{BB962C8B-B14F-4D97-AF65-F5344CB8AC3E}">
        <p14:creationId xmlns:p14="http://schemas.microsoft.com/office/powerpoint/2010/main" val="118545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Per un rilancio del </a:t>
            </a:r>
            <a:r>
              <a:rPr lang="it-IT" spc="-5" dirty="0" err="1"/>
              <a:t>Sistan</a:t>
            </a:r>
            <a:r>
              <a:rPr lang="it-IT" spc="-5" dirty="0"/>
              <a:t>: interoperabilità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510" y="1004048"/>
            <a:ext cx="8570422" cy="52441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Lo strumento permette di: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 fare rete tra enti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Sistan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, specie per la diffusione dei dati sul Web;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integrare i propri </a:t>
            </a:r>
            <a:r>
              <a:rPr lang="it-IT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con quelli prodotti e pubblicati dagli altri enti aderenti al progetto;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armonizzare dati e metadati nell’ottica dell’interoperabilità semantica, così come auspicato dall’Agenda Digitale;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condividere le pratiche migliori a livello internazionale</a:t>
            </a:r>
          </a:p>
        </p:txBody>
      </p:sp>
    </p:spTree>
    <p:extLst>
      <p:ext uri="{BB962C8B-B14F-4D97-AF65-F5344CB8AC3E}">
        <p14:creationId xmlns:p14="http://schemas.microsoft.com/office/powerpoint/2010/main" val="423041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7EC0B87-AC0F-4995-8370-658A224A9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751" y="1682796"/>
            <a:ext cx="8785411" cy="3047261"/>
          </a:xfrm>
        </p:spPr>
        <p:txBody>
          <a:bodyPr>
            <a:normAutofit fontScale="90000"/>
          </a:bodyPr>
          <a:lstStyle/>
          <a:p>
            <a:br>
              <a:rPr lang="it-IT" spc="-15" dirty="0">
                <a:solidFill>
                  <a:srgbClr val="C00000"/>
                </a:solidFill>
                <a:latin typeface="Calibri"/>
                <a:cs typeface="Calibri"/>
              </a:rPr>
            </a:br>
            <a:br>
              <a:rPr lang="it-IT" spc="-15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it-IT" sz="2400" b="0" i="1" spc="-15" dirty="0">
                <a:solidFill>
                  <a:schemeClr val="tx1"/>
                </a:solidFill>
                <a:latin typeface="Calibri"/>
                <a:cs typeface="Calibri"/>
              </a:rPr>
              <a:t>Sessione Le reti statistiche e i comuni: l'esperienza dell'Emilia Romagna</a:t>
            </a:r>
            <a:br>
              <a:rPr lang="it-IT" sz="2400" b="0" i="1" spc="-15" dirty="0">
                <a:solidFill>
                  <a:schemeClr val="tx1"/>
                </a:solidFill>
                <a:latin typeface="Calibri"/>
                <a:cs typeface="Calibri"/>
              </a:rPr>
            </a:br>
            <a:br>
              <a:rPr lang="it-IT" sz="800" spc="-15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it-IT" spc="-15" dirty="0">
                <a:solidFill>
                  <a:srgbClr val="C00000"/>
                </a:solidFill>
                <a:latin typeface="Calibri"/>
                <a:cs typeface="Calibri"/>
              </a:rPr>
              <a:t>Il </a:t>
            </a:r>
            <a:r>
              <a:rPr lang="it-IT" spc="-15" dirty="0" err="1">
                <a:solidFill>
                  <a:srgbClr val="C00000"/>
                </a:solidFill>
                <a:latin typeface="Calibri"/>
                <a:cs typeface="Calibri"/>
              </a:rPr>
              <a:t>Sistan</a:t>
            </a:r>
            <a:r>
              <a:rPr lang="it-IT" spc="-15" dirty="0">
                <a:solidFill>
                  <a:srgbClr val="C00000"/>
                </a:solidFill>
                <a:latin typeface="Calibri"/>
                <a:cs typeface="Calibri"/>
              </a:rPr>
              <a:t> e le reti statistiche regionali e locali</a:t>
            </a:r>
            <a:br>
              <a:rPr lang="it-IT" dirty="0">
                <a:latin typeface="Calibri"/>
                <a:cs typeface="Calibri"/>
              </a:rPr>
            </a:br>
            <a:endParaRPr lang="it-IT" dirty="0"/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0299F818-B8F0-4E25-9B0D-DA3D727C5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1488" y="5070903"/>
            <a:ext cx="7545936" cy="603757"/>
          </a:xfrm>
        </p:spPr>
        <p:txBody>
          <a:bodyPr>
            <a:normAutofit/>
          </a:bodyPr>
          <a:lstStyle/>
          <a:p>
            <a:r>
              <a:rPr lang="it-IT" sz="1600" b="1" dirty="0">
                <a:cs typeface="Calibri"/>
              </a:rPr>
              <a:t>Roberta Palmieri</a:t>
            </a:r>
            <a:r>
              <a:rPr lang="it-IT" sz="1600" b="1" dirty="0">
                <a:solidFill>
                  <a:srgbClr val="585858"/>
                </a:solidFill>
                <a:cs typeface="Calibri"/>
              </a:rPr>
              <a:t> </a:t>
            </a:r>
            <a:r>
              <a:rPr lang="it-IT" sz="1400" b="1" i="1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Dirigente Istat – Ufficio Territoriale area Nord Est (Friuli Venezia Giulia, Veneto, Emilia-Romagna, Marche)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D27ECD-0911-4CB5-893A-947A230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781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Per un rilancio del </a:t>
            </a:r>
            <a:r>
              <a:rPr lang="it-IT" spc="-5" dirty="0" err="1"/>
              <a:t>Sistan</a:t>
            </a:r>
            <a:r>
              <a:rPr lang="it-IT" spc="-5" dirty="0"/>
              <a:t>: interoperabilità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894" y="1425388"/>
            <a:ext cx="9115107" cy="4822760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it-IT" sz="4000" b="1" dirty="0">
                <a:solidFill>
                  <a:srgbClr val="FF6600"/>
                </a:solidFill>
              </a:rPr>
              <a:t>Per dare un’occhiata…</a:t>
            </a:r>
          </a:p>
          <a:p>
            <a:pPr marL="0" indent="0" algn="ctr">
              <a:buNone/>
            </a:pPr>
            <a:r>
              <a:rPr lang="it-IT" sz="4400" dirty="0"/>
              <a:t>https://sistanhub.istat.it</a:t>
            </a:r>
          </a:p>
          <a:p>
            <a:pPr marL="0" indent="0" algn="ctr">
              <a:buNone/>
            </a:pPr>
            <a:r>
              <a:rPr lang="it-IT" sz="4400" dirty="0"/>
              <a:t>Registrazione</a:t>
            </a:r>
          </a:p>
          <a:p>
            <a:pPr marL="0" indent="0" algn="ctr">
              <a:buNone/>
            </a:pPr>
            <a:r>
              <a:rPr lang="it-IT" sz="4400" dirty="0"/>
              <a:t>Navigazione</a:t>
            </a:r>
          </a:p>
          <a:p>
            <a:pPr marL="0" indent="0" algn="ctr" fontAlgn="base">
              <a:buNone/>
            </a:pPr>
            <a:endParaRPr lang="it-IT" sz="3200" dirty="0"/>
          </a:p>
          <a:p>
            <a:pPr marL="0" indent="0" algn="ctr">
              <a:buNone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127595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Ringraziamenti e contatti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87093"/>
            <a:ext cx="9144000" cy="4965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Si ringrazia il dott. 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Domenico </a:t>
            </a:r>
            <a:r>
              <a:rPr lang="it-IT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Tebala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, Responsabile dell’indagine EUP - Rilevazione sugli elementi identificativi, risorse e attività degli uffici di statistica del 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Sistan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, che ha reso possibile l’utilizzo dei dati di sintesi per Emilia-Romagna presentati.</a:t>
            </a:r>
          </a:p>
          <a:p>
            <a:pPr marL="0" indent="0" algn="ctr">
              <a:buNone/>
            </a:pP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Si ringrazia inoltre il Servizio REB – Coordinamento del 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Sistan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, per il supporto, nella persona del Dirigente, dott. Fabio Albo.</a:t>
            </a:r>
          </a:p>
          <a:p>
            <a:pPr marL="0" indent="0" algn="ctr">
              <a:buNone/>
            </a:pPr>
            <a:endParaRPr lang="it-IT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</a:t>
            </a:r>
          </a:p>
          <a:p>
            <a:pPr marL="0" indent="0" algn="ctr">
              <a:buNone/>
            </a:pPr>
            <a:endParaRPr lang="it-IT" sz="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3000"/>
              </a:lnSpc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Roberta Palmieri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ropalmie@istat.it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331 663 00 84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4657165" y="4365812"/>
            <a:ext cx="2877671" cy="1344705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8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506" y="38688"/>
            <a:ext cx="8145399" cy="796682"/>
          </a:xfrm>
        </p:spPr>
        <p:txBody>
          <a:bodyPr/>
          <a:lstStyle/>
          <a:p>
            <a:r>
              <a:rPr lang="it-IT" b="0" i="1" dirty="0"/>
              <a:t>Argomenti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764" y="997528"/>
            <a:ext cx="8286313" cy="5089257"/>
          </a:xfrm>
        </p:spPr>
        <p:txBody>
          <a:bodyPr>
            <a:normAutofit/>
          </a:bodyPr>
          <a:lstStyle/>
          <a:p>
            <a:pPr marL="469900" indent="-457200">
              <a:lnSpc>
                <a:spcPct val="100000"/>
              </a:lnSpc>
              <a:spcBef>
                <a:spcPts val="1900"/>
              </a:spcBef>
              <a:buClr>
                <a:srgbClr val="FF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it-IT" b="1" spc="-5" dirty="0">
                <a:solidFill>
                  <a:srgbClr val="565656"/>
                </a:solidFill>
                <a:latin typeface="Arial"/>
                <a:cs typeface="Arial"/>
              </a:rPr>
              <a:t>Le infrastrutture della Statistica ufficiale italiana: il </a:t>
            </a:r>
            <a:r>
              <a:rPr lang="it-IT" b="1" spc="-5" dirty="0" err="1">
                <a:solidFill>
                  <a:srgbClr val="565656"/>
                </a:solidFill>
                <a:latin typeface="Arial"/>
                <a:cs typeface="Arial"/>
              </a:rPr>
              <a:t>Sistan</a:t>
            </a:r>
            <a:endParaRPr lang="it-IT" b="1" dirty="0">
              <a:solidFill>
                <a:srgbClr val="565656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it-IT" b="1" spc="-5" dirty="0">
                <a:solidFill>
                  <a:srgbClr val="565656"/>
                </a:solidFill>
                <a:latin typeface="Arial"/>
                <a:cs typeface="Arial"/>
              </a:rPr>
              <a:t>Il quadro SU dell’Emilia-Romagna</a:t>
            </a:r>
          </a:p>
          <a:p>
            <a:pPr marL="469900" indent="-457200">
              <a:lnSpc>
                <a:spcPct val="100000"/>
              </a:lnSpc>
              <a:spcBef>
                <a:spcPts val="1900"/>
              </a:spcBef>
              <a:buClr>
                <a:srgbClr val="FF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it-IT" b="1" spc="-5" dirty="0">
                <a:solidFill>
                  <a:srgbClr val="565656"/>
                </a:solidFill>
                <a:latin typeface="Arial"/>
                <a:cs typeface="Arial"/>
              </a:rPr>
              <a:t>per un rilancio del </a:t>
            </a:r>
            <a:r>
              <a:rPr lang="it-IT" b="1" spc="-5" dirty="0" err="1">
                <a:solidFill>
                  <a:srgbClr val="565656"/>
                </a:solidFill>
                <a:latin typeface="Arial"/>
                <a:cs typeface="Arial"/>
              </a:rPr>
              <a:t>Sistan</a:t>
            </a:r>
            <a:r>
              <a:rPr lang="it-IT" b="1" spc="-5" dirty="0">
                <a:solidFill>
                  <a:srgbClr val="565656"/>
                </a:solidFill>
                <a:latin typeface="Arial"/>
                <a:cs typeface="Arial"/>
              </a:rPr>
              <a:t> e dei Sistemi statistici territoriali:</a:t>
            </a:r>
          </a:p>
          <a:p>
            <a:pPr marL="927100" lvl="1" indent="-457200">
              <a:lnSpc>
                <a:spcPct val="100000"/>
              </a:lnSpc>
              <a:spcBef>
                <a:spcPts val="19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it-IT" b="1" spc="-5" dirty="0">
                <a:solidFill>
                  <a:srgbClr val="565656"/>
                </a:solidFill>
                <a:latin typeface="Arial"/>
                <a:cs typeface="Arial"/>
              </a:rPr>
              <a:t>Sostenibilità </a:t>
            </a:r>
            <a:r>
              <a:rPr lang="it-IT" spc="-5" dirty="0">
                <a:solidFill>
                  <a:srgbClr val="565656"/>
                </a:solidFill>
                <a:latin typeface="Arial"/>
                <a:cs typeface="Arial"/>
              </a:rPr>
              <a:t>della funzione statistica per i (piccoli) comuni: </a:t>
            </a:r>
            <a:r>
              <a:rPr lang="it-IT" i="1" spc="-5" dirty="0">
                <a:solidFill>
                  <a:srgbClr val="565656"/>
                </a:solidFill>
                <a:latin typeface="Arial"/>
                <a:cs typeface="Arial"/>
              </a:rPr>
              <a:t>US in associazione</a:t>
            </a:r>
          </a:p>
          <a:p>
            <a:pPr marL="927100" lvl="1" indent="-457200">
              <a:lnSpc>
                <a:spcPct val="100000"/>
              </a:lnSpc>
              <a:spcBef>
                <a:spcPts val="19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it-IT" b="1" spc="-5" dirty="0">
                <a:solidFill>
                  <a:srgbClr val="565656"/>
                </a:solidFill>
                <a:latin typeface="Arial"/>
                <a:cs typeface="Arial"/>
              </a:rPr>
              <a:t>Interoperabilità </a:t>
            </a:r>
            <a:r>
              <a:rPr lang="it-IT" spc="-5" dirty="0">
                <a:solidFill>
                  <a:srgbClr val="565656"/>
                </a:solidFill>
                <a:latin typeface="Arial"/>
                <a:cs typeface="Arial"/>
              </a:rPr>
              <a:t>nel </a:t>
            </a:r>
            <a:r>
              <a:rPr lang="it-IT" spc="-5" dirty="0" err="1">
                <a:solidFill>
                  <a:srgbClr val="565656"/>
                </a:solidFill>
                <a:latin typeface="Arial"/>
                <a:cs typeface="Arial"/>
              </a:rPr>
              <a:t>Sistan</a:t>
            </a:r>
            <a:r>
              <a:rPr lang="it-IT" spc="-5" dirty="0">
                <a:solidFill>
                  <a:srgbClr val="565656"/>
                </a:solidFill>
                <a:latin typeface="Arial"/>
                <a:cs typeface="Arial"/>
              </a:rPr>
              <a:t> per lo sfruttamento e la condivisione dei dati amministrativi: </a:t>
            </a:r>
            <a:r>
              <a:rPr lang="it-IT" i="1" spc="-5" dirty="0" err="1">
                <a:solidFill>
                  <a:srgbClr val="565656"/>
                </a:solidFill>
                <a:latin typeface="Arial"/>
                <a:cs typeface="Arial"/>
              </a:rPr>
              <a:t>Sistan</a:t>
            </a:r>
            <a:r>
              <a:rPr lang="it-IT" i="1" spc="-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lang="it-IT" i="1" spc="-5" dirty="0" err="1">
                <a:solidFill>
                  <a:srgbClr val="565656"/>
                </a:solidFill>
                <a:latin typeface="Arial"/>
                <a:cs typeface="Arial"/>
              </a:rPr>
              <a:t>Hu</a:t>
            </a:r>
            <a:r>
              <a:rPr lang="it-IT" b="1" i="1" spc="-5" dirty="0" err="1">
                <a:solidFill>
                  <a:srgbClr val="565656"/>
                </a:solidFill>
                <a:latin typeface="Arial"/>
                <a:cs typeface="Arial"/>
              </a:rPr>
              <a:t>b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7146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Infrastrutture della Statistica Ufficiale Italiana: il </a:t>
            </a:r>
            <a:r>
              <a:rPr lang="it-IT" spc="-5" dirty="0" err="1"/>
              <a:t>Sistan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007" y="1049847"/>
            <a:ext cx="8495608" cy="4965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000" dirty="0"/>
              <a:t>In Italia, è il Sistema Statistico Nazionale che fornisce l’informazione statistica ufficiale al Paese e agli organismi internazionali.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200" i="1" dirty="0"/>
              <a:t>Del </a:t>
            </a:r>
            <a:r>
              <a:rPr lang="it-IT" sz="2200" i="1" dirty="0" err="1"/>
              <a:t>Sistan</a:t>
            </a:r>
            <a:r>
              <a:rPr lang="it-IT" sz="2200" i="1" dirty="0"/>
              <a:t> fanno parte soggetti pubblici e privati, allo stato dell’arte: l'</a:t>
            </a:r>
            <a:r>
              <a:rPr lang="it-IT" sz="2200" b="1" i="1" dirty="0"/>
              <a:t>Istat</a:t>
            </a:r>
            <a:r>
              <a:rPr lang="it-IT" sz="2200" i="1" dirty="0"/>
              <a:t>, con funzioni di indirizzo e coordinamento; l'</a:t>
            </a:r>
            <a:r>
              <a:rPr lang="it-IT" sz="2200" i="1" dirty="0" err="1"/>
              <a:t>Inapp</a:t>
            </a:r>
            <a:r>
              <a:rPr lang="it-IT" sz="2200" i="1" dirty="0"/>
              <a:t>; gli </a:t>
            </a:r>
            <a:r>
              <a:rPr lang="it-IT" sz="2200" b="1" i="1" dirty="0">
                <a:solidFill>
                  <a:srgbClr val="FF6600"/>
                </a:solidFill>
              </a:rPr>
              <a:t>US</a:t>
            </a:r>
            <a:r>
              <a:rPr lang="it-IT" sz="2200" i="1" dirty="0"/>
              <a:t> delle amministrazioni centrali dello Stato e di altri enti pubblici (Inps, </a:t>
            </a:r>
            <a:r>
              <a:rPr lang="it-IT" sz="2200" i="1" dirty="0" err="1"/>
              <a:t>Inail</a:t>
            </a:r>
            <a:r>
              <a:rPr lang="it-IT" sz="2200" i="1" dirty="0"/>
              <a:t>, Ispra…), delle Prefetture, delle Regioni e Province autonome, delle Province, del Sistema Camerale, dei Comuni (singoli o associati), e gli US di altre istituzioni pubbliche e private che svolgono funzioni di interesse pubblico (Ferrovie dello Stato spa; Poste Italiane spa; …).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228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Infrastrutture della Statistica Ufficiale Italiana: il </a:t>
            </a:r>
            <a:r>
              <a:rPr lang="it-IT" spc="-5" dirty="0" err="1"/>
              <a:t>Sistan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88" y="1096626"/>
            <a:ext cx="9004012" cy="49652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dirty="0"/>
              <a:t>Il </a:t>
            </a:r>
            <a:r>
              <a:rPr lang="it-IT" sz="3200" dirty="0" err="1"/>
              <a:t>Sistan</a:t>
            </a:r>
            <a:r>
              <a:rPr lang="it-IT" sz="3200" dirty="0"/>
              <a:t> garantisce che la SU italiana venga prodotta e diffusa secondo i principi generali enunciati nel </a:t>
            </a:r>
            <a:r>
              <a:rPr lang="it-IT" sz="3200" b="1" dirty="0">
                <a:solidFill>
                  <a:srgbClr val="FF6600"/>
                </a:solidFill>
              </a:rPr>
              <a:t>Codice delle statistiche europee </a:t>
            </a:r>
            <a:r>
              <a:rPr lang="it-IT" sz="3200" dirty="0"/>
              <a:t>(3 </a:t>
            </a:r>
            <a:r>
              <a:rPr lang="it-IT" sz="3200" dirty="0" err="1"/>
              <a:t>macroaree</a:t>
            </a:r>
            <a:r>
              <a:rPr lang="it-IT" sz="3200" dirty="0"/>
              <a:t>):</a:t>
            </a:r>
          </a:p>
          <a:p>
            <a:pPr marL="0" indent="0" algn="ctr">
              <a:buNone/>
            </a:pPr>
            <a:r>
              <a:rPr lang="it-IT" sz="3200" b="1" dirty="0"/>
              <a:t>contesto istituzionale</a:t>
            </a:r>
            <a:r>
              <a:rPr lang="it-IT" sz="3200" dirty="0"/>
              <a:t> (indipendenza ed imparzialità);</a:t>
            </a:r>
          </a:p>
          <a:p>
            <a:pPr marL="0" indent="0" algn="ctr">
              <a:buNone/>
            </a:pPr>
            <a:r>
              <a:rPr lang="it-IT" sz="3200" b="1" dirty="0"/>
              <a:t>processi statistici </a:t>
            </a:r>
            <a:r>
              <a:rPr lang="it-IT" sz="3200" dirty="0"/>
              <a:t>(rispetto degli standard internazionali);</a:t>
            </a:r>
          </a:p>
          <a:p>
            <a:pPr marL="0" indent="0" algn="ctr">
              <a:buNone/>
            </a:pPr>
            <a:r>
              <a:rPr lang="it-IT" sz="3200" b="1" dirty="0"/>
              <a:t>prodotti statistici </a:t>
            </a:r>
            <a:r>
              <a:rPr lang="it-IT" sz="3200" dirty="0"/>
              <a:t>(le dimensioni della qualità del dato: pertinenza, Accuratezza ed attendibilità, Tempestività, Coerenza e comparabilità, Accessibilità e chiarezza).</a:t>
            </a:r>
          </a:p>
        </p:txBody>
      </p:sp>
    </p:spTree>
    <p:extLst>
      <p:ext uri="{BB962C8B-B14F-4D97-AF65-F5344CB8AC3E}">
        <p14:creationId xmlns:p14="http://schemas.microsoft.com/office/powerpoint/2010/main" val="80836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Infrastrutture della Statistica Ufficiale Italiana: il </a:t>
            </a:r>
            <a:r>
              <a:rPr lang="it-IT" spc="-5" dirty="0" err="1"/>
              <a:t>Sistan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951234"/>
            <a:ext cx="9032905" cy="5225448"/>
          </a:xfrm>
        </p:spPr>
        <p:txBody>
          <a:bodyPr/>
          <a:lstStyle/>
          <a:p>
            <a:pPr marL="0" indent="0" algn="ctr">
              <a:buNone/>
            </a:pPr>
            <a:r>
              <a:rPr lang="it-IT" sz="2600" dirty="0"/>
              <a:t>In effetti, tale struttura concettuale viene ripresa e sviluppata nel </a:t>
            </a:r>
            <a:r>
              <a:rPr lang="it-IT" sz="2600" b="1" dirty="0">
                <a:solidFill>
                  <a:srgbClr val="FF6600"/>
                </a:solidFill>
              </a:rPr>
              <a:t>Codice italiano per la qualità</a:t>
            </a:r>
            <a:r>
              <a:rPr lang="it-IT" sz="2600" dirty="0"/>
              <a:t> della SU (3 aree, 16 principi, 61 criteri): </a:t>
            </a:r>
          </a:p>
          <a:p>
            <a:pPr marL="0" indent="0" algn="ctr">
              <a:buNone/>
            </a:pP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166368444"/>
              </p:ext>
            </p:extLst>
          </p:nvPr>
        </p:nvGraphicFramePr>
        <p:xfrm>
          <a:off x="1692872" y="2196353"/>
          <a:ext cx="8695160" cy="3460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597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Infrastrutture della Statistica Ufficiale Italiana: il </a:t>
            </a:r>
            <a:r>
              <a:rPr lang="it-IT" spc="-5" dirty="0" err="1"/>
              <a:t>Sistan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273" y="1121564"/>
            <a:ext cx="8435999" cy="4965221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dirty="0"/>
              <a:t>E’ stata inoltre recentemente approntata attraverso un percorso condiviso tra Istat, </a:t>
            </a:r>
            <a:r>
              <a:rPr lang="it-IT" sz="3200" dirty="0" err="1"/>
              <a:t>Sistan</a:t>
            </a:r>
            <a:r>
              <a:rPr lang="it-IT" sz="3200" dirty="0"/>
              <a:t>, istituzioni e studiosi interessati (</a:t>
            </a:r>
            <a:r>
              <a:rPr lang="it-IT" sz="3200" dirty="0" err="1"/>
              <a:t>Comstat</a:t>
            </a:r>
            <a:r>
              <a:rPr lang="it-IT" sz="3200" dirty="0"/>
              <a:t> </a:t>
            </a:r>
            <a:r>
              <a:rPr lang="it-IT" sz="3200" b="1" dirty="0">
                <a:solidFill>
                  <a:srgbClr val="FF6600"/>
                </a:solidFill>
              </a:rPr>
              <a:t>2023</a:t>
            </a:r>
            <a:r>
              <a:rPr lang="it-IT" sz="3200" dirty="0"/>
              <a:t>), una </a:t>
            </a:r>
            <a:r>
              <a:rPr lang="it-IT" sz="3200" b="1" dirty="0">
                <a:solidFill>
                  <a:srgbClr val="FF6600"/>
                </a:solidFill>
              </a:rPr>
              <a:t>GUIDA per l’implementazione del Codice </a:t>
            </a:r>
            <a:r>
              <a:rPr lang="it-IT" sz="3200" dirty="0"/>
              <a:t>italiano per la qualità delle statistiche ufficiali, che aggiunge </a:t>
            </a:r>
            <a:r>
              <a:rPr lang="it-IT" sz="3200" b="1" dirty="0">
                <a:solidFill>
                  <a:srgbClr val="FF6600"/>
                </a:solidFill>
              </a:rPr>
              <a:t>301 METODI</a:t>
            </a:r>
            <a:r>
              <a:rPr lang="it-IT" sz="3200" dirty="0"/>
              <a:t>: standard operativi; strumenti; buone pratiche…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>
                <a:solidFill>
                  <a:srgbClr val="0070C0"/>
                </a:solidFill>
              </a:rPr>
              <a:t>https://www.istat.it/it/archivio/288619</a:t>
            </a:r>
          </a:p>
        </p:txBody>
      </p:sp>
    </p:spTree>
    <p:extLst>
      <p:ext uri="{BB962C8B-B14F-4D97-AF65-F5344CB8AC3E}">
        <p14:creationId xmlns:p14="http://schemas.microsoft.com/office/powerpoint/2010/main" val="146791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Il quadro SU dell’Emilia-Romagna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248726"/>
              </p:ext>
            </p:extLst>
          </p:nvPr>
        </p:nvGraphicFramePr>
        <p:xfrm>
          <a:off x="1760712" y="1072344"/>
          <a:ext cx="7098905" cy="5433644"/>
        </p:xfrm>
        <a:graphic>
          <a:graphicData uri="http://schemas.openxmlformats.org/drawingml/2006/table">
            <a:tbl>
              <a:tblPr/>
              <a:tblGrid>
                <a:gridCol w="1326082">
                  <a:extLst>
                    <a:ext uri="{9D8B030D-6E8A-4147-A177-3AD203B41FA5}">
                      <a16:colId xmlns:a16="http://schemas.microsoft.com/office/drawing/2014/main" val="4027543262"/>
                    </a:ext>
                  </a:extLst>
                </a:gridCol>
                <a:gridCol w="1395988">
                  <a:extLst>
                    <a:ext uri="{9D8B030D-6E8A-4147-A177-3AD203B41FA5}">
                      <a16:colId xmlns:a16="http://schemas.microsoft.com/office/drawing/2014/main" val="862424197"/>
                    </a:ext>
                  </a:extLst>
                </a:gridCol>
                <a:gridCol w="1345339">
                  <a:extLst>
                    <a:ext uri="{9D8B030D-6E8A-4147-A177-3AD203B41FA5}">
                      <a16:colId xmlns:a16="http://schemas.microsoft.com/office/drawing/2014/main" val="3992676377"/>
                    </a:ext>
                  </a:extLst>
                </a:gridCol>
                <a:gridCol w="1058333">
                  <a:extLst>
                    <a:ext uri="{9D8B030D-6E8A-4147-A177-3AD203B41FA5}">
                      <a16:colId xmlns:a16="http://schemas.microsoft.com/office/drawing/2014/main" val="2537325049"/>
                    </a:ext>
                  </a:extLst>
                </a:gridCol>
                <a:gridCol w="914830">
                  <a:extLst>
                    <a:ext uri="{9D8B030D-6E8A-4147-A177-3AD203B41FA5}">
                      <a16:colId xmlns:a16="http://schemas.microsoft.com/office/drawing/2014/main" val="3900159885"/>
                    </a:ext>
                  </a:extLst>
                </a:gridCol>
                <a:gridCol w="1058333">
                  <a:extLst>
                    <a:ext uri="{9D8B030D-6E8A-4147-A177-3AD203B41FA5}">
                      <a16:colId xmlns:a16="http://schemas.microsoft.com/office/drawing/2014/main" val="3919243819"/>
                    </a:ext>
                  </a:extLst>
                </a:gridCol>
              </a:tblGrid>
              <a:tr h="96525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Enti </a:t>
                      </a:r>
                      <a:r>
                        <a:rPr lang="it-IT" sz="2800" b="1" i="0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Sistan</a:t>
                      </a:r>
                      <a:r>
                        <a:rPr lang="it-IT" sz="28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 per provincia e tipologia.                   Emilia-Romagna, anno 2023 (EUP)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05685"/>
                  </a:ext>
                </a:extLst>
              </a:tr>
              <a:tr h="110162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Associazioni*di comuni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Comuni capoluogo/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con almeno 30mila ab.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Piccoli Comuni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Altri Enti 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3384"/>
                  </a:ext>
                </a:extLst>
              </a:tr>
              <a:tr h="28339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Piacenza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434038"/>
                  </a:ext>
                </a:extLst>
              </a:tr>
              <a:tr h="28339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869836"/>
                  </a:ext>
                </a:extLst>
              </a:tr>
              <a:tr h="28339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Reggio Emilia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429394"/>
                  </a:ext>
                </a:extLst>
              </a:tr>
              <a:tr h="28339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538533"/>
                  </a:ext>
                </a:extLst>
              </a:tr>
              <a:tr h="28339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Bologna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462895"/>
                  </a:ext>
                </a:extLst>
              </a:tr>
              <a:tr h="28339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385885"/>
                  </a:ext>
                </a:extLst>
              </a:tr>
              <a:tr h="28339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Ravenna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511627"/>
                  </a:ext>
                </a:extLst>
              </a:tr>
              <a:tr h="28339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Forlì-Cesena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787093"/>
                  </a:ext>
                </a:extLst>
              </a:tr>
              <a:tr h="28339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Rimini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456483"/>
                  </a:ext>
                </a:extLst>
              </a:tr>
              <a:tr h="3443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342517"/>
                  </a:ext>
                </a:extLst>
              </a:tr>
              <a:tr h="467826">
                <a:tc gridSpan="6">
                  <a:txBody>
                    <a:bodyPr/>
                    <a:lstStyle/>
                    <a:p>
                      <a:pPr algn="l" fontAlgn="b"/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059833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9027460" y="1881852"/>
            <a:ext cx="16405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"/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*EUP rileva gli US (non i comuni…) in forma singola o associata aderenti al </a:t>
            </a:r>
            <a:r>
              <a:rPr lang="it-I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Sistan</a:t>
            </a:r>
            <a:endParaRPr lang="it-IT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"/>
            <a:endParaRPr lang="it-IT" sz="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"/>
            <a:endParaRPr lang="it-IT" sz="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"/>
            <a:endParaRPr lang="it-IT" sz="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"/>
            <a:endParaRPr lang="it-IT" sz="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"/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**Regione, </a:t>
            </a:r>
            <a:r>
              <a:rPr lang="it-I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Unioncamere</a:t>
            </a:r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ER, 6 Camere di Commercio, 1 Città Metropolitana, 8 Prefetture, 8 Province, un soggetto privato (Almalaurea)</a:t>
            </a:r>
          </a:p>
        </p:txBody>
      </p:sp>
    </p:spTree>
    <p:extLst>
      <p:ext uri="{BB962C8B-B14F-4D97-AF65-F5344CB8AC3E}">
        <p14:creationId xmlns:p14="http://schemas.microsoft.com/office/powerpoint/2010/main" val="291597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694" y="38688"/>
            <a:ext cx="8701211" cy="796682"/>
          </a:xfrm>
        </p:spPr>
        <p:txBody>
          <a:bodyPr/>
          <a:lstStyle/>
          <a:p>
            <a:r>
              <a:rPr lang="it-IT" spc="-5" dirty="0"/>
              <a:t>Il quadro SU dell’Emilia-Romagna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694" y="1305585"/>
            <a:ext cx="8435999" cy="4965221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La Regione Emilia-Romagna, inoltre, ha istituito nel 2004 con legge regionale, il </a:t>
            </a:r>
          </a:p>
          <a:p>
            <a:pPr marL="0" indent="0" algn="ctr">
              <a:buNone/>
            </a:pPr>
            <a:r>
              <a:rPr lang="it-IT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</a:t>
            </a:r>
            <a:r>
              <a:rPr lang="it-IT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-ER</a:t>
            </a:r>
          </a:p>
          <a:p>
            <a:pPr marL="0" indent="0" algn="ctr">
              <a:buNone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Sistema statistico regionale, coordinato dall’US della Regione stessa, e dotato di PSR – Programma Statistico Regionale, triennale ad aggiornamento annualmente…</a:t>
            </a:r>
          </a:p>
        </p:txBody>
      </p:sp>
    </p:spTree>
    <p:extLst>
      <p:ext uri="{BB962C8B-B14F-4D97-AF65-F5344CB8AC3E}">
        <p14:creationId xmlns:p14="http://schemas.microsoft.com/office/powerpoint/2010/main" val="2992070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</TotalTime>
  <Words>1596</Words>
  <Application>Microsoft Office PowerPoint</Application>
  <PresentationFormat>Widescreen</PresentationFormat>
  <Paragraphs>373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</vt:lpstr>
      <vt:lpstr>Calibri Light</vt:lpstr>
      <vt:lpstr>Inter</vt:lpstr>
      <vt:lpstr>Times New Roman</vt:lpstr>
      <vt:lpstr>Wingdings</vt:lpstr>
      <vt:lpstr>Tema di Office</vt:lpstr>
      <vt:lpstr>Presentazione standard di PowerPoint</vt:lpstr>
      <vt:lpstr>  Sessione Le reti statistiche e i comuni: l'esperienza dell'Emilia Romagna  Il Sistan e le reti statistiche regionali e locali </vt:lpstr>
      <vt:lpstr>Argomenti</vt:lpstr>
      <vt:lpstr>Infrastrutture della Statistica Ufficiale Italiana: il Sistan</vt:lpstr>
      <vt:lpstr>Infrastrutture della Statistica Ufficiale Italiana: il Sistan</vt:lpstr>
      <vt:lpstr>Infrastrutture della Statistica Ufficiale Italiana: il Sistan</vt:lpstr>
      <vt:lpstr>Infrastrutture della Statistica Ufficiale Italiana: il Sistan</vt:lpstr>
      <vt:lpstr>Il quadro SU dell’Emilia-Romagna</vt:lpstr>
      <vt:lpstr>Il quadro SU dell’Emilia-Romagna</vt:lpstr>
      <vt:lpstr>Per un rilancio del Sistan: 1</vt:lpstr>
      <vt:lpstr>Per un rilancio del Sistan: 2</vt:lpstr>
      <vt:lpstr>Per un rilancio del Sistan: sostenibilità</vt:lpstr>
      <vt:lpstr>Per un rilancio del Sistan: sostenibilità</vt:lpstr>
      <vt:lpstr>Per un rilancio del Sistan: sostenibilità</vt:lpstr>
      <vt:lpstr>Per un rilancio del Sistan: sostenibilità</vt:lpstr>
      <vt:lpstr>Per un rilancio del Sistan: sostenibilità</vt:lpstr>
      <vt:lpstr>Per un rilancio del Sistan: interoperabilità</vt:lpstr>
      <vt:lpstr>Per un rilancio del Sistan: interoperabilità</vt:lpstr>
      <vt:lpstr>Per un rilancio del Sistan: interoperabilità</vt:lpstr>
      <vt:lpstr>Per un rilancio del Sistan: interoperabilità</vt:lpstr>
      <vt:lpstr>Ringraziamenti e contatti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Girolamo D'Anneo</cp:lastModifiedBy>
  <cp:revision>85</cp:revision>
  <cp:lastPrinted>2024-04-09T13:54:06Z</cp:lastPrinted>
  <dcterms:created xsi:type="dcterms:W3CDTF">2022-04-03T16:23:48Z</dcterms:created>
  <dcterms:modified xsi:type="dcterms:W3CDTF">2024-04-22T08:04:02Z</dcterms:modified>
</cp:coreProperties>
</file>