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sldIdLst>
    <p:sldId id="269" r:id="rId5"/>
    <p:sldId id="281" r:id="rId6"/>
    <p:sldId id="261" r:id="rId7"/>
    <p:sldId id="265" r:id="rId8"/>
    <p:sldId id="266" r:id="rId9"/>
    <p:sldId id="260" r:id="rId10"/>
    <p:sldId id="268" r:id="rId11"/>
    <p:sldId id="271" r:id="rId12"/>
    <p:sldId id="272" r:id="rId13"/>
    <p:sldId id="274" r:id="rId14"/>
    <p:sldId id="275" r:id="rId15"/>
    <p:sldId id="277" r:id="rId16"/>
    <p:sldId id="278" r:id="rId17"/>
    <p:sldId id="279" r:id="rId18"/>
    <p:sldId id="280" r:id="rId19"/>
    <p:sldId id="262" r:id="rId20"/>
    <p:sldId id="282" r:id="rId21"/>
  </p:sldIdLst>
  <p:sldSz cx="9144000" cy="6858000" type="screen4x3"/>
  <p:notesSz cx="6669088" cy="98679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una Tabanella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142A"/>
    <a:srgbClr val="EDCE13"/>
    <a:srgbClr val="F7AFAF"/>
    <a:srgbClr val="FAB8C8"/>
    <a:srgbClr val="5051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59" autoAdjust="0"/>
    <p:restoredTop sz="92773" autoAdjust="0"/>
  </p:normalViewPr>
  <p:slideViewPr>
    <p:cSldViewPr snapToGrid="0" snapToObjects="1" showGuides="1">
      <p:cViewPr>
        <p:scale>
          <a:sx n="100" d="100"/>
          <a:sy n="100" d="100"/>
        </p:scale>
        <p:origin x="-276" y="648"/>
      </p:cViewPr>
      <p:guideLst>
        <p:guide orient="horz" pos="1354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6" d="100"/>
          <a:sy n="76" d="100"/>
        </p:scale>
        <p:origin x="-3312" y="-102"/>
      </p:cViewPr>
      <p:guideLst>
        <p:guide orient="horz" pos="3108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889938" cy="493395"/>
          </a:xfrm>
          <a:prstGeom prst="rect">
            <a:avLst/>
          </a:prstGeom>
        </p:spPr>
        <p:txBody>
          <a:bodyPr vert="horz" lIns="91093" tIns="45546" rIns="91093" bIns="45546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777607" y="1"/>
            <a:ext cx="2889938" cy="493395"/>
          </a:xfrm>
          <a:prstGeom prst="rect">
            <a:avLst/>
          </a:prstGeom>
        </p:spPr>
        <p:txBody>
          <a:bodyPr vert="horz" lIns="91093" tIns="45546" rIns="91093" bIns="45546" rtlCol="0"/>
          <a:lstStyle>
            <a:lvl1pPr algn="r">
              <a:defRPr sz="1200"/>
            </a:lvl1pPr>
          </a:lstStyle>
          <a:p>
            <a:fld id="{2DDBA1FF-020A-48E3-83FD-DA46633D8D94}" type="datetimeFigureOut">
              <a:rPr lang="it-IT" smtClean="0"/>
              <a:t>13/06/2017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869950" y="741363"/>
            <a:ext cx="4929188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93" tIns="45546" rIns="91093" bIns="45546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66909" y="4687253"/>
            <a:ext cx="5335270" cy="4440555"/>
          </a:xfrm>
          <a:prstGeom prst="rect">
            <a:avLst/>
          </a:prstGeom>
        </p:spPr>
        <p:txBody>
          <a:bodyPr vert="horz" lIns="91093" tIns="45546" rIns="91093" bIns="45546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9372793"/>
            <a:ext cx="2889938" cy="493395"/>
          </a:xfrm>
          <a:prstGeom prst="rect">
            <a:avLst/>
          </a:prstGeom>
        </p:spPr>
        <p:txBody>
          <a:bodyPr vert="horz" lIns="91093" tIns="45546" rIns="91093" bIns="45546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777607" y="9372793"/>
            <a:ext cx="2889938" cy="493395"/>
          </a:xfrm>
          <a:prstGeom prst="rect">
            <a:avLst/>
          </a:prstGeom>
        </p:spPr>
        <p:txBody>
          <a:bodyPr vert="horz" lIns="91093" tIns="45546" rIns="91093" bIns="45546" rtlCol="0" anchor="b"/>
          <a:lstStyle>
            <a:lvl1pPr algn="r">
              <a:defRPr sz="1200"/>
            </a:lvl1pPr>
          </a:lstStyle>
          <a:p>
            <a:fld id="{FF1DBBE4-CA79-427D-9974-B79A3C051E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5808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DBBE4-CA79-427D-9974-B79A3C051EDF}" type="slidenum">
              <a:rPr lang="it-IT" smtClean="0"/>
              <a:t>1</a:t>
            </a:fld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0311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869950" y="76200"/>
            <a:ext cx="4929188" cy="3698875"/>
          </a:xfrm>
        </p:spPr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DBBE4-CA79-427D-9974-B79A3C051EDF}" type="slidenum">
              <a:rPr lang="it-IT" smtClean="0"/>
              <a:t>10</a:t>
            </a:fld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22299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DBBE4-CA79-427D-9974-B79A3C051EDF}" type="slidenum">
              <a:rPr lang="it-IT" smtClean="0"/>
              <a:t>11</a:t>
            </a:fld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6432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DBBE4-CA79-427D-9974-B79A3C051EDF}" type="slidenum">
              <a:rPr lang="it-IT" smtClean="0"/>
              <a:t>12</a:t>
            </a:fld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6432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DBBE4-CA79-427D-9974-B79A3C051EDF}" type="slidenum">
              <a:rPr lang="it-IT" smtClean="0"/>
              <a:t>13</a:t>
            </a:fld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6432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DBBE4-CA79-427D-9974-B79A3C051EDF}" type="slidenum">
              <a:rPr lang="it-IT" smtClean="0"/>
              <a:t>14</a:t>
            </a:fld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6432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868363" y="190500"/>
            <a:ext cx="4932362" cy="3700463"/>
          </a:xfrm>
        </p:spPr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DBBE4-CA79-427D-9974-B79A3C051EDF}" type="slidenum">
              <a:rPr lang="it-IT" smtClean="0"/>
              <a:t>15</a:t>
            </a:fld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6432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DBBE4-CA79-427D-9974-B79A3C051EDF}" type="slidenum">
              <a:rPr lang="it-IT" smtClean="0"/>
              <a:t>16</a:t>
            </a:fld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15273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DBBE4-CA79-427D-9974-B79A3C051EDF}" type="slidenum">
              <a:rPr lang="it-IT" smtClean="0"/>
              <a:t>17</a:t>
            </a:fld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1527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DBBE4-CA79-427D-9974-B79A3C051EDF}" type="slidenum">
              <a:rPr lang="it-IT" smtClean="0"/>
              <a:t>2</a:t>
            </a:fld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181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DBBE4-CA79-427D-9974-B79A3C051EDF}" type="slidenum">
              <a:rPr lang="it-IT" smtClean="0"/>
              <a:t>3</a:t>
            </a:fld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00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DBBE4-CA79-427D-9974-B79A3C051EDF}" type="slidenum">
              <a:rPr lang="it-IT" smtClean="0"/>
              <a:t>4</a:t>
            </a:fld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2229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DBBE4-CA79-427D-9974-B79A3C051EDF}" type="slidenum">
              <a:rPr lang="it-IT" smtClean="0"/>
              <a:t>5</a:t>
            </a:fld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2229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868363" y="265113"/>
            <a:ext cx="4932362" cy="3700462"/>
          </a:xfrm>
        </p:spPr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DBBE4-CA79-427D-9974-B79A3C051EDF}" type="slidenum">
              <a:rPr lang="it-IT" smtClean="0"/>
              <a:t>6</a:t>
            </a:fld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643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DBBE4-CA79-427D-9974-B79A3C051EDF}" type="slidenum">
              <a:rPr lang="it-IT" smtClean="0"/>
              <a:t>7</a:t>
            </a:fld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22299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868363" y="76200"/>
            <a:ext cx="4932362" cy="3700463"/>
          </a:xfrm>
        </p:spPr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DBBE4-CA79-427D-9974-B79A3C051EDF}" type="slidenum">
              <a:rPr lang="it-IT" smtClean="0"/>
              <a:t>8</a:t>
            </a:fld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22299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DBBE4-CA79-427D-9974-B79A3C051EDF}" type="slidenum">
              <a:rPr lang="it-IT" smtClean="0"/>
              <a:t>9</a:t>
            </a:fld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643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t>13/06/2017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8729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t>13/06/2017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3530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t>13/06/2017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4814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t>13/06/2017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287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t>13/06/2017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0210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t>13/06/2017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2799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t>13/06/2017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2874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t>13/06/2017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4136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t>13/06/2017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6449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t>13/06/2017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5275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t>13/06/2017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4873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 userDrawn="1"/>
        </p:nvSpPr>
        <p:spPr>
          <a:xfrm>
            <a:off x="777875" y="0"/>
            <a:ext cx="7543800" cy="381000"/>
          </a:xfrm>
          <a:prstGeom prst="rect">
            <a:avLst/>
          </a:prstGeom>
          <a:solidFill>
            <a:srgbClr val="7F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-28" charset="0"/>
              <a:buNone/>
              <a:defRPr/>
            </a:pPr>
            <a:endParaRPr lang="en-US"/>
          </a:p>
        </p:txBody>
      </p:sp>
      <p:cxnSp>
        <p:nvCxnSpPr>
          <p:cNvPr id="9" name="Connettore 1 8"/>
          <p:cNvCxnSpPr/>
          <p:nvPr userDrawn="1"/>
        </p:nvCxnSpPr>
        <p:spPr>
          <a:xfrm>
            <a:off x="777875" y="6254519"/>
            <a:ext cx="7543800" cy="0"/>
          </a:xfrm>
          <a:prstGeom prst="line">
            <a:avLst/>
          </a:prstGeom>
          <a:ln>
            <a:solidFill>
              <a:srgbClr val="7F14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Immagine 10" descr="marchio 2.jp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8379" y="6346121"/>
            <a:ext cx="806786" cy="33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975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79939" y="1260441"/>
            <a:ext cx="7379264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505150"/>
                </a:solidFill>
              </a:rPr>
              <a:t>Demografia e società </a:t>
            </a:r>
            <a:endParaRPr lang="it-IT" sz="2800" dirty="0" smtClean="0">
              <a:solidFill>
                <a:srgbClr val="505150"/>
              </a:solidFill>
            </a:endParaRPr>
          </a:p>
          <a:p>
            <a:r>
              <a:rPr lang="it-IT" sz="2800" dirty="0" smtClean="0">
                <a:solidFill>
                  <a:srgbClr val="505150"/>
                </a:solidFill>
              </a:rPr>
              <a:t>nei </a:t>
            </a:r>
            <a:r>
              <a:rPr lang="it-IT" sz="2800" dirty="0">
                <a:solidFill>
                  <a:srgbClr val="505150"/>
                </a:solidFill>
              </a:rPr>
              <a:t>territori </a:t>
            </a:r>
            <a:r>
              <a:rPr lang="it-IT" sz="2800" dirty="0" smtClean="0">
                <a:solidFill>
                  <a:srgbClr val="505150"/>
                </a:solidFill>
              </a:rPr>
              <a:t>dell’Umbria</a:t>
            </a:r>
          </a:p>
          <a:p>
            <a:endParaRPr lang="it-IT" sz="2200" dirty="0" smtClean="0">
              <a:solidFill>
                <a:srgbClr val="505150"/>
              </a:solidFill>
            </a:endParaRPr>
          </a:p>
          <a:p>
            <a:r>
              <a:rPr lang="it-IT" sz="2200" dirty="0" smtClean="0">
                <a:solidFill>
                  <a:srgbClr val="505150"/>
                </a:solidFill>
              </a:rPr>
              <a:t>I censimenti raccontano</a:t>
            </a:r>
            <a:endParaRPr lang="it-IT" sz="2200" dirty="0">
              <a:solidFill>
                <a:srgbClr val="505150"/>
              </a:solidFill>
            </a:endParaRPr>
          </a:p>
          <a:p>
            <a:r>
              <a:rPr lang="it-IT" sz="2200" dirty="0" smtClean="0">
                <a:solidFill>
                  <a:srgbClr val="505150"/>
                </a:solidFill>
              </a:rPr>
              <a:t>1951-2011</a:t>
            </a:r>
            <a:endParaRPr lang="it-IT" sz="2200" dirty="0">
              <a:solidFill>
                <a:srgbClr val="505150"/>
              </a:solidFill>
            </a:endParaRPr>
          </a:p>
          <a:p>
            <a:endParaRPr lang="it-IT" sz="2200" dirty="0" smtClean="0">
              <a:solidFill>
                <a:srgbClr val="505150"/>
              </a:solidFill>
            </a:endParaRPr>
          </a:p>
          <a:p>
            <a:endParaRPr lang="it-IT" sz="2200" dirty="0" smtClean="0">
              <a:solidFill>
                <a:srgbClr val="505150"/>
              </a:solidFill>
            </a:endParaRPr>
          </a:p>
          <a:p>
            <a:endParaRPr lang="it-IT" sz="2200" dirty="0" smtClean="0">
              <a:solidFill>
                <a:srgbClr val="505150"/>
              </a:solidFill>
            </a:endParaRPr>
          </a:p>
          <a:p>
            <a:endParaRPr lang="it-IT" sz="2200" dirty="0" smtClean="0">
              <a:solidFill>
                <a:srgbClr val="505150"/>
              </a:solidFill>
            </a:endParaRPr>
          </a:p>
          <a:p>
            <a:endParaRPr lang="it-IT" sz="2200" dirty="0" smtClean="0">
              <a:solidFill>
                <a:srgbClr val="505150"/>
              </a:solidFill>
            </a:endParaRPr>
          </a:p>
          <a:p>
            <a:endParaRPr lang="it-IT" sz="2200" dirty="0">
              <a:solidFill>
                <a:srgbClr val="505150"/>
              </a:solidFill>
            </a:endParaRPr>
          </a:p>
          <a:p>
            <a:endParaRPr lang="it-IT" sz="2200" dirty="0" smtClean="0">
              <a:solidFill>
                <a:srgbClr val="505150"/>
              </a:solidFill>
            </a:endParaRPr>
          </a:p>
          <a:p>
            <a:r>
              <a:rPr lang="it-IT" dirty="0" smtClean="0">
                <a:solidFill>
                  <a:srgbClr val="505150"/>
                </a:solidFill>
              </a:rPr>
              <a:t>Sabrina </a:t>
            </a:r>
            <a:r>
              <a:rPr lang="it-IT" dirty="0" err="1" smtClean="0">
                <a:solidFill>
                  <a:srgbClr val="505150"/>
                </a:solidFill>
              </a:rPr>
              <a:t>Angiona</a:t>
            </a:r>
            <a:endParaRPr lang="it-IT" dirty="0" smtClean="0">
              <a:solidFill>
                <a:srgbClr val="505150"/>
              </a:solidFill>
            </a:endParaRPr>
          </a:p>
          <a:p>
            <a:endParaRPr lang="it-IT" sz="1000" dirty="0">
              <a:solidFill>
                <a:srgbClr val="505150"/>
              </a:solidFill>
            </a:endParaRPr>
          </a:p>
          <a:p>
            <a:r>
              <a:rPr lang="it-IT" sz="1400" dirty="0" smtClean="0">
                <a:solidFill>
                  <a:srgbClr val="505150"/>
                </a:solidFill>
              </a:rPr>
              <a:t>Perugia, 14 giugno 2017</a:t>
            </a:r>
            <a:endParaRPr lang="it-IT" sz="1400" dirty="0">
              <a:solidFill>
                <a:srgbClr val="50515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019" t="2015" r="19550"/>
          <a:stretch/>
        </p:blipFill>
        <p:spPr>
          <a:xfrm>
            <a:off x="4794739" y="1346403"/>
            <a:ext cx="4243754" cy="45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51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0" y="405757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505150"/>
                </a:solidFill>
              </a:rPr>
              <a:t>Le dinamiche evolutive della popolazione dal secondo </a:t>
            </a:r>
            <a:r>
              <a:rPr lang="it-IT" sz="2400" dirty="0" smtClean="0">
                <a:solidFill>
                  <a:srgbClr val="505150"/>
                </a:solidFill>
              </a:rPr>
              <a:t>dopoguerra</a:t>
            </a:r>
            <a:endParaRPr lang="it-IT" sz="2400" dirty="0">
              <a:solidFill>
                <a:srgbClr val="50515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82196" y="6435705"/>
            <a:ext cx="54606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Demografia e società nei territori dell’Umbria, Sabrina </a:t>
            </a:r>
            <a:r>
              <a:rPr lang="it-IT" sz="1000" dirty="0" err="1" smtClean="0">
                <a:solidFill>
                  <a:srgbClr val="7F7F7F"/>
                </a:solidFill>
              </a:rPr>
              <a:t>Angiona</a:t>
            </a:r>
            <a:r>
              <a:rPr lang="it-IT" sz="1000" baseline="0" dirty="0" smtClean="0">
                <a:solidFill>
                  <a:srgbClr val="7F7F7F"/>
                </a:solidFill>
              </a:rPr>
              <a:t> – Perugia, 14 giugno 2017</a:t>
            </a:r>
            <a:endParaRPr lang="it-IT" sz="1000" dirty="0">
              <a:solidFill>
                <a:srgbClr val="7F7F7F"/>
              </a:solidFill>
            </a:endParaRPr>
          </a:p>
        </p:txBody>
      </p:sp>
      <p:cxnSp>
        <p:nvCxnSpPr>
          <p:cNvPr id="6" name="Connettore 1 5"/>
          <p:cNvCxnSpPr/>
          <p:nvPr/>
        </p:nvCxnSpPr>
        <p:spPr>
          <a:xfrm>
            <a:off x="6195439" y="1052186"/>
            <a:ext cx="0" cy="471361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6327273" y="973107"/>
            <a:ext cx="2703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Incremento dei flussi di immigrazione straniera</a:t>
            </a:r>
          </a:p>
        </p:txBody>
      </p:sp>
      <p:sp>
        <p:nvSpPr>
          <p:cNvPr id="4" name="Rettangolo 3"/>
          <p:cNvSpPr/>
          <p:nvPr/>
        </p:nvSpPr>
        <p:spPr>
          <a:xfrm>
            <a:off x="567990" y="1256717"/>
            <a:ext cx="66352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smtClean="0"/>
              <a:t>Indicatori sui residenti stranieri - </a:t>
            </a:r>
            <a:r>
              <a:rPr lang="it-IT" sz="1400" dirty="0"/>
              <a:t>Umbria - Censimenti 1991-2011 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6327273" y="1761541"/>
            <a:ext cx="252046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Crescita:</a:t>
            </a:r>
          </a:p>
          <a:p>
            <a:pPr algn="just">
              <a:lnSpc>
                <a:spcPts val="1000"/>
              </a:lnSpc>
            </a:pPr>
            <a:endParaRPr lang="it-IT" dirty="0"/>
          </a:p>
          <a:p>
            <a:pPr marL="285750" indent="-285750" algn="just">
              <a:buClr>
                <a:srgbClr val="7F142A"/>
              </a:buClr>
              <a:buFont typeface="Wingdings" panose="05000000000000000000" pitchFamily="2" charset="2"/>
              <a:buChar char="Ø"/>
            </a:pPr>
            <a:r>
              <a:rPr lang="it-IT" dirty="0"/>
              <a:t>quota di </a:t>
            </a:r>
            <a:r>
              <a:rPr lang="it-IT" dirty="0" smtClean="0"/>
              <a:t>cittadini stranieri </a:t>
            </a:r>
            <a:r>
              <a:rPr lang="it-IT" dirty="0"/>
              <a:t>sul totale della popolazione residente (dal 6,9 al 99,2 per mille)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it-IT" dirty="0"/>
          </a:p>
          <a:p>
            <a:pPr marL="285750" indent="-285750" algn="just">
              <a:buClr>
                <a:srgbClr val="7F142A"/>
              </a:buClr>
              <a:buFont typeface="Wingdings" panose="05000000000000000000" pitchFamily="2" charset="2"/>
              <a:buChar char="Ø"/>
            </a:pPr>
            <a:r>
              <a:rPr lang="it-IT" dirty="0" smtClean="0"/>
              <a:t>quota di minori stranieri </a:t>
            </a:r>
            <a:r>
              <a:rPr lang="it-IT" dirty="0"/>
              <a:t>(dal 13,8 al 23,1 per </a:t>
            </a:r>
            <a:r>
              <a:rPr lang="it-IT" dirty="0" smtClean="0"/>
              <a:t>cento)</a:t>
            </a:r>
          </a:p>
          <a:p>
            <a:pPr marL="285750" indent="-285750" algn="just">
              <a:buClr>
                <a:srgbClr val="7F142A"/>
              </a:buClr>
              <a:buFont typeface="Wingdings" panose="05000000000000000000" pitchFamily="2" charset="2"/>
              <a:buChar char="Ø"/>
            </a:pPr>
            <a:endParaRPr lang="it-IT" dirty="0" smtClean="0"/>
          </a:p>
          <a:p>
            <a:pPr marL="285750" indent="-285750" algn="just">
              <a:buClr>
                <a:srgbClr val="7F142A"/>
              </a:buClr>
              <a:buFont typeface="Wingdings" panose="05000000000000000000" pitchFamily="2" charset="2"/>
              <a:buChar char="Ø"/>
            </a:pPr>
            <a:r>
              <a:rPr lang="it-IT" dirty="0"/>
              <a:t>quota di coppie miste (dallo 0,5 al 3,1 per cento) 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it-IT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1851026"/>
            <a:ext cx="6216077" cy="3741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0256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682196" y="6435705"/>
            <a:ext cx="54606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Demografia e società nei territori dell’Umbria, Sabrina </a:t>
            </a:r>
            <a:r>
              <a:rPr lang="it-IT" sz="1000" dirty="0" err="1" smtClean="0">
                <a:solidFill>
                  <a:srgbClr val="7F7F7F"/>
                </a:solidFill>
              </a:rPr>
              <a:t>Angiona</a:t>
            </a:r>
            <a:r>
              <a:rPr lang="it-IT" sz="1000" baseline="0" dirty="0" smtClean="0">
                <a:solidFill>
                  <a:srgbClr val="7F7F7F"/>
                </a:solidFill>
              </a:rPr>
              <a:t> – Perugia, 14 giugno 2017</a:t>
            </a:r>
            <a:endParaRPr lang="it-IT" sz="1000" dirty="0">
              <a:solidFill>
                <a:srgbClr val="7F7F7F"/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676404" y="387932"/>
            <a:ext cx="7089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505150"/>
                </a:solidFill>
              </a:rPr>
              <a:t>La distribuzione </a:t>
            </a:r>
            <a:r>
              <a:rPr lang="it-IT" sz="2400" dirty="0" smtClean="0">
                <a:solidFill>
                  <a:srgbClr val="505150"/>
                </a:solidFill>
              </a:rPr>
              <a:t>territoriale e </a:t>
            </a:r>
            <a:r>
              <a:rPr lang="it-IT" sz="2400" dirty="0">
                <a:solidFill>
                  <a:srgbClr val="505150"/>
                </a:solidFill>
              </a:rPr>
              <a:t>le dinamiche spaziali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676" y="891868"/>
            <a:ext cx="6756740" cy="4778076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-37578" y="1169613"/>
            <a:ext cx="64008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dirty="0"/>
              <a:t>Incidenza della superficie dei centri e nuclei </a:t>
            </a:r>
            <a:r>
              <a:rPr lang="it-IT" sz="1300" dirty="0" smtClean="0"/>
              <a:t>abitati - Umbria - </a:t>
            </a:r>
            <a:r>
              <a:rPr lang="it-IT" sz="1300" dirty="0"/>
              <a:t>Censimento 2011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5924812" y="1632455"/>
            <a:ext cx="31690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/>
              <a:t>La </a:t>
            </a:r>
            <a:r>
              <a:rPr lang="it-IT" dirty="0"/>
              <a:t>superficie dei centri e dei nuclei abitati </a:t>
            </a:r>
            <a:r>
              <a:rPr lang="it-IT" dirty="0" smtClean="0"/>
              <a:t>rappresenta </a:t>
            </a:r>
            <a:r>
              <a:rPr lang="it-IT" dirty="0"/>
              <a:t>il 4,2% di quella complessiva</a:t>
            </a:r>
          </a:p>
        </p:txBody>
      </p:sp>
      <p:cxnSp>
        <p:nvCxnSpPr>
          <p:cNvPr id="18" name="Connettore 1 17"/>
          <p:cNvCxnSpPr/>
          <p:nvPr/>
        </p:nvCxnSpPr>
        <p:spPr>
          <a:xfrm>
            <a:off x="5919867" y="1215024"/>
            <a:ext cx="4945" cy="445492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ttangolo 18"/>
          <p:cNvSpPr/>
          <p:nvPr/>
        </p:nvSpPr>
        <p:spPr>
          <a:xfrm>
            <a:off x="5974917" y="2830676"/>
            <a:ext cx="316908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/>
              <a:t>Distribuzione disomogenea a livello comunale:</a:t>
            </a:r>
          </a:p>
          <a:p>
            <a:pPr algn="just"/>
            <a:endParaRPr lang="it-IT" dirty="0"/>
          </a:p>
          <a:p>
            <a:pPr marL="285750" indent="-285750">
              <a:buClr>
                <a:srgbClr val="7F142A"/>
              </a:buClr>
              <a:buFont typeface="Wingdings" panose="05000000000000000000" pitchFamily="2" charset="2"/>
              <a:buChar char="Ø"/>
            </a:pPr>
            <a:r>
              <a:rPr lang="it-IT" dirty="0"/>
              <a:t>i</a:t>
            </a:r>
            <a:r>
              <a:rPr lang="it-IT" dirty="0" smtClean="0"/>
              <a:t>ncidenza inferiore al 3% in oltre la metà dei comuni</a:t>
            </a:r>
          </a:p>
          <a:p>
            <a:pPr marL="285750" indent="-285750" algn="just">
              <a:buClr>
                <a:srgbClr val="7F142A"/>
              </a:buClr>
              <a:buFont typeface="Wingdings" panose="05000000000000000000" pitchFamily="2" charset="2"/>
              <a:buChar char="Ø"/>
            </a:pPr>
            <a:endParaRPr lang="it-IT" dirty="0"/>
          </a:p>
          <a:p>
            <a:pPr marL="285750" indent="-285750">
              <a:buClr>
                <a:srgbClr val="7F142A"/>
              </a:buClr>
              <a:buFont typeface="Wingdings" panose="05000000000000000000" pitchFamily="2" charset="2"/>
              <a:buChar char="Ø"/>
            </a:pPr>
            <a:r>
              <a:rPr lang="it-IT" dirty="0" smtClean="0"/>
              <a:t>Solo in 5 comuni incidenza superiore al 9%</a:t>
            </a:r>
          </a:p>
          <a:p>
            <a:pPr algn="just"/>
            <a:endParaRPr lang="it-IT" dirty="0"/>
          </a:p>
          <a:p>
            <a:pPr algn="just"/>
            <a:endParaRPr lang="it-IT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2952486" y="4709787"/>
            <a:ext cx="7426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TR</a:t>
            </a:r>
            <a:endParaRPr lang="it-IT" sz="1200" b="1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2460314" y="3037847"/>
            <a:ext cx="7426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PG</a:t>
            </a:r>
            <a:endParaRPr lang="it-IT" sz="1200" b="1" dirty="0"/>
          </a:p>
        </p:txBody>
      </p:sp>
    </p:spTree>
    <p:extLst>
      <p:ext uri="{BB962C8B-B14F-4D97-AF65-F5344CB8AC3E}">
        <p14:creationId xmlns:p14="http://schemas.microsoft.com/office/powerpoint/2010/main" val="88936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1858" y="1075066"/>
            <a:ext cx="6691725" cy="473210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682196" y="6435705"/>
            <a:ext cx="54606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Demografia e società nei territori dell’Umbria, Sabrina </a:t>
            </a:r>
            <a:r>
              <a:rPr lang="it-IT" sz="1000" dirty="0" err="1" smtClean="0">
                <a:solidFill>
                  <a:srgbClr val="7F7F7F"/>
                </a:solidFill>
              </a:rPr>
              <a:t>Angiona</a:t>
            </a:r>
            <a:r>
              <a:rPr lang="it-IT" sz="1000" baseline="0" dirty="0" smtClean="0">
                <a:solidFill>
                  <a:srgbClr val="7F7F7F"/>
                </a:solidFill>
              </a:rPr>
              <a:t> – Perugia, 14 giugno 2017</a:t>
            </a:r>
            <a:endParaRPr lang="it-IT" sz="1000" dirty="0">
              <a:solidFill>
                <a:srgbClr val="7F7F7F"/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676404" y="387932"/>
            <a:ext cx="7089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505150"/>
                </a:solidFill>
              </a:rPr>
              <a:t>La distribuzione </a:t>
            </a:r>
            <a:r>
              <a:rPr lang="it-IT" sz="2400" dirty="0" smtClean="0">
                <a:solidFill>
                  <a:srgbClr val="505150"/>
                </a:solidFill>
              </a:rPr>
              <a:t>territoriale e </a:t>
            </a:r>
            <a:r>
              <a:rPr lang="it-IT" sz="2400" dirty="0">
                <a:solidFill>
                  <a:srgbClr val="505150"/>
                </a:solidFill>
              </a:rPr>
              <a:t>le dinamiche spaziali</a:t>
            </a:r>
          </a:p>
        </p:txBody>
      </p:sp>
      <p:sp>
        <p:nvSpPr>
          <p:cNvPr id="6" name="Rettangolo 5"/>
          <p:cNvSpPr/>
          <p:nvPr/>
        </p:nvSpPr>
        <p:spPr>
          <a:xfrm>
            <a:off x="-37578" y="1169613"/>
            <a:ext cx="64008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dirty="0"/>
              <a:t>Incidenza della superficie dei centri e nuclei </a:t>
            </a:r>
            <a:r>
              <a:rPr lang="it-IT" sz="1300" dirty="0" smtClean="0"/>
              <a:t>abitati - Autocorrelazione spaziale -Umbria - </a:t>
            </a:r>
            <a:r>
              <a:rPr lang="it-IT" sz="1300" dirty="0"/>
              <a:t>Censimento 2011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6142892" y="1507195"/>
            <a:ext cx="28132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/>
              <a:t>Comuni con elevato consumo di suolo: </a:t>
            </a:r>
          </a:p>
          <a:p>
            <a:pPr algn="just"/>
            <a:r>
              <a:rPr lang="it-IT" dirty="0" smtClean="0"/>
              <a:t>Perugia, Assisi, Bastia Umbra, Corciano, Deruta, Torgiano, San Gemini</a:t>
            </a:r>
          </a:p>
        </p:txBody>
      </p:sp>
      <p:cxnSp>
        <p:nvCxnSpPr>
          <p:cNvPr id="18" name="Connettore 1 17"/>
          <p:cNvCxnSpPr/>
          <p:nvPr/>
        </p:nvCxnSpPr>
        <p:spPr>
          <a:xfrm>
            <a:off x="6034167" y="1278524"/>
            <a:ext cx="4945" cy="445492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ttangolo 11"/>
          <p:cNvSpPr/>
          <p:nvPr/>
        </p:nvSpPr>
        <p:spPr>
          <a:xfrm>
            <a:off x="6187858" y="3556961"/>
            <a:ext cx="290603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/>
              <a:t>Zone con basso consumo di suolo:</a:t>
            </a:r>
          </a:p>
          <a:p>
            <a:pPr algn="just"/>
            <a:r>
              <a:rPr lang="it-IT" dirty="0" err="1" smtClean="0"/>
              <a:t>Valnerina</a:t>
            </a:r>
            <a:r>
              <a:rPr lang="it-IT" dirty="0" smtClean="0"/>
              <a:t>, </a:t>
            </a:r>
            <a:r>
              <a:rPr lang="it-IT" dirty="0"/>
              <a:t>M</a:t>
            </a:r>
            <a:r>
              <a:rPr lang="it-IT" dirty="0" smtClean="0"/>
              <a:t>onti Martani e colli orvietani    </a:t>
            </a:r>
          </a:p>
          <a:p>
            <a:pPr algn="just"/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70398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_sabri\Noi_Comuni\EVENTO_26_06_2017\TESTO DEFINITIVO_UMBRIA\File immagine ebook\AR_Figura1_6\10_Umb_F1_6_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6194" y="731498"/>
            <a:ext cx="7199936" cy="509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682196" y="6435705"/>
            <a:ext cx="54606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Demografia e società nei territori dell’Umbria, Sabrina </a:t>
            </a:r>
            <a:r>
              <a:rPr lang="it-IT" sz="1000" dirty="0" err="1" smtClean="0">
                <a:solidFill>
                  <a:srgbClr val="7F7F7F"/>
                </a:solidFill>
              </a:rPr>
              <a:t>Angiona</a:t>
            </a:r>
            <a:r>
              <a:rPr lang="it-IT" sz="1000" baseline="0" dirty="0" smtClean="0">
                <a:solidFill>
                  <a:srgbClr val="7F7F7F"/>
                </a:solidFill>
              </a:rPr>
              <a:t> – Perugia, 14 giugno 2017</a:t>
            </a:r>
            <a:endParaRPr lang="it-IT" sz="1000" dirty="0">
              <a:solidFill>
                <a:srgbClr val="7F7F7F"/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676404" y="387932"/>
            <a:ext cx="7089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505150"/>
                </a:solidFill>
              </a:rPr>
              <a:t>La distribuzione </a:t>
            </a:r>
            <a:r>
              <a:rPr lang="it-IT" sz="2400" dirty="0" smtClean="0">
                <a:solidFill>
                  <a:srgbClr val="505150"/>
                </a:solidFill>
              </a:rPr>
              <a:t>territoriale e </a:t>
            </a:r>
            <a:r>
              <a:rPr lang="it-IT" sz="2400" dirty="0">
                <a:solidFill>
                  <a:srgbClr val="505150"/>
                </a:solidFill>
              </a:rPr>
              <a:t>le dinamiche spaziali</a:t>
            </a:r>
          </a:p>
        </p:txBody>
      </p:sp>
      <p:sp>
        <p:nvSpPr>
          <p:cNvPr id="6" name="Rettangolo 5"/>
          <p:cNvSpPr/>
          <p:nvPr/>
        </p:nvSpPr>
        <p:spPr>
          <a:xfrm>
            <a:off x="375780" y="1169613"/>
            <a:ext cx="5398718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dirty="0"/>
              <a:t>Incidenza </a:t>
            </a:r>
            <a:r>
              <a:rPr lang="it-IT" sz="1300" dirty="0" smtClean="0"/>
              <a:t>di anziani soli  (65 anni e più) - Umbria - </a:t>
            </a:r>
            <a:r>
              <a:rPr lang="it-IT" sz="1300" dirty="0"/>
              <a:t>Censimento 2011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6288066" y="1703539"/>
            <a:ext cx="27682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/>
              <a:t>Nel </a:t>
            </a:r>
            <a:r>
              <a:rPr lang="it-IT" dirty="0" smtClean="0"/>
              <a:t>2011, in Umbria, </a:t>
            </a:r>
            <a:r>
              <a:rPr lang="it-IT" dirty="0"/>
              <a:t>l</a:t>
            </a:r>
            <a:r>
              <a:rPr lang="it-IT" dirty="0" smtClean="0"/>
              <a:t>’incidenza delle </a:t>
            </a:r>
            <a:r>
              <a:rPr lang="it-IT" dirty="0"/>
              <a:t>famiglie composte da anziani di 65 anni e oltre che vivono da soli </a:t>
            </a:r>
            <a:r>
              <a:rPr lang="it-IT" dirty="0" smtClean="0"/>
              <a:t>è pari al </a:t>
            </a:r>
            <a:r>
              <a:rPr lang="it-IT" dirty="0"/>
              <a:t>23,5</a:t>
            </a:r>
            <a:r>
              <a:rPr lang="it-IT" dirty="0" smtClean="0"/>
              <a:t>%</a:t>
            </a:r>
          </a:p>
        </p:txBody>
      </p:sp>
      <p:cxnSp>
        <p:nvCxnSpPr>
          <p:cNvPr id="18" name="Connettore 1 17"/>
          <p:cNvCxnSpPr/>
          <p:nvPr/>
        </p:nvCxnSpPr>
        <p:spPr>
          <a:xfrm>
            <a:off x="5919867" y="1215024"/>
            <a:ext cx="4945" cy="445492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ttangolo 1"/>
          <p:cNvSpPr/>
          <p:nvPr/>
        </p:nvSpPr>
        <p:spPr>
          <a:xfrm>
            <a:off x="6288066" y="3767572"/>
            <a:ext cx="27682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/>
              <a:t>Forte </a:t>
            </a:r>
            <a:r>
              <a:rPr lang="it-IT" dirty="0"/>
              <a:t>concentrazione del </a:t>
            </a:r>
            <a:r>
              <a:rPr lang="it-IT" dirty="0" smtClean="0"/>
              <a:t>fenomeno nei </a:t>
            </a:r>
            <a:r>
              <a:rPr lang="it-IT" dirty="0"/>
              <a:t>comuni della </a:t>
            </a:r>
            <a:r>
              <a:rPr lang="it-IT" dirty="0" err="1"/>
              <a:t>Valnerina</a:t>
            </a:r>
            <a:r>
              <a:rPr lang="it-IT" dirty="0"/>
              <a:t> e in altre zone della dorsale </a:t>
            </a:r>
            <a:r>
              <a:rPr lang="it-IT" dirty="0" smtClean="0"/>
              <a:t>appenninica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1658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_sabri\Noi_Comuni\EVENTO_26_06_2017\TESTO DEFINITIVO_UMBRIA\File immagine ebook\AR_Figura1_6\10_Umb_F1_6_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6828" y="764074"/>
            <a:ext cx="7386432" cy="5223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682196" y="6435705"/>
            <a:ext cx="54606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Demografia e società nei territori dell’Umbria, Sabrina </a:t>
            </a:r>
            <a:r>
              <a:rPr lang="it-IT" sz="1000" dirty="0" err="1" smtClean="0">
                <a:solidFill>
                  <a:srgbClr val="7F7F7F"/>
                </a:solidFill>
              </a:rPr>
              <a:t>Angiona</a:t>
            </a:r>
            <a:r>
              <a:rPr lang="it-IT" sz="1000" baseline="0" dirty="0" smtClean="0">
                <a:solidFill>
                  <a:srgbClr val="7F7F7F"/>
                </a:solidFill>
              </a:rPr>
              <a:t> – Perugia, 14 giugno 2017</a:t>
            </a:r>
            <a:endParaRPr lang="it-IT" sz="1000" dirty="0">
              <a:solidFill>
                <a:srgbClr val="7F7F7F"/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676404" y="387932"/>
            <a:ext cx="7089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505150"/>
                </a:solidFill>
              </a:rPr>
              <a:t>La distribuzione </a:t>
            </a:r>
            <a:r>
              <a:rPr lang="it-IT" sz="2400" dirty="0" smtClean="0">
                <a:solidFill>
                  <a:srgbClr val="505150"/>
                </a:solidFill>
              </a:rPr>
              <a:t>territoriale e </a:t>
            </a:r>
            <a:r>
              <a:rPr lang="it-IT" sz="2400" dirty="0">
                <a:solidFill>
                  <a:srgbClr val="505150"/>
                </a:solidFill>
              </a:rPr>
              <a:t>le dinamiche spaziali</a:t>
            </a:r>
          </a:p>
        </p:txBody>
      </p:sp>
      <p:sp>
        <p:nvSpPr>
          <p:cNvPr id="6" name="Rettangolo 5"/>
          <p:cNvSpPr/>
          <p:nvPr/>
        </p:nvSpPr>
        <p:spPr>
          <a:xfrm>
            <a:off x="100208" y="1157087"/>
            <a:ext cx="595744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dirty="0"/>
              <a:t>Incidenza </a:t>
            </a:r>
            <a:r>
              <a:rPr lang="it-IT" sz="1300" dirty="0" smtClean="0"/>
              <a:t>di anziani soli (65 e più anni) - Autocorrelazione spaziale - Umbria - </a:t>
            </a:r>
            <a:r>
              <a:rPr lang="it-IT" sz="1300" dirty="0"/>
              <a:t>Censimento 2011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6057653" y="1974729"/>
            <a:ext cx="28483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/>
              <a:t>La </a:t>
            </a:r>
            <a:r>
              <a:rPr lang="it-IT" dirty="0" err="1" smtClean="0"/>
              <a:t>Valnerina</a:t>
            </a:r>
            <a:r>
              <a:rPr lang="it-IT" dirty="0" smtClean="0"/>
              <a:t>: zona con elevato numero di anziani soli</a:t>
            </a:r>
          </a:p>
        </p:txBody>
      </p:sp>
      <p:cxnSp>
        <p:nvCxnSpPr>
          <p:cNvPr id="18" name="Connettore 1 17"/>
          <p:cNvCxnSpPr/>
          <p:nvPr/>
        </p:nvCxnSpPr>
        <p:spPr>
          <a:xfrm>
            <a:off x="5919867" y="1215024"/>
            <a:ext cx="4945" cy="477241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ttangolo 11"/>
          <p:cNvSpPr/>
          <p:nvPr/>
        </p:nvSpPr>
        <p:spPr>
          <a:xfrm>
            <a:off x="6142892" y="3556961"/>
            <a:ext cx="28633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/>
              <a:t>Il perugino e la media e alta valle del Tevere: zone con bassa quota di famiglie composte da anziani soli    </a:t>
            </a:r>
          </a:p>
          <a:p>
            <a:pPr algn="just"/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346510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682196" y="6435705"/>
            <a:ext cx="54606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Demografia e società nei territori dell’Umbria, Sabrina </a:t>
            </a:r>
            <a:r>
              <a:rPr lang="it-IT" sz="1000" dirty="0" err="1" smtClean="0">
                <a:solidFill>
                  <a:srgbClr val="7F7F7F"/>
                </a:solidFill>
              </a:rPr>
              <a:t>Angiona</a:t>
            </a:r>
            <a:r>
              <a:rPr lang="it-IT" sz="1000" baseline="0" dirty="0" smtClean="0">
                <a:solidFill>
                  <a:srgbClr val="7F7F7F"/>
                </a:solidFill>
              </a:rPr>
              <a:t> – Perugia, 14 giugno 2017</a:t>
            </a:r>
            <a:endParaRPr lang="it-IT" sz="1000" dirty="0">
              <a:solidFill>
                <a:srgbClr val="7F7F7F"/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166361" y="394649"/>
            <a:ext cx="881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505150"/>
                </a:solidFill>
              </a:rPr>
              <a:t>I profili dell’evoluzione demografica: 1991 e 2011 a </a:t>
            </a:r>
            <a:r>
              <a:rPr lang="it-IT" sz="1600" dirty="0" smtClean="0">
                <a:solidFill>
                  <a:srgbClr val="505150"/>
                </a:solidFill>
              </a:rPr>
              <a:t>confronto -  </a:t>
            </a:r>
            <a:r>
              <a:rPr lang="it-IT" sz="1600" dirty="0" smtClean="0"/>
              <a:t>I </a:t>
            </a:r>
            <a:r>
              <a:rPr lang="it-IT" sz="1600" dirty="0"/>
              <a:t>risultati della cluster </a:t>
            </a:r>
            <a:r>
              <a:rPr lang="it-IT" sz="1600" dirty="0" err="1"/>
              <a:t>analysis</a:t>
            </a:r>
            <a:endParaRPr lang="it-IT" sz="1600" dirty="0">
              <a:solidFill>
                <a:srgbClr val="505150"/>
              </a:solidFill>
            </a:endParaRPr>
          </a:p>
        </p:txBody>
      </p:sp>
      <p:cxnSp>
        <p:nvCxnSpPr>
          <p:cNvPr id="18" name="Connettore 1 17"/>
          <p:cNvCxnSpPr/>
          <p:nvPr/>
        </p:nvCxnSpPr>
        <p:spPr>
          <a:xfrm>
            <a:off x="5757029" y="1031827"/>
            <a:ext cx="4945" cy="506834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G:\_sabri\Noi_Comuni\EVENTO_26_06_2017\TESTO DEFINITIVO_UMBRIA\File immagine ebook\AR_Figura1_7 (T1)\1991_10_Umb_F1_7_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86" y="1335429"/>
            <a:ext cx="2758103" cy="380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tangolo 9"/>
          <p:cNvSpPr/>
          <p:nvPr/>
        </p:nvSpPr>
        <p:spPr>
          <a:xfrm>
            <a:off x="638827" y="1044353"/>
            <a:ext cx="581988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b="1" dirty="0" smtClean="0"/>
              <a:t>1991</a:t>
            </a:r>
            <a:endParaRPr lang="it-IT" sz="1300" b="1" dirty="0"/>
          </a:p>
        </p:txBody>
      </p:sp>
      <p:pic>
        <p:nvPicPr>
          <p:cNvPr id="3075" name="Picture 3" descr="G:\_sabri\Noi_Comuni\EVENTO_26_06_2017\TESTO DEFINITIVO_UMBRIA\File immagine ebook\AR_Figura1_7 (T1)\2011_10_Umb_F1_7_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542" y="1324215"/>
            <a:ext cx="2706446" cy="373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tangolo 12"/>
          <p:cNvSpPr/>
          <p:nvPr/>
        </p:nvSpPr>
        <p:spPr>
          <a:xfrm>
            <a:off x="3546953" y="1031827"/>
            <a:ext cx="581988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b="1" dirty="0" smtClean="0"/>
              <a:t>2011</a:t>
            </a:r>
            <a:endParaRPr lang="it-IT" sz="1300" b="1" dirty="0"/>
          </a:p>
        </p:txBody>
      </p:sp>
      <p:sp>
        <p:nvSpPr>
          <p:cNvPr id="3" name="Rettangolo 2"/>
          <p:cNvSpPr/>
          <p:nvPr/>
        </p:nvSpPr>
        <p:spPr>
          <a:xfrm>
            <a:off x="0" y="5150182"/>
            <a:ext cx="57946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400" dirty="0" smtClean="0"/>
              <a:t>Tra </a:t>
            </a:r>
            <a:r>
              <a:rPr lang="it-IT" sz="1400" dirty="0"/>
              <a:t>il 1991 e il 2011,</a:t>
            </a:r>
            <a:r>
              <a:rPr lang="it-IT" sz="1400" dirty="0">
                <a:solidFill>
                  <a:srgbClr val="FF0000"/>
                </a:solidFill>
              </a:rPr>
              <a:t> l’area a più forte espansione </a:t>
            </a:r>
            <a:r>
              <a:rPr lang="it-IT" sz="1400" dirty="0" smtClean="0">
                <a:solidFill>
                  <a:srgbClr val="FF0000"/>
                </a:solidFill>
              </a:rPr>
              <a:t>demografica </a:t>
            </a:r>
            <a:r>
              <a:rPr lang="it-IT" sz="1400" dirty="0" smtClean="0"/>
              <a:t>perde alcuni dei comuni più grandi (Gubbio</a:t>
            </a:r>
            <a:r>
              <a:rPr lang="it-IT" sz="1400" dirty="0"/>
              <a:t>, </a:t>
            </a:r>
            <a:r>
              <a:rPr lang="it-IT" sz="1400" dirty="0" smtClean="0"/>
              <a:t>Spoleto, Narni</a:t>
            </a:r>
            <a:r>
              <a:rPr lang="it-IT" sz="1400" dirty="0"/>
              <a:t>, Amelia </a:t>
            </a:r>
            <a:r>
              <a:rPr lang="it-IT" sz="1400" dirty="0" smtClean="0"/>
              <a:t>e Orvieto) espandendosi </a:t>
            </a:r>
            <a:r>
              <a:rPr lang="it-IT" sz="1400" dirty="0"/>
              <a:t>lungo le direttrici del Trasimeno, della media valle del </a:t>
            </a:r>
            <a:r>
              <a:rPr lang="it-IT" sz="1400" dirty="0" smtClean="0"/>
              <a:t>Tevere e </a:t>
            </a:r>
            <a:r>
              <a:rPr lang="it-IT" sz="1400" dirty="0"/>
              <a:t>della valle umbra fino a Foligno</a:t>
            </a:r>
          </a:p>
        </p:txBody>
      </p:sp>
      <p:sp>
        <p:nvSpPr>
          <p:cNvPr id="7" name="Rettangolo 6"/>
          <p:cNvSpPr/>
          <p:nvPr/>
        </p:nvSpPr>
        <p:spPr>
          <a:xfrm>
            <a:off x="5710988" y="861414"/>
            <a:ext cx="3433013" cy="5409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/>
              <a:t>In dettaglio nel 2011:</a:t>
            </a:r>
          </a:p>
          <a:p>
            <a:pPr algn="just">
              <a:lnSpc>
                <a:spcPts val="900"/>
              </a:lnSpc>
            </a:pPr>
            <a:endParaRPr lang="it-IT" dirty="0"/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it-IT" sz="1600" b="1" dirty="0" smtClean="0">
                <a:solidFill>
                  <a:srgbClr val="FF0000"/>
                </a:solidFill>
              </a:rPr>
              <a:t>elevata </a:t>
            </a:r>
            <a:r>
              <a:rPr lang="it-IT" sz="1600" b="1" dirty="0">
                <a:solidFill>
                  <a:srgbClr val="FF0000"/>
                </a:solidFill>
              </a:rPr>
              <a:t>incidenza di attività produttive e di </a:t>
            </a:r>
            <a:r>
              <a:rPr lang="it-IT" sz="1600" b="1" dirty="0" smtClean="0">
                <a:solidFill>
                  <a:srgbClr val="FF0000"/>
                </a:solidFill>
              </a:rPr>
              <a:t>servizi che ha comportato un aumento della popolazione, soprattutto giovanile, nei </a:t>
            </a:r>
            <a:r>
              <a:rPr lang="it-IT" sz="1600" b="1" dirty="0">
                <a:solidFill>
                  <a:srgbClr val="FF0000"/>
                </a:solidFill>
              </a:rPr>
              <a:t>comuni limitrofi </a:t>
            </a:r>
            <a:r>
              <a:rPr lang="it-IT" sz="1600" b="1" dirty="0" smtClean="0">
                <a:solidFill>
                  <a:srgbClr val="FF0000"/>
                </a:solidFill>
              </a:rPr>
              <a:t>a Perugia, </a:t>
            </a:r>
            <a:r>
              <a:rPr lang="it-IT" sz="1600" b="1" dirty="0">
                <a:solidFill>
                  <a:srgbClr val="FF0000"/>
                </a:solidFill>
              </a:rPr>
              <a:t>creando una vasta area urbanizzata che comprende e oltrepassa i comuni della cintura </a:t>
            </a:r>
            <a:r>
              <a:rPr lang="it-IT" sz="1600" b="1" dirty="0" smtClean="0">
                <a:solidFill>
                  <a:srgbClr val="FF0000"/>
                </a:solidFill>
              </a:rPr>
              <a:t>perugina</a:t>
            </a:r>
          </a:p>
          <a:p>
            <a:endParaRPr lang="it-IT" sz="1600" b="1" dirty="0" smtClean="0">
              <a:solidFill>
                <a:srgbClr val="FF0000"/>
              </a:solidFill>
            </a:endParaRP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rgbClr val="F7AFAF"/>
                </a:solidFill>
              </a:rPr>
              <a:t>c</a:t>
            </a:r>
            <a:r>
              <a:rPr lang="it-IT" sz="1600" b="1" dirty="0" smtClean="0">
                <a:solidFill>
                  <a:srgbClr val="F7AFAF"/>
                </a:solidFill>
              </a:rPr>
              <a:t>rescita demografica debole, alta incidenza di popolazione straniera </a:t>
            </a:r>
            <a:r>
              <a:rPr lang="it-IT" sz="1600" b="1" dirty="0">
                <a:solidFill>
                  <a:srgbClr val="F7AFAF"/>
                </a:solidFill>
              </a:rPr>
              <a:t>(orvietano, bassa valle del Tevere, eugubino</a:t>
            </a:r>
            <a:r>
              <a:rPr lang="it-IT" sz="1600" b="1" dirty="0" smtClean="0">
                <a:solidFill>
                  <a:srgbClr val="F7AFAF"/>
                </a:solidFill>
              </a:rPr>
              <a:t>)</a:t>
            </a:r>
          </a:p>
          <a:p>
            <a:endParaRPr lang="it-IT" sz="1600" b="1" dirty="0" smtClean="0">
              <a:solidFill>
                <a:srgbClr val="F7AFAF"/>
              </a:solidFill>
            </a:endParaRP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it-IT" sz="1600" b="1" dirty="0" smtClean="0">
                <a:solidFill>
                  <a:schemeClr val="bg1">
                    <a:lumMod val="65000"/>
                  </a:schemeClr>
                </a:solidFill>
              </a:rPr>
              <a:t>Invecchiamento della popolazione, quota elevata di abitazioni in proprietà, quota elevata di abitazioni non occupate nei centri storici</a:t>
            </a:r>
            <a:endParaRPr lang="it-IT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02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019" t="2015" r="19550"/>
          <a:stretch/>
        </p:blipFill>
        <p:spPr>
          <a:xfrm>
            <a:off x="5659882" y="2411434"/>
            <a:ext cx="3453549" cy="3671866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682196" y="593325"/>
            <a:ext cx="753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404040"/>
                </a:solidFill>
              </a:rPr>
              <a:t>Conclusioni</a:t>
            </a:r>
            <a:endParaRPr lang="it-IT" sz="2400" dirty="0">
              <a:solidFill>
                <a:srgbClr val="40404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787977" y="4839305"/>
            <a:ext cx="7520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4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444500" y="1636734"/>
            <a:ext cx="7035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 I Censimenti </a:t>
            </a:r>
            <a:r>
              <a:rPr lang="it-IT" dirty="0"/>
              <a:t>dal 1951 al 2011 ci </a:t>
            </a:r>
            <a:r>
              <a:rPr lang="it-IT" dirty="0" smtClean="0"/>
              <a:t>raccontano:</a:t>
            </a:r>
          </a:p>
          <a:p>
            <a:endParaRPr lang="it-IT" altLang="it-IT" dirty="0">
              <a:solidFill>
                <a:srgbClr val="505150"/>
              </a:solidFill>
            </a:endParaRPr>
          </a:p>
          <a:p>
            <a:pPr marL="285750" indent="-285750">
              <a:buClr>
                <a:srgbClr val="7F142A"/>
              </a:buClr>
              <a:buFont typeface="Wingdings" panose="05000000000000000000" pitchFamily="2" charset="2"/>
              <a:buChar char="Ø"/>
            </a:pPr>
            <a:r>
              <a:rPr lang="it-IT" altLang="it-IT" dirty="0"/>
              <a:t>a</a:t>
            </a:r>
            <a:r>
              <a:rPr lang="it-IT" altLang="it-IT" dirty="0" smtClean="0"/>
              <a:t>ccelerazione del processo di invecchiamento della popolazione</a:t>
            </a:r>
          </a:p>
          <a:p>
            <a:pPr marL="285750" indent="-285750">
              <a:buClr>
                <a:srgbClr val="7F142A"/>
              </a:buClr>
              <a:buFont typeface="Wingdings" panose="05000000000000000000" pitchFamily="2" charset="2"/>
              <a:buChar char="Ø"/>
            </a:pPr>
            <a:endParaRPr lang="it-IT" altLang="it-IT" dirty="0"/>
          </a:p>
          <a:p>
            <a:pPr marL="285750" indent="-285750">
              <a:buClr>
                <a:srgbClr val="7F142A"/>
              </a:buClr>
              <a:buFont typeface="Wingdings" panose="05000000000000000000" pitchFamily="2" charset="2"/>
              <a:buChar char="Ø"/>
            </a:pPr>
            <a:r>
              <a:rPr lang="it-IT" altLang="it-IT" dirty="0" smtClean="0"/>
              <a:t> </a:t>
            </a:r>
            <a:r>
              <a:rPr lang="it-IT" altLang="it-IT" dirty="0"/>
              <a:t>crescita della </a:t>
            </a:r>
            <a:r>
              <a:rPr lang="it-IT" altLang="it-IT" dirty="0" smtClean="0"/>
              <a:t>componente straniera</a:t>
            </a:r>
          </a:p>
          <a:p>
            <a:pPr marL="285750" indent="-285750">
              <a:buClr>
                <a:srgbClr val="7F142A"/>
              </a:buClr>
              <a:buFont typeface="Wingdings" panose="05000000000000000000" pitchFamily="2" charset="2"/>
              <a:buChar char="Ø"/>
            </a:pPr>
            <a:endParaRPr lang="it-IT" altLang="it-IT" dirty="0"/>
          </a:p>
          <a:p>
            <a:pPr marL="285750" indent="-285750">
              <a:buClr>
                <a:srgbClr val="7F142A"/>
              </a:buClr>
              <a:buFont typeface="Wingdings" panose="05000000000000000000" pitchFamily="2" charset="2"/>
              <a:buChar char="Ø"/>
            </a:pPr>
            <a:r>
              <a:rPr lang="it-IT" altLang="it-IT" dirty="0" smtClean="0"/>
              <a:t>contrazione dell’ampiezza media della famiglia</a:t>
            </a:r>
          </a:p>
          <a:p>
            <a:pPr marL="285750" indent="-285750">
              <a:buClr>
                <a:srgbClr val="7F142A"/>
              </a:buClr>
              <a:buFont typeface="Wingdings" panose="05000000000000000000" pitchFamily="2" charset="2"/>
              <a:buChar char="Ø"/>
            </a:pPr>
            <a:endParaRPr lang="it-IT" altLang="it-IT" dirty="0"/>
          </a:p>
          <a:p>
            <a:pPr marL="285750" indent="-285750">
              <a:buClr>
                <a:srgbClr val="7F142A"/>
              </a:buClr>
              <a:buFont typeface="Wingdings" panose="05000000000000000000" pitchFamily="2" charset="2"/>
              <a:buChar char="Ø"/>
            </a:pPr>
            <a:r>
              <a:rPr lang="it-IT" altLang="it-IT" dirty="0"/>
              <a:t>c</a:t>
            </a:r>
            <a:r>
              <a:rPr lang="it-IT" altLang="it-IT" dirty="0" smtClean="0"/>
              <a:t>ambiamento strutturale delle tipologie familiari</a:t>
            </a:r>
          </a:p>
          <a:p>
            <a:pPr marL="285750" indent="-285750">
              <a:buClr>
                <a:srgbClr val="7F142A"/>
              </a:buClr>
              <a:buFont typeface="Wingdings" panose="05000000000000000000" pitchFamily="2" charset="2"/>
              <a:buChar char="Ø"/>
            </a:pPr>
            <a:endParaRPr lang="it-IT" altLang="it-IT" dirty="0"/>
          </a:p>
          <a:p>
            <a:pPr marL="285750" indent="-285750">
              <a:buClr>
                <a:srgbClr val="7F142A"/>
              </a:buClr>
              <a:buFont typeface="Wingdings" panose="05000000000000000000" pitchFamily="2" charset="2"/>
              <a:buChar char="Ø"/>
            </a:pPr>
            <a:r>
              <a:rPr lang="it-IT" altLang="it-IT" dirty="0"/>
              <a:t>m</a:t>
            </a:r>
            <a:r>
              <a:rPr lang="it-IT" altLang="it-IT" dirty="0" smtClean="0"/>
              <a:t>iglioramento delle condizioni abitative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altLang="it-IT" dirty="0">
              <a:solidFill>
                <a:srgbClr val="50515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altLang="it-IT" dirty="0">
              <a:solidFill>
                <a:srgbClr val="50515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dirty="0">
              <a:solidFill>
                <a:srgbClr val="50515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82196" y="6435705"/>
            <a:ext cx="54606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Demografia e società nei territori dell’Umbria, Sabrina </a:t>
            </a:r>
            <a:r>
              <a:rPr lang="it-IT" sz="1000" dirty="0" err="1" smtClean="0">
                <a:solidFill>
                  <a:srgbClr val="7F7F7F"/>
                </a:solidFill>
              </a:rPr>
              <a:t>Angiona</a:t>
            </a:r>
            <a:r>
              <a:rPr lang="it-IT" sz="1000" baseline="0" dirty="0" smtClean="0">
                <a:solidFill>
                  <a:srgbClr val="7F7F7F"/>
                </a:solidFill>
              </a:rPr>
              <a:t> – Perugia, 14 giugno 2017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92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787977" y="5076120"/>
            <a:ext cx="2806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Sabrina 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</a:rPr>
              <a:t>Angiona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ansabrin@istat.it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682196" y="6435705"/>
            <a:ext cx="54606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Demografia e società nei territori dell’Umbria, Sabrina </a:t>
            </a:r>
            <a:r>
              <a:rPr lang="it-IT" sz="1000" dirty="0" err="1" smtClean="0">
                <a:solidFill>
                  <a:srgbClr val="7F7F7F"/>
                </a:solidFill>
              </a:rPr>
              <a:t>Angiona</a:t>
            </a:r>
            <a:r>
              <a:rPr lang="it-IT" sz="1000" baseline="0" dirty="0" smtClean="0">
                <a:solidFill>
                  <a:srgbClr val="7F7F7F"/>
                </a:solidFill>
              </a:rPr>
              <a:t> – Perugia, 14 giugno 2017</a:t>
            </a:r>
            <a:endParaRPr lang="it-IT" sz="1000" dirty="0">
              <a:solidFill>
                <a:srgbClr val="7F7F7F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579459" y="2634734"/>
            <a:ext cx="63345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it-IT" altLang="it-IT" sz="8000" b="1" dirty="0">
                <a:solidFill>
                  <a:srgbClr val="7F142A"/>
                </a:solidFill>
                <a:latin typeface="Freestyle Script" pitchFamily="66" charset="0"/>
              </a:rPr>
              <a:t>Grazie per l’attenzione</a:t>
            </a:r>
          </a:p>
        </p:txBody>
      </p:sp>
    </p:spTree>
    <p:extLst>
      <p:ext uri="{BB962C8B-B14F-4D97-AF65-F5344CB8AC3E}">
        <p14:creationId xmlns:p14="http://schemas.microsoft.com/office/powerpoint/2010/main" val="39689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5364089" y="2132856"/>
            <a:ext cx="3456386" cy="203132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1" i="0" u="none" strike="noStrike" kern="1200" cap="none" spc="0" baseline="0">
                <a:solidFill>
                  <a:srgbClr val="C00000"/>
                </a:solidFill>
                <a:uFillTx/>
                <a:latin typeface="Arial"/>
              </a:rPr>
              <a:t>L’equilibrio demografico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1" i="0" u="none" strike="noStrike" kern="1200" cap="none" spc="0" baseline="0">
                <a:solidFill>
                  <a:srgbClr val="C00000"/>
                </a:solidFill>
                <a:uFillTx/>
                <a:latin typeface="Arial"/>
              </a:rPr>
              <a:t>     e territoriale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>
                <a:solidFill>
                  <a:srgbClr val="BFBFBF"/>
                </a:solidFill>
                <a:uFillTx/>
                <a:latin typeface="Arial"/>
              </a:rPr>
              <a:t>2</a:t>
            </a:r>
            <a:r>
              <a:rPr lang="it-IT" sz="1800" b="1" i="0" u="none" strike="noStrike" kern="1200" cap="none" spc="0" baseline="0">
                <a:solidFill>
                  <a:srgbClr val="BFBFBF"/>
                </a:solidFill>
                <a:uFillTx/>
                <a:latin typeface="Arial"/>
              </a:rPr>
              <a:t>. </a:t>
            </a:r>
            <a:r>
              <a:rPr lang="it-IT" sz="1800" b="0" i="0" u="none" strike="noStrike" kern="1200" cap="none" spc="0" baseline="0">
                <a:solidFill>
                  <a:srgbClr val="BFBFBF"/>
                </a:solidFill>
                <a:uFillTx/>
                <a:latin typeface="Arial"/>
              </a:rPr>
              <a:t>Capitale umano e lavoro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BFBFBF"/>
              </a:solidFill>
              <a:uFillTx/>
              <a:latin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>
                <a:solidFill>
                  <a:srgbClr val="BFBFBF"/>
                </a:solidFill>
                <a:uFillTx/>
                <a:latin typeface="Arial"/>
              </a:rPr>
              <a:t>3. Vulnerabilità sociale e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>
                <a:solidFill>
                  <a:srgbClr val="BFBFBF"/>
                </a:solidFill>
                <a:uFillTx/>
                <a:latin typeface="Arial"/>
              </a:rPr>
              <a:t>    materiale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27586" y="503240"/>
            <a:ext cx="3960440" cy="55180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236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82196" y="593325"/>
            <a:ext cx="753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404040"/>
                </a:solidFill>
              </a:rPr>
              <a:t>Indice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82196" y="1929115"/>
            <a:ext cx="75384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dirty="0" smtClean="0">
                <a:solidFill>
                  <a:srgbClr val="505150"/>
                </a:solidFill>
              </a:rPr>
              <a:t>Le dinamiche evolutive della popolazione dal secondo dopoguerra</a:t>
            </a:r>
          </a:p>
          <a:p>
            <a:pPr marL="342900" indent="-342900">
              <a:buFont typeface="+mj-lt"/>
              <a:buAutoNum type="arabicPeriod"/>
            </a:pPr>
            <a:endParaRPr lang="it-IT" dirty="0" smtClean="0">
              <a:solidFill>
                <a:srgbClr val="50515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it-IT" dirty="0" smtClean="0">
              <a:solidFill>
                <a:srgbClr val="50515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it-IT" dirty="0" smtClean="0">
                <a:solidFill>
                  <a:srgbClr val="505150"/>
                </a:solidFill>
              </a:rPr>
              <a:t>La distribuzione territoriale e le dinamiche spaziali</a:t>
            </a:r>
          </a:p>
          <a:p>
            <a:pPr marL="342900" indent="-342900">
              <a:buFont typeface="+mj-lt"/>
              <a:buAutoNum type="arabicPeriod"/>
            </a:pPr>
            <a:endParaRPr lang="it-IT" dirty="0">
              <a:solidFill>
                <a:srgbClr val="50515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it-IT" dirty="0" smtClean="0">
              <a:solidFill>
                <a:srgbClr val="50515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it-IT" dirty="0" smtClean="0">
                <a:solidFill>
                  <a:srgbClr val="505150"/>
                </a:solidFill>
              </a:rPr>
              <a:t>I profili dell’evoluzione demografica: 1991 e 2011 a confronto</a:t>
            </a:r>
            <a:endParaRPr lang="it-IT" dirty="0">
              <a:solidFill>
                <a:srgbClr val="505150"/>
              </a:solidFill>
            </a:endParaRPr>
          </a:p>
          <a:p>
            <a:endParaRPr lang="it-IT" dirty="0">
              <a:solidFill>
                <a:srgbClr val="50515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82196" y="6435705"/>
            <a:ext cx="54606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Demografia e società nei territori dell’Umbria, Sabrina </a:t>
            </a:r>
            <a:r>
              <a:rPr lang="it-IT" sz="1000" dirty="0" err="1" smtClean="0">
                <a:solidFill>
                  <a:srgbClr val="7F7F7F"/>
                </a:solidFill>
              </a:rPr>
              <a:t>Angiona</a:t>
            </a:r>
            <a:r>
              <a:rPr lang="it-IT" sz="1000" baseline="0" dirty="0" smtClean="0">
                <a:solidFill>
                  <a:srgbClr val="7F7F7F"/>
                </a:solidFill>
              </a:rPr>
              <a:t> – Perugia, 14 giugno 2017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21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0" y="511264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505150"/>
                </a:solidFill>
              </a:rPr>
              <a:t>Le dinamiche evolutive della popolazione dal secondo </a:t>
            </a:r>
            <a:r>
              <a:rPr lang="it-IT" sz="2400" dirty="0" smtClean="0">
                <a:solidFill>
                  <a:srgbClr val="505150"/>
                </a:solidFill>
              </a:rPr>
              <a:t>dopoguerra</a:t>
            </a:r>
            <a:endParaRPr lang="it-IT" sz="2400" dirty="0">
              <a:solidFill>
                <a:srgbClr val="50515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82196" y="6435705"/>
            <a:ext cx="54606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Demografia e società nei territori dell’Umbria, Sabrina </a:t>
            </a:r>
            <a:r>
              <a:rPr lang="it-IT" sz="1000" dirty="0" err="1" smtClean="0">
                <a:solidFill>
                  <a:srgbClr val="7F7F7F"/>
                </a:solidFill>
              </a:rPr>
              <a:t>Angiona</a:t>
            </a:r>
            <a:r>
              <a:rPr lang="it-IT" sz="1000" baseline="0" dirty="0" smtClean="0">
                <a:solidFill>
                  <a:srgbClr val="7F7F7F"/>
                </a:solidFill>
              </a:rPr>
              <a:t> – Perugia, 14 giugno 2017</a:t>
            </a:r>
            <a:endParaRPr lang="it-IT" sz="1000" dirty="0">
              <a:solidFill>
                <a:srgbClr val="7F7F7F"/>
              </a:solidFill>
            </a:endParaRPr>
          </a:p>
        </p:txBody>
      </p:sp>
      <p:cxnSp>
        <p:nvCxnSpPr>
          <p:cNvPr id="17" name="Connettore 1 16"/>
          <p:cNvCxnSpPr/>
          <p:nvPr/>
        </p:nvCxnSpPr>
        <p:spPr>
          <a:xfrm>
            <a:off x="6506305" y="1512278"/>
            <a:ext cx="5496" cy="410405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6541109" y="2414722"/>
            <a:ext cx="3319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1951-2011         +10,0%</a:t>
            </a:r>
            <a:endParaRPr lang="it-IT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Freccia a destra 13"/>
          <p:cNvSpPr/>
          <p:nvPr/>
        </p:nvSpPr>
        <p:spPr>
          <a:xfrm>
            <a:off x="7883766" y="2507055"/>
            <a:ext cx="269631" cy="18466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927" y="1699845"/>
            <a:ext cx="6705231" cy="3669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Rettangolo 30"/>
          <p:cNvSpPr>
            <a:spLocks noChangeArrowheads="1"/>
          </p:cNvSpPr>
          <p:nvPr/>
        </p:nvSpPr>
        <p:spPr bwMode="auto">
          <a:xfrm>
            <a:off x="701125" y="2377066"/>
            <a:ext cx="42030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it-IT" sz="1100" b="1" dirty="0" smtClean="0"/>
              <a:t>804</a:t>
            </a:r>
            <a:endParaRPr lang="it-IT" altLang="it-IT" sz="1100" b="1" dirty="0"/>
          </a:p>
        </p:txBody>
      </p:sp>
      <p:sp>
        <p:nvSpPr>
          <p:cNvPr id="32" name="Rettangolo 31"/>
          <p:cNvSpPr>
            <a:spLocks noChangeArrowheads="1"/>
          </p:cNvSpPr>
          <p:nvPr/>
        </p:nvSpPr>
        <p:spPr bwMode="auto">
          <a:xfrm>
            <a:off x="5671706" y="2129600"/>
            <a:ext cx="42030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it-IT" sz="1100" b="1" dirty="0" smtClean="0"/>
              <a:t>884</a:t>
            </a:r>
            <a:endParaRPr lang="it-IT" altLang="it-IT" sz="1100" b="1" dirty="0"/>
          </a:p>
        </p:txBody>
      </p:sp>
      <p:sp>
        <p:nvSpPr>
          <p:cNvPr id="35" name="Rettangolo 34"/>
          <p:cNvSpPr>
            <a:spLocks noChangeArrowheads="1"/>
          </p:cNvSpPr>
          <p:nvPr/>
        </p:nvSpPr>
        <p:spPr bwMode="auto">
          <a:xfrm>
            <a:off x="2330652" y="2457845"/>
            <a:ext cx="42030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it-IT" sz="1100" b="1" dirty="0" smtClean="0"/>
              <a:t>776</a:t>
            </a:r>
            <a:endParaRPr lang="it-IT" altLang="it-IT" sz="1100" b="1" dirty="0"/>
          </a:p>
        </p:txBody>
      </p:sp>
      <p:sp>
        <p:nvSpPr>
          <p:cNvPr id="36" name="Rettangolo 35"/>
          <p:cNvSpPr>
            <a:spLocks noChangeArrowheads="1"/>
          </p:cNvSpPr>
          <p:nvPr/>
        </p:nvSpPr>
        <p:spPr bwMode="auto">
          <a:xfrm>
            <a:off x="3192301" y="2369747"/>
            <a:ext cx="42030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it-IT" sz="1100" b="1" dirty="0" smtClean="0"/>
              <a:t>808</a:t>
            </a:r>
            <a:endParaRPr lang="it-IT" altLang="it-IT" sz="1100" b="1" dirty="0"/>
          </a:p>
        </p:txBody>
      </p:sp>
      <p:sp>
        <p:nvSpPr>
          <p:cNvPr id="37" name="Rettangolo 36"/>
          <p:cNvSpPr>
            <a:spLocks noChangeArrowheads="1"/>
          </p:cNvSpPr>
          <p:nvPr/>
        </p:nvSpPr>
        <p:spPr bwMode="auto">
          <a:xfrm>
            <a:off x="4843530" y="2319487"/>
            <a:ext cx="42030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it-IT" sz="1100" b="1" dirty="0" smtClean="0"/>
              <a:t>826</a:t>
            </a:r>
            <a:endParaRPr lang="it-IT" altLang="it-IT" sz="1100" b="1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6564556" y="3094657"/>
            <a:ext cx="3319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1951-1971         -3,5%</a:t>
            </a:r>
            <a:endParaRPr lang="it-IT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Freccia a destra 18"/>
          <p:cNvSpPr/>
          <p:nvPr/>
        </p:nvSpPr>
        <p:spPr>
          <a:xfrm>
            <a:off x="7907213" y="3186990"/>
            <a:ext cx="269631" cy="18466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asellaDiTesto 20"/>
          <p:cNvSpPr txBox="1"/>
          <p:nvPr/>
        </p:nvSpPr>
        <p:spPr>
          <a:xfrm>
            <a:off x="6536637" y="3774600"/>
            <a:ext cx="3319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1981-2001         +2,3%</a:t>
            </a:r>
            <a:endParaRPr lang="it-IT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Freccia a destra 21"/>
          <p:cNvSpPr/>
          <p:nvPr/>
        </p:nvSpPr>
        <p:spPr>
          <a:xfrm>
            <a:off x="7879294" y="3866933"/>
            <a:ext cx="269631" cy="18466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CasellaDiTesto 22"/>
          <p:cNvSpPr txBox="1"/>
          <p:nvPr/>
        </p:nvSpPr>
        <p:spPr>
          <a:xfrm>
            <a:off x="6529387" y="4407633"/>
            <a:ext cx="3319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2001-2011         +7,1%</a:t>
            </a:r>
            <a:endParaRPr lang="it-IT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Freccia a destra 23"/>
          <p:cNvSpPr/>
          <p:nvPr/>
        </p:nvSpPr>
        <p:spPr>
          <a:xfrm>
            <a:off x="7872044" y="4499966"/>
            <a:ext cx="269631" cy="18466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6081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4" grpId="0" animBg="1"/>
      <p:bldP spid="31" grpId="0"/>
      <p:bldP spid="32" grpId="0"/>
      <p:bldP spid="35" grpId="0"/>
      <p:bldP spid="36" grpId="0"/>
      <p:bldP spid="37" grpId="0"/>
      <p:bldP spid="18" grpId="0"/>
      <p:bldP spid="19" grpId="0" animBg="1"/>
      <p:bldP spid="21" grpId="0"/>
      <p:bldP spid="22" grpId="0" animBg="1"/>
      <p:bldP spid="23" grpId="0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0" y="511264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505150"/>
                </a:solidFill>
              </a:rPr>
              <a:t>Le dinamiche evolutive della popolazione dal secondo </a:t>
            </a:r>
            <a:r>
              <a:rPr lang="it-IT" sz="2400" dirty="0" smtClean="0">
                <a:solidFill>
                  <a:srgbClr val="505150"/>
                </a:solidFill>
              </a:rPr>
              <a:t>dopoguerra</a:t>
            </a:r>
            <a:endParaRPr lang="it-IT" sz="2400" dirty="0">
              <a:solidFill>
                <a:srgbClr val="50515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82196" y="6435705"/>
            <a:ext cx="54606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Demografia e società nei territori dell’Umbria, Sabrina </a:t>
            </a:r>
            <a:r>
              <a:rPr lang="it-IT" sz="1000" dirty="0" err="1" smtClean="0">
                <a:solidFill>
                  <a:srgbClr val="7F7F7F"/>
                </a:solidFill>
              </a:rPr>
              <a:t>Angiona</a:t>
            </a:r>
            <a:r>
              <a:rPr lang="it-IT" sz="1000" baseline="0" dirty="0" smtClean="0">
                <a:solidFill>
                  <a:srgbClr val="7F7F7F"/>
                </a:solidFill>
              </a:rPr>
              <a:t> – Perugia, 14 giugno 2017</a:t>
            </a:r>
            <a:endParaRPr lang="it-IT" sz="1000" dirty="0">
              <a:solidFill>
                <a:srgbClr val="7F7F7F"/>
              </a:solidFill>
            </a:endParaRPr>
          </a:p>
        </p:txBody>
      </p:sp>
      <p:cxnSp>
        <p:nvCxnSpPr>
          <p:cNvPr id="6" name="Connettore 1 5"/>
          <p:cNvCxnSpPr/>
          <p:nvPr/>
        </p:nvCxnSpPr>
        <p:spPr>
          <a:xfrm>
            <a:off x="5685695" y="1512275"/>
            <a:ext cx="5496" cy="410405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5861537" y="1635498"/>
            <a:ext cx="30362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1951-2011</a:t>
            </a:r>
          </a:p>
          <a:p>
            <a:pPr algn="just"/>
            <a:r>
              <a:rPr lang="it-IT" dirty="0" smtClean="0"/>
              <a:t>Incremento </a:t>
            </a:r>
            <a:r>
              <a:rPr lang="it-IT" dirty="0"/>
              <a:t>di popolazione </a:t>
            </a:r>
            <a:r>
              <a:rPr lang="it-IT" dirty="0" smtClean="0"/>
              <a:t>nei comuni con oltre 50.000 abitanti (Perugia +70,4%)</a:t>
            </a:r>
          </a:p>
          <a:p>
            <a:pPr algn="just"/>
            <a:endParaRPr lang="it-IT" dirty="0" smtClean="0"/>
          </a:p>
          <a:p>
            <a:pPr algn="just"/>
            <a:r>
              <a:rPr lang="it-IT" dirty="0" smtClean="0"/>
              <a:t>Decremento di popolazione nei </a:t>
            </a:r>
            <a:r>
              <a:rPr lang="it-IT" dirty="0"/>
              <a:t>comuni </a:t>
            </a:r>
            <a:r>
              <a:rPr lang="it-IT" dirty="0" smtClean="0"/>
              <a:t>da 5-20 mila abitanti (-15,9%)</a:t>
            </a:r>
          </a:p>
        </p:txBody>
      </p:sp>
      <p:pic>
        <p:nvPicPr>
          <p:cNvPr id="9" name="Picture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065" r="-884"/>
          <a:stretch/>
        </p:blipFill>
        <p:spPr bwMode="auto">
          <a:xfrm>
            <a:off x="-136973" y="5297235"/>
            <a:ext cx="6021070" cy="267335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magine 9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" t="10727" r="4655" b="2464"/>
          <a:stretch/>
        </p:blipFill>
        <p:spPr bwMode="auto">
          <a:xfrm>
            <a:off x="70063" y="1522761"/>
            <a:ext cx="5450843" cy="37744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5861538" y="4364241"/>
            <a:ext cx="30362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Tra il 2001 e 2011 crescita sostenuta della popolazione nei comuni della fascia 20-50 mila abitanti (+27,6%)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279400" y="1188478"/>
            <a:ext cx="5118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dirty="0" smtClean="0"/>
              <a:t>Popolazione residente per dimensione demografica - Umbria -</a:t>
            </a:r>
          </a:p>
          <a:p>
            <a:pPr algn="just"/>
            <a:r>
              <a:rPr lang="it-IT" sz="1400" dirty="0" smtClean="0"/>
              <a:t>Censimenti 1951-2011 (</a:t>
            </a:r>
            <a:r>
              <a:rPr lang="it-IT" sz="1400" i="1" dirty="0" smtClean="0"/>
              <a:t>valori in migliaia</a:t>
            </a:r>
            <a:r>
              <a:rPr lang="it-IT" sz="14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693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99" y="1642709"/>
            <a:ext cx="794385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857178" y="3739194"/>
            <a:ext cx="77089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Crescita della densità demografica </a:t>
            </a:r>
          </a:p>
          <a:p>
            <a:pPr>
              <a:lnSpc>
                <a:spcPts val="1200"/>
              </a:lnSpc>
            </a:pPr>
            <a:endParaRPr lang="it-IT" dirty="0" smtClean="0"/>
          </a:p>
          <a:p>
            <a:r>
              <a:rPr lang="it-IT" dirty="0" smtClean="0"/>
              <a:t>Riduzione dell’incidenza di popolazione residente fuori dai centri abitati </a:t>
            </a:r>
          </a:p>
          <a:p>
            <a:pPr>
              <a:lnSpc>
                <a:spcPts val="1200"/>
              </a:lnSpc>
            </a:pPr>
            <a:endParaRPr lang="it-IT" dirty="0"/>
          </a:p>
          <a:p>
            <a:r>
              <a:rPr lang="it-IT" dirty="0" smtClean="0"/>
              <a:t>Crescita sostenuta dell’indice di vecchiaia</a:t>
            </a:r>
          </a:p>
          <a:p>
            <a:pPr>
              <a:lnSpc>
                <a:spcPts val="1200"/>
              </a:lnSpc>
            </a:pPr>
            <a:endParaRPr lang="it-IT" dirty="0" smtClean="0"/>
          </a:p>
          <a:p>
            <a:r>
              <a:rPr lang="it-IT" dirty="0" smtClean="0"/>
              <a:t>Crescita dell’indice di dipendenza anziani</a:t>
            </a:r>
          </a:p>
          <a:p>
            <a:pPr>
              <a:lnSpc>
                <a:spcPts val="1200"/>
              </a:lnSpc>
            </a:pPr>
            <a:endParaRPr lang="it-IT" dirty="0" smtClean="0"/>
          </a:p>
          <a:p>
            <a:r>
              <a:rPr lang="it-IT" dirty="0" smtClean="0"/>
              <a:t>Diminuzione dell’indice di dipendenza dei giovani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536191" y="1291011"/>
            <a:ext cx="80387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Indicatori sull’equilibrio demografico e territoriale – Umbria – Censimenti 1951-2011 </a:t>
            </a:r>
            <a:endParaRPr lang="it-IT" sz="16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82196" y="6435705"/>
            <a:ext cx="54606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Demografia e società nei territori dell’Umbria, Sabrina </a:t>
            </a:r>
            <a:r>
              <a:rPr lang="it-IT" sz="1000" dirty="0" err="1" smtClean="0">
                <a:solidFill>
                  <a:srgbClr val="7F7F7F"/>
                </a:solidFill>
              </a:rPr>
              <a:t>Angiona</a:t>
            </a:r>
            <a:r>
              <a:rPr lang="it-IT" sz="1000" baseline="0" dirty="0" smtClean="0">
                <a:solidFill>
                  <a:srgbClr val="7F7F7F"/>
                </a:solidFill>
              </a:rPr>
              <a:t> – Perugia, 14 giugno 2017</a:t>
            </a:r>
            <a:endParaRPr lang="it-IT" sz="1000" dirty="0">
              <a:solidFill>
                <a:srgbClr val="7F7F7F"/>
              </a:solidFill>
            </a:endParaRPr>
          </a:p>
        </p:txBody>
      </p:sp>
      <p:sp>
        <p:nvSpPr>
          <p:cNvPr id="10" name="Ovale 9"/>
          <p:cNvSpPr/>
          <p:nvPr/>
        </p:nvSpPr>
        <p:spPr>
          <a:xfrm>
            <a:off x="4595446" y="2576951"/>
            <a:ext cx="550984" cy="23446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/>
          <p:cNvSpPr/>
          <p:nvPr/>
        </p:nvSpPr>
        <p:spPr>
          <a:xfrm>
            <a:off x="8037460" y="2355017"/>
            <a:ext cx="550984" cy="23446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13"/>
          <p:cNvSpPr/>
          <p:nvPr/>
        </p:nvSpPr>
        <p:spPr>
          <a:xfrm>
            <a:off x="4583724" y="2107229"/>
            <a:ext cx="550984" cy="23446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e 14"/>
          <p:cNvSpPr/>
          <p:nvPr/>
        </p:nvSpPr>
        <p:spPr>
          <a:xfrm>
            <a:off x="6211626" y="2118955"/>
            <a:ext cx="550984" cy="23446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vale 15"/>
          <p:cNvSpPr/>
          <p:nvPr/>
        </p:nvSpPr>
        <p:spPr>
          <a:xfrm>
            <a:off x="8046812" y="2118961"/>
            <a:ext cx="550984" cy="23446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Ovale 16"/>
          <p:cNvSpPr/>
          <p:nvPr/>
        </p:nvSpPr>
        <p:spPr>
          <a:xfrm>
            <a:off x="4582922" y="2341690"/>
            <a:ext cx="550984" cy="23446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Ovale 17"/>
          <p:cNvSpPr/>
          <p:nvPr/>
        </p:nvSpPr>
        <p:spPr>
          <a:xfrm>
            <a:off x="7995384" y="2563459"/>
            <a:ext cx="550984" cy="23446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e 18"/>
          <p:cNvSpPr/>
          <p:nvPr/>
        </p:nvSpPr>
        <p:spPr>
          <a:xfrm>
            <a:off x="4598646" y="2810620"/>
            <a:ext cx="550984" cy="23446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Ovale 19"/>
          <p:cNvSpPr/>
          <p:nvPr/>
        </p:nvSpPr>
        <p:spPr>
          <a:xfrm>
            <a:off x="8045209" y="2798898"/>
            <a:ext cx="550984" cy="23446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Ovale 23"/>
          <p:cNvSpPr/>
          <p:nvPr/>
        </p:nvSpPr>
        <p:spPr>
          <a:xfrm>
            <a:off x="4598647" y="3033358"/>
            <a:ext cx="550984" cy="23446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Ovale 24"/>
          <p:cNvSpPr/>
          <p:nvPr/>
        </p:nvSpPr>
        <p:spPr>
          <a:xfrm>
            <a:off x="8056933" y="3033359"/>
            <a:ext cx="550984" cy="23446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asellaDiTesto 20"/>
          <p:cNvSpPr txBox="1"/>
          <p:nvPr/>
        </p:nvSpPr>
        <p:spPr>
          <a:xfrm>
            <a:off x="0" y="503450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505150"/>
                </a:solidFill>
              </a:rPr>
              <a:t>Le dinamiche evolutive della popolazione dal secondo </a:t>
            </a:r>
            <a:r>
              <a:rPr lang="it-IT" sz="2400" dirty="0" smtClean="0">
                <a:solidFill>
                  <a:srgbClr val="505150"/>
                </a:solidFill>
              </a:rPr>
              <a:t>dopoguerra</a:t>
            </a:r>
            <a:endParaRPr lang="it-IT" sz="2400" dirty="0">
              <a:solidFill>
                <a:srgbClr val="5051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5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0" y="405757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505150"/>
                </a:solidFill>
              </a:rPr>
              <a:t>Le dinamiche evolutive della popolazione dal secondo </a:t>
            </a:r>
            <a:r>
              <a:rPr lang="it-IT" sz="2400" dirty="0" smtClean="0">
                <a:solidFill>
                  <a:srgbClr val="505150"/>
                </a:solidFill>
              </a:rPr>
              <a:t>dopoguerra</a:t>
            </a:r>
            <a:endParaRPr lang="it-IT" sz="2400" dirty="0">
              <a:solidFill>
                <a:srgbClr val="50515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82196" y="6435705"/>
            <a:ext cx="54606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Demografia e società nei territori dell’Umbria, Sabrina </a:t>
            </a:r>
            <a:r>
              <a:rPr lang="it-IT" sz="1000" dirty="0" err="1" smtClean="0">
                <a:solidFill>
                  <a:srgbClr val="7F7F7F"/>
                </a:solidFill>
              </a:rPr>
              <a:t>Angiona</a:t>
            </a:r>
            <a:r>
              <a:rPr lang="it-IT" sz="1000" baseline="0" dirty="0" smtClean="0">
                <a:solidFill>
                  <a:srgbClr val="7F7F7F"/>
                </a:solidFill>
              </a:rPr>
              <a:t> – Perugia, 14 giugno 2017</a:t>
            </a:r>
            <a:endParaRPr lang="it-IT" sz="1000" dirty="0">
              <a:solidFill>
                <a:srgbClr val="7F7F7F"/>
              </a:solidFill>
            </a:endParaRPr>
          </a:p>
        </p:txBody>
      </p:sp>
      <p:cxnSp>
        <p:nvCxnSpPr>
          <p:cNvPr id="6" name="Connettore 1 5"/>
          <p:cNvCxnSpPr/>
          <p:nvPr/>
        </p:nvCxnSpPr>
        <p:spPr>
          <a:xfrm>
            <a:off x="6362697" y="1537411"/>
            <a:ext cx="0" cy="435842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" y="1524001"/>
            <a:ext cx="6380166" cy="4473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asellaDiTesto 11"/>
          <p:cNvSpPr txBox="1"/>
          <p:nvPr/>
        </p:nvSpPr>
        <p:spPr>
          <a:xfrm>
            <a:off x="6489696" y="1786123"/>
            <a:ext cx="26035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L’ampiezza media della famiglia si riduce al crescere dell’indice di vecchiaia</a:t>
            </a:r>
          </a:p>
        </p:txBody>
      </p:sp>
      <p:sp>
        <p:nvSpPr>
          <p:cNvPr id="8" name="Rettangolo 7"/>
          <p:cNvSpPr/>
          <p:nvPr/>
        </p:nvSpPr>
        <p:spPr>
          <a:xfrm>
            <a:off x="-31145" y="1173429"/>
            <a:ext cx="68725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smtClean="0"/>
              <a:t>Incide di vecchiaia e ampiezza media delle famiglie - </a:t>
            </a:r>
            <a:r>
              <a:rPr lang="it-IT" sz="1400" dirty="0"/>
              <a:t>Umbria - Censimenti </a:t>
            </a:r>
            <a:r>
              <a:rPr lang="it-IT" sz="1400" dirty="0" smtClean="0"/>
              <a:t>1951-2011 </a:t>
            </a:r>
            <a:endParaRPr lang="it-IT" sz="1400" dirty="0"/>
          </a:p>
        </p:txBody>
      </p:sp>
      <p:sp>
        <p:nvSpPr>
          <p:cNvPr id="5" name="Rettangolo 4"/>
          <p:cNvSpPr/>
          <p:nvPr/>
        </p:nvSpPr>
        <p:spPr>
          <a:xfrm>
            <a:off x="6523262" y="3078718"/>
            <a:ext cx="26969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1951-1981 </a:t>
            </a:r>
          </a:p>
          <a:p>
            <a:r>
              <a:rPr lang="it-IT" dirty="0" smtClean="0"/>
              <a:t>contrazione </a:t>
            </a:r>
            <a:r>
              <a:rPr lang="it-IT" dirty="0"/>
              <a:t>più </a:t>
            </a:r>
            <a:r>
              <a:rPr lang="it-IT" dirty="0" smtClean="0"/>
              <a:t>ampia dell’ampiezza media della famiglia</a:t>
            </a:r>
            <a:endParaRPr lang="it-IT" dirty="0"/>
          </a:p>
        </p:txBody>
      </p:sp>
      <p:sp>
        <p:nvSpPr>
          <p:cNvPr id="11" name="Rettangolo 10"/>
          <p:cNvSpPr/>
          <p:nvPr/>
        </p:nvSpPr>
        <p:spPr>
          <a:xfrm>
            <a:off x="6540497" y="4221718"/>
            <a:ext cx="25273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 smtClean="0"/>
          </a:p>
          <a:p>
            <a:r>
              <a:rPr lang="it-IT" dirty="0" smtClean="0"/>
              <a:t>1991-2011 invecchiamento della popolazione nei comuni più piccoli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4486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0" y="405757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505150"/>
                </a:solidFill>
              </a:rPr>
              <a:t>Le dinamiche evolutive della popolazione dal secondo </a:t>
            </a:r>
            <a:r>
              <a:rPr lang="it-IT" sz="2400" dirty="0" smtClean="0">
                <a:solidFill>
                  <a:srgbClr val="505150"/>
                </a:solidFill>
              </a:rPr>
              <a:t>dopoguerra</a:t>
            </a:r>
            <a:endParaRPr lang="it-IT" sz="2400" dirty="0">
              <a:solidFill>
                <a:srgbClr val="50515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82196" y="6435705"/>
            <a:ext cx="54606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Demografia e società nei territori dell’Umbria, Sabrina </a:t>
            </a:r>
            <a:r>
              <a:rPr lang="it-IT" sz="1000" dirty="0" err="1" smtClean="0">
                <a:solidFill>
                  <a:srgbClr val="7F7F7F"/>
                </a:solidFill>
              </a:rPr>
              <a:t>Angiona</a:t>
            </a:r>
            <a:r>
              <a:rPr lang="it-IT" sz="1000" baseline="0" dirty="0" smtClean="0">
                <a:solidFill>
                  <a:srgbClr val="7F7F7F"/>
                </a:solidFill>
              </a:rPr>
              <a:t> – Perugia, 14 giugno 2017</a:t>
            </a:r>
            <a:endParaRPr lang="it-IT" sz="1000" dirty="0">
              <a:solidFill>
                <a:srgbClr val="7F7F7F"/>
              </a:solidFill>
            </a:endParaRPr>
          </a:p>
        </p:txBody>
      </p:sp>
      <p:cxnSp>
        <p:nvCxnSpPr>
          <p:cNvPr id="6" name="Connettore 1 5"/>
          <p:cNvCxnSpPr/>
          <p:nvPr/>
        </p:nvCxnSpPr>
        <p:spPr>
          <a:xfrm>
            <a:off x="6553197" y="1691786"/>
            <a:ext cx="5496" cy="385420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6598486" y="1859650"/>
            <a:ext cx="25204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Incremento dei giovani che vivono soli e riduzione delle coppie giovani con figli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79" y="1598771"/>
            <a:ext cx="6224966" cy="3946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1427952" y="4216308"/>
            <a:ext cx="38023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it-IT" sz="1100" b="1" dirty="0" smtClean="0">
                <a:solidFill>
                  <a:srgbClr val="002060"/>
                </a:solidFill>
              </a:rPr>
              <a:t>2,8</a:t>
            </a:r>
            <a:endParaRPr lang="it-IT" altLang="it-IT" sz="1100" b="1" dirty="0">
              <a:solidFill>
                <a:srgbClr val="002060"/>
              </a:solidFill>
            </a:endParaRPr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auto">
          <a:xfrm>
            <a:off x="5273122" y="3240077"/>
            <a:ext cx="38023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it-IT" sz="1100" b="1" dirty="0" smtClean="0">
                <a:solidFill>
                  <a:srgbClr val="002060"/>
                </a:solidFill>
              </a:rPr>
              <a:t>7,5</a:t>
            </a:r>
            <a:endParaRPr lang="it-IT" altLang="it-IT" sz="1100" b="1" dirty="0">
              <a:solidFill>
                <a:srgbClr val="002060"/>
              </a:solidFill>
            </a:endParaRPr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auto">
          <a:xfrm>
            <a:off x="1287276" y="2067769"/>
            <a:ext cx="45878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it-IT" sz="1100" b="1" dirty="0" smtClean="0">
                <a:solidFill>
                  <a:srgbClr val="C00000"/>
                </a:solidFill>
              </a:rPr>
              <a:t>13,9</a:t>
            </a:r>
            <a:endParaRPr lang="it-IT" altLang="it-IT" sz="1100" b="1" dirty="0">
              <a:solidFill>
                <a:srgbClr val="C00000"/>
              </a:solidFill>
            </a:endParaRPr>
          </a:p>
        </p:txBody>
      </p:sp>
      <p:sp>
        <p:nvSpPr>
          <p:cNvPr id="11" name="Rettangolo 10"/>
          <p:cNvSpPr>
            <a:spLocks noChangeArrowheads="1"/>
          </p:cNvSpPr>
          <p:nvPr/>
        </p:nvSpPr>
        <p:spPr bwMode="auto">
          <a:xfrm>
            <a:off x="5279465" y="3400688"/>
            <a:ext cx="38023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it-IT" sz="1100" b="1" dirty="0" smtClean="0">
                <a:solidFill>
                  <a:srgbClr val="C00000"/>
                </a:solidFill>
              </a:rPr>
              <a:t>7,1</a:t>
            </a:r>
            <a:endParaRPr lang="it-IT" altLang="it-IT" sz="1100" b="1" dirty="0">
              <a:solidFill>
                <a:srgbClr val="C00000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6609407" y="3288997"/>
            <a:ext cx="25204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Consolidata tendenza alla lunga permanenza in famiglia dei giovani</a:t>
            </a:r>
          </a:p>
        </p:txBody>
      </p:sp>
      <p:sp>
        <p:nvSpPr>
          <p:cNvPr id="4" name="Rettangolo 3"/>
          <p:cNvSpPr/>
          <p:nvPr/>
        </p:nvSpPr>
        <p:spPr>
          <a:xfrm>
            <a:off x="668198" y="1482185"/>
            <a:ext cx="66352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smtClean="0"/>
              <a:t>Incidenza di </a:t>
            </a:r>
            <a:r>
              <a:rPr lang="it-IT" sz="1400" dirty="0"/>
              <a:t>diverse tipologie familiari - Umbria - Censimenti 1991-2011 </a:t>
            </a:r>
          </a:p>
        </p:txBody>
      </p:sp>
      <p:sp>
        <p:nvSpPr>
          <p:cNvPr id="14" name="Rettangolo 13"/>
          <p:cNvSpPr>
            <a:spLocks noChangeArrowheads="1"/>
          </p:cNvSpPr>
          <p:nvPr/>
        </p:nvSpPr>
        <p:spPr bwMode="auto">
          <a:xfrm>
            <a:off x="1308290" y="3743699"/>
            <a:ext cx="38023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it-IT" sz="1100" b="1" dirty="0" smtClean="0">
                <a:solidFill>
                  <a:schemeClr val="accent3">
                    <a:lumMod val="75000"/>
                  </a:schemeClr>
                </a:solidFill>
              </a:rPr>
              <a:t>5,4</a:t>
            </a:r>
            <a:endParaRPr lang="it-IT" altLang="it-IT" sz="11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auto">
          <a:xfrm>
            <a:off x="5282065" y="3065995"/>
            <a:ext cx="38023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it-IT" sz="1100" b="1" dirty="0" smtClean="0">
                <a:solidFill>
                  <a:schemeClr val="accent3">
                    <a:lumMod val="75000"/>
                  </a:schemeClr>
                </a:solidFill>
              </a:rPr>
              <a:t>8,4</a:t>
            </a:r>
            <a:endParaRPr lang="it-IT" altLang="it-IT" sz="11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6623537" y="4533458"/>
            <a:ext cx="25204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Aumento delle famiglie </a:t>
            </a:r>
            <a:r>
              <a:rPr lang="it-IT" dirty="0" err="1" smtClean="0"/>
              <a:t>monogenitoriali</a:t>
            </a:r>
            <a:r>
              <a:rPr lang="it-IT" dirty="0" smtClean="0"/>
              <a:t> giovani e adulte</a:t>
            </a:r>
          </a:p>
        </p:txBody>
      </p:sp>
      <p:sp>
        <p:nvSpPr>
          <p:cNvPr id="17" name="Rettangolo 16"/>
          <p:cNvSpPr>
            <a:spLocks noChangeArrowheads="1"/>
          </p:cNvSpPr>
          <p:nvPr/>
        </p:nvSpPr>
        <p:spPr bwMode="auto">
          <a:xfrm>
            <a:off x="1270190" y="3464299"/>
            <a:ext cx="38023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it-IT" sz="1100" b="1" dirty="0" smtClean="0">
                <a:solidFill>
                  <a:srgbClr val="EDCE13"/>
                </a:solidFill>
              </a:rPr>
              <a:t>6,5</a:t>
            </a:r>
            <a:endParaRPr lang="it-IT" altLang="it-IT" sz="1100" b="1" dirty="0">
              <a:solidFill>
                <a:srgbClr val="EDCE13"/>
              </a:solidFill>
            </a:endParaRPr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auto">
          <a:xfrm>
            <a:off x="5280162" y="2684995"/>
            <a:ext cx="45878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it-IT" sz="1100" b="1" dirty="0" smtClean="0">
                <a:solidFill>
                  <a:srgbClr val="EDCE13"/>
                </a:solidFill>
              </a:rPr>
              <a:t>10,5</a:t>
            </a:r>
            <a:endParaRPr lang="it-IT" altLang="it-IT" sz="1100" b="1" dirty="0">
              <a:solidFill>
                <a:srgbClr val="EDCE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28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4" grpId="0"/>
      <p:bldP spid="15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869704" y="2985369"/>
            <a:ext cx="77089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Miglioramento del tenore di vita </a:t>
            </a:r>
          </a:p>
          <a:p>
            <a:endParaRPr lang="it-IT" dirty="0" smtClean="0"/>
          </a:p>
          <a:p>
            <a:r>
              <a:rPr lang="it-IT" dirty="0" smtClean="0"/>
              <a:t>Aumento dell’incidenza delle abitazioni di proprietà </a:t>
            </a:r>
          </a:p>
          <a:p>
            <a:endParaRPr lang="it-IT" dirty="0" smtClean="0"/>
          </a:p>
          <a:p>
            <a:r>
              <a:rPr lang="it-IT" dirty="0" smtClean="0"/>
              <a:t>Aumento delle abitazioni dotate di servizi</a:t>
            </a:r>
          </a:p>
          <a:p>
            <a:endParaRPr lang="it-IT" dirty="0" smtClean="0"/>
          </a:p>
          <a:p>
            <a:r>
              <a:rPr lang="it-IT" dirty="0" smtClean="0"/>
              <a:t>Diminuzione del grado di affollamento delle abitazioni  </a:t>
            </a:r>
          </a:p>
          <a:p>
            <a:pPr>
              <a:lnSpc>
                <a:spcPts val="1200"/>
              </a:lnSpc>
            </a:pPr>
            <a:endParaRPr lang="it-IT" dirty="0" smtClean="0"/>
          </a:p>
        </p:txBody>
      </p:sp>
      <p:sp>
        <p:nvSpPr>
          <p:cNvPr id="5" name="CasellaDiTesto 4"/>
          <p:cNvSpPr txBox="1"/>
          <p:nvPr/>
        </p:nvSpPr>
        <p:spPr>
          <a:xfrm>
            <a:off x="507617" y="1142525"/>
            <a:ext cx="7620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Indicatori condizioni abitative – Umbria – Censimenti 1951-2011 </a:t>
            </a:r>
            <a:endParaRPr lang="it-IT" sz="20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82196" y="6435705"/>
            <a:ext cx="54606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Demografia e società nei territori dell’Umbria, Sabrina </a:t>
            </a:r>
            <a:r>
              <a:rPr lang="it-IT" sz="1000" dirty="0" err="1" smtClean="0">
                <a:solidFill>
                  <a:srgbClr val="7F7F7F"/>
                </a:solidFill>
              </a:rPr>
              <a:t>Angiona</a:t>
            </a:r>
            <a:r>
              <a:rPr lang="it-IT" sz="1000" baseline="0" dirty="0" smtClean="0">
                <a:solidFill>
                  <a:srgbClr val="7F7F7F"/>
                </a:solidFill>
              </a:rPr>
              <a:t> – Perugia, 14 giugno 2017</a:t>
            </a:r>
            <a:endParaRPr lang="it-IT" sz="1000" dirty="0">
              <a:solidFill>
                <a:srgbClr val="7F7F7F"/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0" y="350354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505150"/>
                </a:solidFill>
              </a:rPr>
              <a:t>Le dinamiche evolutive della popolazione dal secondo </a:t>
            </a:r>
            <a:r>
              <a:rPr lang="it-IT" sz="2400" dirty="0" smtClean="0">
                <a:solidFill>
                  <a:srgbClr val="505150"/>
                </a:solidFill>
              </a:rPr>
              <a:t>dopoguerra</a:t>
            </a:r>
            <a:endParaRPr lang="it-IT" sz="2400" dirty="0">
              <a:solidFill>
                <a:srgbClr val="505150"/>
              </a:solidFill>
            </a:endParaRP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6833533"/>
              </p:ext>
            </p:extLst>
          </p:nvPr>
        </p:nvGraphicFramePr>
        <p:xfrm>
          <a:off x="507617" y="1576084"/>
          <a:ext cx="7937499" cy="945515"/>
        </p:xfrm>
        <a:graphic>
          <a:graphicData uri="http://schemas.openxmlformats.org/drawingml/2006/table">
            <a:tbl>
              <a:tblPr/>
              <a:tblGrid>
                <a:gridCol w="3875125"/>
                <a:gridCol w="609356"/>
                <a:gridCol w="609356"/>
                <a:gridCol w="507797"/>
                <a:gridCol w="507797"/>
                <a:gridCol w="609356"/>
                <a:gridCol w="609356"/>
                <a:gridCol w="609356"/>
              </a:tblGrid>
              <a:tr h="259715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INDICATORI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1951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1961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1971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1981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1991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/>
                        </a:rPr>
                        <a:t>Incidenza delle abitazioni in proprietà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/>
                        </a:rPr>
                        <a:t>41,3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/>
                        </a:rPr>
                        <a:t>49,7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/>
                        </a:rPr>
                        <a:t>58,9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/>
                        </a:rPr>
                        <a:t>69,5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/>
                        </a:rPr>
                        <a:t>76,6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/>
                        </a:rPr>
                        <a:t>76,5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/>
                        </a:rPr>
                        <a:t>74,7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/>
                        </a:rPr>
                        <a:t>Rapporto occupanti stanze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/>
                        </a:rPr>
                        <a:t>124,4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/>
                        </a:rPr>
                        <a:t>110,7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/>
                        </a:rPr>
                        <a:t>89,6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/>
                        </a:rPr>
                        <a:t>70,8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/>
                        </a:rPr>
                        <a:t>61,4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/>
                        </a:rPr>
                        <a:t>58,5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/>
                        </a:rPr>
                        <a:t>54,9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/>
                        </a:rPr>
                        <a:t>Indice di disponibilità di servizi nelle abitazioni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/>
                        </a:rPr>
                        <a:t>19,6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/>
                        </a:rPr>
                        <a:t>39,1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/>
                        </a:rPr>
                        <a:t>81,4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/>
                        </a:rPr>
                        <a:t>92,1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/>
                        </a:rPr>
                        <a:t>94,6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/>
                        </a:rPr>
                        <a:t>99,4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/>
                        </a:rPr>
                        <a:t>99,3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7" name="Ovale 6"/>
          <p:cNvSpPr/>
          <p:nvPr/>
        </p:nvSpPr>
        <p:spPr>
          <a:xfrm>
            <a:off x="4523818" y="1840529"/>
            <a:ext cx="550984" cy="23446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/>
          <p:cNvSpPr/>
          <p:nvPr/>
        </p:nvSpPr>
        <p:spPr>
          <a:xfrm>
            <a:off x="7949778" y="1837797"/>
            <a:ext cx="550984" cy="23446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/>
          <p:cNvSpPr/>
          <p:nvPr/>
        </p:nvSpPr>
        <p:spPr>
          <a:xfrm>
            <a:off x="4498766" y="2062464"/>
            <a:ext cx="550984" cy="23446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/>
          <p:cNvSpPr/>
          <p:nvPr/>
        </p:nvSpPr>
        <p:spPr>
          <a:xfrm>
            <a:off x="7949778" y="2059732"/>
            <a:ext cx="550984" cy="23446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/>
          <p:cNvSpPr/>
          <p:nvPr/>
        </p:nvSpPr>
        <p:spPr>
          <a:xfrm>
            <a:off x="4507764" y="2297725"/>
            <a:ext cx="550984" cy="23446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13"/>
          <p:cNvSpPr/>
          <p:nvPr/>
        </p:nvSpPr>
        <p:spPr>
          <a:xfrm>
            <a:off x="7983380" y="2296933"/>
            <a:ext cx="550984" cy="23446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561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copertina">
  <a:themeElements>
    <a:clrScheme name="Impostazioni personalizzate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ia xmlns="c58f2efd-82a8-4ecf-b395-8c25e928921d">Power Point</Categoria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61A2BE3120D674DA36C11D6006822D4" ma:contentTypeVersion="1" ma:contentTypeDescription="Creare un nuovo documento." ma:contentTypeScope="" ma:versionID="761f6cd032b977bc7c5b1242b170000b">
  <xsd:schema xmlns:xsd="http://www.w3.org/2001/XMLSchema" xmlns:xs="http://www.w3.org/2001/XMLSchema" xmlns:p="http://schemas.microsoft.com/office/2006/metadata/properties" xmlns:ns2="c58f2efd-82a8-4ecf-b395-8c25e928921d" targetNamespace="http://schemas.microsoft.com/office/2006/metadata/properties" ma:root="true" ma:fieldsID="f82c29ce5e9934c286dce168b5049acf" ns2:_="">
    <xsd:import namespace="c58f2efd-82a8-4ecf-b395-8c25e928921d"/>
    <xsd:element name="properties">
      <xsd:complexType>
        <xsd:sequence>
          <xsd:element name="documentManagement">
            <xsd:complexType>
              <xsd:all>
                <xsd:element ref="ns2:Categoria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8f2efd-82a8-4ecf-b395-8c25e928921d" elementFormDefault="qualified">
    <xsd:import namespace="http://schemas.microsoft.com/office/2006/documentManagement/types"/>
    <xsd:import namespace="http://schemas.microsoft.com/office/infopath/2007/PartnerControls"/>
    <xsd:element name="Categoria" ma:index="8" ma:displayName="Categoria" ma:default="Logo" ma:format="Dropdown" ma:internalName="Categoria">
      <xsd:simpleType>
        <xsd:restriction base="dms:Choice">
          <xsd:enumeration value="Logo"/>
          <xsd:enumeration value="Carta intestata con protocollo"/>
          <xsd:enumeration value="Carta intestata senza protocollo"/>
          <xsd:enumeration value="Power Point"/>
          <xsd:enumeration value="Libri digitali e cartacei"/>
          <xsd:enumeration value="Tavole di dati online"/>
          <xsd:enumeration value="Grafici interattivi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620A1D6-52DE-416A-9BAC-FD73A4985CF9}">
  <ds:schemaRefs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purl.org/dc/terms/"/>
    <ds:schemaRef ds:uri="http://schemas.microsoft.com/office/2006/metadata/properties"/>
    <ds:schemaRef ds:uri="http://schemas.openxmlformats.org/package/2006/metadata/core-properties"/>
    <ds:schemaRef ds:uri="c58f2efd-82a8-4ecf-b395-8c25e928921d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A4D999F8-4704-4EED-AE05-974A965AE8D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5A24F77-1209-4A99-9CFF-51B050B733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8f2efd-82a8-4ecf-b395-8c25e92892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4189</TotalTime>
  <Words>1135</Words>
  <Application>Microsoft Office PowerPoint</Application>
  <PresentationFormat>Presentazione su schermo (4:3)</PresentationFormat>
  <Paragraphs>213</Paragraphs>
  <Slides>17</Slides>
  <Notes>17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8" baseType="lpstr">
      <vt:lpstr>copertina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Bruna Tabanella</dc:creator>
  <cp:lastModifiedBy>Utente</cp:lastModifiedBy>
  <cp:revision>362</cp:revision>
  <cp:lastPrinted>2017-06-06T14:15:11Z</cp:lastPrinted>
  <dcterms:created xsi:type="dcterms:W3CDTF">2012-12-11T11:00:35Z</dcterms:created>
  <dcterms:modified xsi:type="dcterms:W3CDTF">2017-06-13T19:39:49Z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0x010100661A2BE3120D674DA36C11D6006822D4</vt:lpwstr>
  </property>
</Properties>
</file>