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24" r:id="rId2"/>
    <p:sldMasterId id="2147483737" r:id="rId3"/>
    <p:sldMasterId id="2147483753" r:id="rId4"/>
  </p:sldMasterIdLst>
  <p:notesMasterIdLst>
    <p:notesMasterId r:id="rId45"/>
  </p:notesMasterIdLst>
  <p:sldIdLst>
    <p:sldId id="2147470456" r:id="rId5"/>
    <p:sldId id="288" r:id="rId6"/>
    <p:sldId id="2147470665" r:id="rId7"/>
    <p:sldId id="2147470670" r:id="rId8"/>
    <p:sldId id="2147470669" r:id="rId9"/>
    <p:sldId id="2147376083" r:id="rId10"/>
    <p:sldId id="2147470471" r:id="rId11"/>
    <p:sldId id="2147470525" r:id="rId12"/>
    <p:sldId id="2147470655" r:id="rId13"/>
    <p:sldId id="2147470675" r:id="rId14"/>
    <p:sldId id="2147470656" r:id="rId15"/>
    <p:sldId id="2147376075" r:id="rId16"/>
    <p:sldId id="2147470667" r:id="rId17"/>
    <p:sldId id="2147470651" r:id="rId18"/>
    <p:sldId id="2147470666" r:id="rId19"/>
    <p:sldId id="2147470668" r:id="rId20"/>
    <p:sldId id="2147470537" r:id="rId21"/>
    <p:sldId id="2147470538" r:id="rId22"/>
    <p:sldId id="2147470540" r:id="rId23"/>
    <p:sldId id="2147470652" r:id="rId24"/>
    <p:sldId id="2147470676" r:id="rId25"/>
    <p:sldId id="2147470677" r:id="rId26"/>
    <p:sldId id="2147470671" r:id="rId27"/>
    <p:sldId id="2147470684" r:id="rId28"/>
    <p:sldId id="2147470672" r:id="rId29"/>
    <p:sldId id="2147470673" r:id="rId30"/>
    <p:sldId id="495" r:id="rId31"/>
    <p:sldId id="491" r:id="rId32"/>
    <p:sldId id="501" r:id="rId33"/>
    <p:sldId id="2147470682" r:id="rId34"/>
    <p:sldId id="515" r:id="rId35"/>
    <p:sldId id="2147470681" r:id="rId36"/>
    <p:sldId id="2147470680" r:id="rId37"/>
    <p:sldId id="2147470678" r:id="rId38"/>
    <p:sldId id="2147470679" r:id="rId39"/>
    <p:sldId id="530" r:id="rId40"/>
    <p:sldId id="505" r:id="rId41"/>
    <p:sldId id="529" r:id="rId42"/>
    <p:sldId id="2147470674" r:id="rId43"/>
    <p:sldId id="2147470683" r:id="rId44"/>
  </p:sldIdLst>
  <p:sldSz cx="12192000" cy="6858000"/>
  <p:notesSz cx="6858000" cy="9144000"/>
  <p:embeddedFontLst>
    <p:embeddedFont>
      <p:font typeface="MS PGothic" panose="020B0600070205080204" pitchFamily="34" charset="-128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Garamond" panose="02020404030301010803" pitchFamily="18" charset="0"/>
      <p:regular r:id="rId57"/>
      <p:bold r:id="rId58"/>
      <p:italic r:id="rId59"/>
      <p:boldItalic r:id="rId60"/>
    </p:embeddedFont>
    <p:embeddedFont>
      <p:font typeface="Montserrat" panose="020B0604020202020204" charset="0"/>
      <p:regular r:id="rId61"/>
      <p:bold r:id="rId62"/>
      <p:italic r:id="rId63"/>
      <p:boldItalic r:id="rId64"/>
    </p:embeddedFont>
    <p:embeddedFont>
      <p:font typeface="Poppins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5" roundtripDataSignature="AMtx7mja4sYiLH5QSEmADRULY3ZNkChT8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183F54-4E91-9ED3-52AB-EDBBFA585CFF}" name="Giorgia Gobbo" initials="GG" userId="Giorgia Gobbo" providerId="None"/>
  <p188:author id="{D6BC3E94-0A9C-479D-1EE2-DB55C6055D9D}" name="Riccardo Ievoli" initials="RI" userId="974d2272c22c410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a Gobbo" initials="GG" lastIdx="2" clrIdx="0">
    <p:extLst>
      <p:ext uri="{19B8F6BF-5375-455C-9EA6-DF929625EA0E}">
        <p15:presenceInfo xmlns:p15="http://schemas.microsoft.com/office/powerpoint/2012/main" userId="Giorgia Gob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A2A8"/>
    <a:srgbClr val="2F5597"/>
    <a:srgbClr val="3BB0B4"/>
    <a:srgbClr val="C5E0B4"/>
    <a:srgbClr val="F8CBAD"/>
    <a:srgbClr val="FF8F8F"/>
    <a:srgbClr val="FFFF66"/>
    <a:srgbClr val="FF6600"/>
    <a:srgbClr val="3BBE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583B-C7F9-4E08-B183-7887E12B16B1}">
  <a:tblStyle styleId="{8EC2583B-C7F9-4E08-B183-7887E12B16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4" autoAdjust="0"/>
    <p:restoredTop sz="96327"/>
  </p:normalViewPr>
  <p:slideViewPr>
    <p:cSldViewPr snapToGrid="0">
      <p:cViewPr varScale="1">
        <p:scale>
          <a:sx n="162" d="100"/>
          <a:sy n="162" d="100"/>
        </p:scale>
        <p:origin x="320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128" Type="http://schemas.openxmlformats.org/officeDocument/2006/relationships/viewProps" Target="viewProps.xml"/><Relationship Id="rId131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font" Target="fonts/font1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12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12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2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125" Type="http://customschemas.google.com/relationships/presentationmetadata" Target="metadata"/><Relationship Id="rId7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\Dropbox\Metodologie%20statistiche\Dottorato\MISURAZIONE%20DEL%20VP%20FINALE%20CLA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'VP '!$S$4</c:f>
              <c:strCache>
                <c:ptCount val="1"/>
                <c:pt idx="0">
                  <c:v>2018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'VP '!$R$5:$R$8</c:f>
              <c:strCache>
                <c:ptCount val="4"/>
                <c:pt idx="0">
                  <c:v>Impatto</c:v>
                </c:pt>
                <c:pt idx="1">
                  <c:v>Efficacia</c:v>
                </c:pt>
                <c:pt idx="2">
                  <c:v>Efficienza</c:v>
                </c:pt>
                <c:pt idx="3">
                  <c:v>Salute</c:v>
                </c:pt>
              </c:strCache>
            </c:strRef>
          </c:cat>
          <c:val>
            <c:numRef>
              <c:f>'VP '!$S$5:$S$8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6-4E47-BEC3-33716F3086D0}"/>
            </c:ext>
          </c:extLst>
        </c:ser>
        <c:ser>
          <c:idx val="1"/>
          <c:order val="1"/>
          <c:tx>
            <c:strRef>
              <c:f>'VP '!$T$4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'VP '!$R$5:$R$8</c:f>
              <c:strCache>
                <c:ptCount val="4"/>
                <c:pt idx="0">
                  <c:v>Impatto</c:v>
                </c:pt>
                <c:pt idx="1">
                  <c:v>Efficacia</c:v>
                </c:pt>
                <c:pt idx="2">
                  <c:v>Efficienza</c:v>
                </c:pt>
                <c:pt idx="3">
                  <c:v>Salute</c:v>
                </c:pt>
              </c:strCache>
            </c:strRef>
          </c:cat>
          <c:val>
            <c:numRef>
              <c:f>'VP '!$T$5:$T$8</c:f>
              <c:numCache>
                <c:formatCode>0.0</c:formatCode>
                <c:ptCount val="4"/>
                <c:pt idx="0">
                  <c:v>110.11416685518795</c:v>
                </c:pt>
                <c:pt idx="1">
                  <c:v>97.914145618719175</c:v>
                </c:pt>
                <c:pt idx="2">
                  <c:v>103.52770851523721</c:v>
                </c:pt>
                <c:pt idx="3">
                  <c:v>103.36642687323008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6-4E47-BEC3-33716F3086D0}"/>
            </c:ext>
          </c:extLst>
        </c:ser>
        <c:ser>
          <c:idx val="2"/>
          <c:order val="2"/>
          <c:tx>
            <c:strRef>
              <c:f>'VP '!$U$4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'VP '!$R$5:$R$8</c:f>
              <c:strCache>
                <c:ptCount val="4"/>
                <c:pt idx="0">
                  <c:v>Impatto</c:v>
                </c:pt>
                <c:pt idx="1">
                  <c:v>Efficacia</c:v>
                </c:pt>
                <c:pt idx="2">
                  <c:v>Efficienza</c:v>
                </c:pt>
                <c:pt idx="3">
                  <c:v>Salute</c:v>
                </c:pt>
              </c:strCache>
            </c:strRef>
          </c:cat>
          <c:val>
            <c:numRef>
              <c:f>'VP '!$U$5:$U$8</c:f>
              <c:numCache>
                <c:formatCode>0.0</c:formatCode>
                <c:ptCount val="4"/>
                <c:pt idx="0">
                  <c:v>112.17448132609681</c:v>
                </c:pt>
                <c:pt idx="1">
                  <c:v>114.51745565663808</c:v>
                </c:pt>
                <c:pt idx="2">
                  <c:v>105.51038465698147</c:v>
                </c:pt>
                <c:pt idx="3">
                  <c:v>112.56374959066248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6-4E47-BEC3-33716F3086D0}"/>
            </c:ext>
          </c:extLst>
        </c:ser>
        <c:ser>
          <c:idx val="3"/>
          <c:order val="3"/>
          <c:tx>
            <c:strRef>
              <c:f>'VP '!$V$4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'VP '!$R$5:$R$8</c:f>
              <c:strCache>
                <c:ptCount val="4"/>
                <c:pt idx="0">
                  <c:v>Impatto</c:v>
                </c:pt>
                <c:pt idx="1">
                  <c:v>Efficacia</c:v>
                </c:pt>
                <c:pt idx="2">
                  <c:v>Efficienza</c:v>
                </c:pt>
                <c:pt idx="3">
                  <c:v>Salute</c:v>
                </c:pt>
              </c:strCache>
            </c:strRef>
          </c:cat>
          <c:val>
            <c:numRef>
              <c:f>'VP '!$V$5:$V$8</c:f>
              <c:numCache>
                <c:formatCode>0.0</c:formatCode>
                <c:ptCount val="4"/>
                <c:pt idx="0">
                  <c:v>119.43870317461382</c:v>
                </c:pt>
                <c:pt idx="1">
                  <c:v>133.34581003945746</c:v>
                </c:pt>
                <c:pt idx="2">
                  <c:v>104.72464338031152</c:v>
                </c:pt>
                <c:pt idx="3">
                  <c:v>122.56757995913243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56-4E47-BEC3-33716F3086D0}"/>
            </c:ext>
          </c:extLst>
        </c:ser>
        <c:ser>
          <c:idx val="4"/>
          <c:order val="4"/>
          <c:tx>
            <c:strRef>
              <c:f>'VP '!$W$4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'VP '!$R$5:$R$8</c:f>
              <c:strCache>
                <c:ptCount val="4"/>
                <c:pt idx="0">
                  <c:v>Impatto</c:v>
                </c:pt>
                <c:pt idx="1">
                  <c:v>Efficacia</c:v>
                </c:pt>
                <c:pt idx="2">
                  <c:v>Efficienza</c:v>
                </c:pt>
                <c:pt idx="3">
                  <c:v>Salute</c:v>
                </c:pt>
              </c:strCache>
            </c:strRef>
          </c:cat>
          <c:val>
            <c:numRef>
              <c:f>'VP '!$W$5:$W$8</c:f>
              <c:numCache>
                <c:formatCode>0.0</c:formatCode>
                <c:ptCount val="4"/>
                <c:pt idx="0">
                  <c:v>116.62462966614299</c:v>
                </c:pt>
                <c:pt idx="1">
                  <c:v>127.50163429410941</c:v>
                </c:pt>
                <c:pt idx="2">
                  <c:v>105.34196536124941</c:v>
                </c:pt>
                <c:pt idx="3">
                  <c:v>126.25199906719642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56-4E47-BEC3-33716F30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2169775"/>
        <c:axId val="1979134960"/>
      </c:radarChart>
      <c:catAx>
        <c:axId val="174216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9134960"/>
        <c:crosses val="autoZero"/>
        <c:auto val="1"/>
        <c:lblAlgn val="ctr"/>
        <c:lblOffset val="100"/>
        <c:noMultiLvlLbl val="0"/>
      </c:catAx>
      <c:valAx>
        <c:axId val="1979134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4216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6DAE6-CB1C-144B-9D58-1A46F657910C}" type="doc">
      <dgm:prSet loTypeId="urn:microsoft.com/office/officeart/2005/8/layout/pyramid4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4C2297-A95F-CE46-93E9-D121D65C9990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DOCUMENTO</a:t>
          </a:r>
        </a:p>
      </dgm:t>
    </dgm:pt>
    <dgm:pt modelId="{281AFD49-E947-5846-9FEA-F68BDAA7B88C}" type="parTrans" cxnId="{D5557C8C-5330-5848-8B25-76928D1073BB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50FA18F5-BC4C-3443-A4C4-DCE509C6D3F7}" type="sibTrans" cxnId="{D5557C8C-5330-5848-8B25-76928D1073BB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0F51B479-315B-EF4A-92CD-BDCE3051251E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PROCESSO</a:t>
          </a:r>
        </a:p>
      </dgm:t>
    </dgm:pt>
    <dgm:pt modelId="{DD536142-53E3-D64C-AD0F-EE15FBAC713E}" type="parTrans" cxnId="{2E503FC2-D7C1-B24A-AACE-0EABAAA8EC39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B1D7DDA7-54B8-314B-AE46-08DBB9010349}" type="sibTrans" cxnId="{2E503FC2-D7C1-B24A-AACE-0EABAAA8EC39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B177B468-BD36-C942-B3CE-778BC42AAFE2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1500" b="1" spc="-50" baseline="0" dirty="0">
              <a:solidFill>
                <a:srgbClr val="03A2A8"/>
              </a:solidFill>
              <a:latin typeface="Montserrat" pitchFamily="2" charset="77"/>
            </a:rPr>
            <a:t>Qualità </a:t>
          </a:r>
        </a:p>
        <a:p>
          <a:r>
            <a:rPr lang="it-IT" sz="1500" b="1" dirty="0">
              <a:solidFill>
                <a:srgbClr val="03A2A8"/>
              </a:solidFill>
              <a:latin typeface="Montserrat" pitchFamily="2" charset="77"/>
            </a:rPr>
            <a:t>PIAO</a:t>
          </a:r>
        </a:p>
      </dgm:t>
    </dgm:pt>
    <dgm:pt modelId="{118F6840-6C6F-2941-B514-A4EB51A64D91}" type="parTrans" cxnId="{FDAFBDC8-5B31-ED46-AC8C-88580AAA37D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EB2837BB-4A35-8D45-AC7B-077B32624124}" type="sibTrans" cxnId="{FDAFBDC8-5B31-ED46-AC8C-88580AAA37D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76065601-F09F-EC44-978B-28A8CE08F4B9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SOGGETTI</a:t>
          </a:r>
        </a:p>
      </dgm:t>
    </dgm:pt>
    <dgm:pt modelId="{18AF2682-F5C6-EB4B-8038-1BF258438FA8}" type="parTrans" cxnId="{A9F71AB8-0A00-ED4A-AC10-6F41616CCE0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4E916820-DA0E-F941-BB1C-71AE71455E78}" type="sibTrans" cxnId="{A9F71AB8-0A00-ED4A-AC10-6F41616CCE0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FD7CF2D7-FC9C-B949-8430-C1B4C8DF606E}" type="pres">
      <dgm:prSet presAssocID="{C426DAE6-CB1C-144B-9D58-1A46F657910C}" presName="compositeShape" presStyleCnt="0">
        <dgm:presLayoutVars>
          <dgm:chMax val="9"/>
          <dgm:dir/>
          <dgm:resizeHandles val="exact"/>
        </dgm:presLayoutVars>
      </dgm:prSet>
      <dgm:spPr/>
    </dgm:pt>
    <dgm:pt modelId="{F3781516-B971-8A4F-A9A6-C7C65602DA95}" type="pres">
      <dgm:prSet presAssocID="{C426DAE6-CB1C-144B-9D58-1A46F657910C}" presName="triangle1" presStyleLbl="node1" presStyleIdx="0" presStyleCnt="4">
        <dgm:presLayoutVars>
          <dgm:bulletEnabled val="1"/>
        </dgm:presLayoutVars>
      </dgm:prSet>
      <dgm:spPr/>
    </dgm:pt>
    <dgm:pt modelId="{8581397A-548E-6A40-9490-CC5366C651B3}" type="pres">
      <dgm:prSet presAssocID="{C426DAE6-CB1C-144B-9D58-1A46F657910C}" presName="triangle2" presStyleLbl="node1" presStyleIdx="1" presStyleCnt="4">
        <dgm:presLayoutVars>
          <dgm:bulletEnabled val="1"/>
        </dgm:presLayoutVars>
      </dgm:prSet>
      <dgm:spPr/>
    </dgm:pt>
    <dgm:pt modelId="{26288DB5-54F0-CA4F-BCC2-41D5CB15F3D2}" type="pres">
      <dgm:prSet presAssocID="{C426DAE6-CB1C-144B-9D58-1A46F657910C}" presName="triangle3" presStyleLbl="node1" presStyleIdx="2" presStyleCnt="4">
        <dgm:presLayoutVars>
          <dgm:bulletEnabled val="1"/>
        </dgm:presLayoutVars>
      </dgm:prSet>
      <dgm:spPr/>
    </dgm:pt>
    <dgm:pt modelId="{945C956F-52BD-1C48-8040-FA43FF32BCDD}" type="pres">
      <dgm:prSet presAssocID="{C426DAE6-CB1C-144B-9D58-1A46F657910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C946E49-AAED-2940-8597-F612369488C0}" type="presOf" srcId="{404C2297-A95F-CE46-93E9-D121D65C9990}" destId="{F3781516-B971-8A4F-A9A6-C7C65602DA95}" srcOrd="0" destOrd="0" presId="urn:microsoft.com/office/officeart/2005/8/layout/pyramid4"/>
    <dgm:cxn modelId="{D5557C8C-5330-5848-8B25-76928D1073BB}" srcId="{C426DAE6-CB1C-144B-9D58-1A46F657910C}" destId="{404C2297-A95F-CE46-93E9-D121D65C9990}" srcOrd="0" destOrd="0" parTransId="{281AFD49-E947-5846-9FEA-F68BDAA7B88C}" sibTransId="{50FA18F5-BC4C-3443-A4C4-DCE509C6D3F7}"/>
    <dgm:cxn modelId="{F46DE1A0-1021-B34D-845E-3D66F416EFB7}" type="presOf" srcId="{76065601-F09F-EC44-978B-28A8CE08F4B9}" destId="{945C956F-52BD-1C48-8040-FA43FF32BCDD}" srcOrd="0" destOrd="0" presId="urn:microsoft.com/office/officeart/2005/8/layout/pyramid4"/>
    <dgm:cxn modelId="{A9F71AB8-0A00-ED4A-AC10-6F41616CCE02}" srcId="{C426DAE6-CB1C-144B-9D58-1A46F657910C}" destId="{76065601-F09F-EC44-978B-28A8CE08F4B9}" srcOrd="3" destOrd="0" parTransId="{18AF2682-F5C6-EB4B-8038-1BF258438FA8}" sibTransId="{4E916820-DA0E-F941-BB1C-71AE71455E78}"/>
    <dgm:cxn modelId="{2E503FC2-D7C1-B24A-AACE-0EABAAA8EC39}" srcId="{C426DAE6-CB1C-144B-9D58-1A46F657910C}" destId="{0F51B479-315B-EF4A-92CD-BDCE3051251E}" srcOrd="1" destOrd="0" parTransId="{DD536142-53E3-D64C-AD0F-EE15FBAC713E}" sibTransId="{B1D7DDA7-54B8-314B-AE46-08DBB9010349}"/>
    <dgm:cxn modelId="{FDAFBDC8-5B31-ED46-AC8C-88580AAA37D2}" srcId="{C426DAE6-CB1C-144B-9D58-1A46F657910C}" destId="{B177B468-BD36-C942-B3CE-778BC42AAFE2}" srcOrd="2" destOrd="0" parTransId="{118F6840-6C6F-2941-B514-A4EB51A64D91}" sibTransId="{EB2837BB-4A35-8D45-AC7B-077B32624124}"/>
    <dgm:cxn modelId="{4A7A0CC9-8268-984A-9F5F-29DCE471639F}" type="presOf" srcId="{0F51B479-315B-EF4A-92CD-BDCE3051251E}" destId="{8581397A-548E-6A40-9490-CC5366C651B3}" srcOrd="0" destOrd="0" presId="urn:microsoft.com/office/officeart/2005/8/layout/pyramid4"/>
    <dgm:cxn modelId="{CA5419E5-AC2C-DA46-88B4-83627DEE5AF9}" type="presOf" srcId="{C426DAE6-CB1C-144B-9D58-1A46F657910C}" destId="{FD7CF2D7-FC9C-B949-8430-C1B4C8DF606E}" srcOrd="0" destOrd="0" presId="urn:microsoft.com/office/officeart/2005/8/layout/pyramid4"/>
    <dgm:cxn modelId="{197113FA-422B-BA4C-90FA-23C07C37C4CB}" type="presOf" srcId="{B177B468-BD36-C942-B3CE-778BC42AAFE2}" destId="{26288DB5-54F0-CA4F-BCC2-41D5CB15F3D2}" srcOrd="0" destOrd="0" presId="urn:microsoft.com/office/officeart/2005/8/layout/pyramid4"/>
    <dgm:cxn modelId="{6BA782C1-D6BE-7548-97EA-EDE90959C10A}" type="presParOf" srcId="{FD7CF2D7-FC9C-B949-8430-C1B4C8DF606E}" destId="{F3781516-B971-8A4F-A9A6-C7C65602DA95}" srcOrd="0" destOrd="0" presId="urn:microsoft.com/office/officeart/2005/8/layout/pyramid4"/>
    <dgm:cxn modelId="{76CFED72-E3EC-1B4A-AAA0-AAF43BAEF91F}" type="presParOf" srcId="{FD7CF2D7-FC9C-B949-8430-C1B4C8DF606E}" destId="{8581397A-548E-6A40-9490-CC5366C651B3}" srcOrd="1" destOrd="0" presId="urn:microsoft.com/office/officeart/2005/8/layout/pyramid4"/>
    <dgm:cxn modelId="{3E9BC705-9668-0546-9A23-F5A0573C1CDE}" type="presParOf" srcId="{FD7CF2D7-FC9C-B949-8430-C1B4C8DF606E}" destId="{26288DB5-54F0-CA4F-BCC2-41D5CB15F3D2}" srcOrd="2" destOrd="0" presId="urn:microsoft.com/office/officeart/2005/8/layout/pyramid4"/>
    <dgm:cxn modelId="{E9D91592-BDA0-AF4C-B3F0-441ED9AA21F2}" type="presParOf" srcId="{FD7CF2D7-FC9C-B949-8430-C1B4C8DF606E}" destId="{945C956F-52BD-1C48-8040-FA43FF32BCD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E5E51-0CEE-0E46-A78B-D265E5289B13}" type="doc">
      <dgm:prSet loTypeId="urn:microsoft.com/office/officeart/2005/8/layout/hChevron3" loCatId="" qsTypeId="urn:microsoft.com/office/officeart/2005/8/quickstyle/simple1" qsCatId="simple" csTypeId="urn:microsoft.com/office/officeart/2005/8/colors/colorful4" csCatId="colorful" phldr="1"/>
      <dgm:spPr/>
    </dgm:pt>
    <dgm:pt modelId="{482C2CC3-83AE-2C47-A2B6-EA4231E67C7F}">
      <dgm:prSet phldrT="[Tes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Presentazione</a:t>
          </a:r>
        </a:p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e Sezione Anagrafica</a:t>
          </a:r>
        </a:p>
      </dgm:t>
    </dgm:pt>
    <dgm:pt modelId="{CECE676D-41A3-6540-ABA3-7E267AE22150}" type="parTrans" cxnId="{25998B97-855F-954B-80A8-15DC5065870C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B9386388-148F-0A4C-A82F-9B4B126A281E}" type="sibTrans" cxnId="{25998B97-855F-954B-80A8-15DC5065870C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2BFDC771-619F-4248-AAF7-5427B7B96621}">
      <dgm:prSet phldrT="[Testo]" custT="1"/>
      <dgm:spPr>
        <a:solidFill>
          <a:srgbClr val="2F5597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>
              <a:latin typeface="Garamond" panose="02020404030301010803" pitchFamily="18" charset="0"/>
            </a:rPr>
            <a:t>SottoSezione </a:t>
          </a:r>
        </a:p>
        <a:p>
          <a:r>
            <a:rPr lang="it-IT" sz="1200" b="1" dirty="0">
              <a:latin typeface="Garamond" panose="02020404030301010803" pitchFamily="18" charset="0"/>
            </a:rPr>
            <a:t>Valore Pubblico</a:t>
          </a:r>
        </a:p>
      </dgm:t>
    </dgm:pt>
    <dgm:pt modelId="{F948BC4D-F967-6E4D-B95C-643DE0F3A4DE}" type="parTrans" cxnId="{11B25057-DD29-2F43-AD69-0BAB784F2A81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E01DACBF-69B0-A14F-AA98-4E3445073E23}" type="sibTrans" cxnId="{11B25057-DD29-2F43-AD69-0BAB784F2A81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529891E5-0560-394B-BBDC-3C303B6DDBCC}">
      <dgm:prSet phldrT="[Testo]" custT="1"/>
      <dgm:spPr>
        <a:solidFill>
          <a:srgbClr val="FFFF66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SottoSezione </a:t>
          </a:r>
        </a:p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Performance</a:t>
          </a:r>
        </a:p>
      </dgm:t>
    </dgm:pt>
    <dgm:pt modelId="{67B0072E-BD87-9B4F-9915-E75839479FB0}" type="parTrans" cxnId="{43C7D55E-78A9-D04A-BDC1-36FD846E76C3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B1238E22-3991-C34A-8C1E-D1F7AEFA6BC5}" type="sibTrans" cxnId="{43C7D55E-78A9-D04A-BDC1-36FD846E76C3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9CA0A55B-710F-A84C-A847-6F9690F4B694}">
      <dgm:prSet custT="1"/>
      <dgm:spPr>
        <a:solidFill>
          <a:srgbClr val="F8CBAD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SottoSezione </a:t>
          </a:r>
        </a:p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Anticorruzione</a:t>
          </a:r>
          <a:endParaRPr lang="it-IT" sz="1200" b="1" dirty="0">
            <a:latin typeface="Garamond" panose="02020404030301010803" pitchFamily="18" charset="0"/>
          </a:endParaRPr>
        </a:p>
      </dgm:t>
    </dgm:pt>
    <dgm:pt modelId="{D62DB622-40A5-DF46-B505-8106805BFCA4}" type="parTrans" cxnId="{8927187B-A101-A84D-ABD8-A277073EC76F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9F953E94-65D9-6842-BF1D-0BC4E711106B}" type="sibTrans" cxnId="{8927187B-A101-A84D-ABD8-A277073EC76F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603DECEA-5E3B-974A-870E-E1B68BFCEB17}">
      <dgm:prSet custT="1"/>
      <dgm:spPr>
        <a:solidFill>
          <a:srgbClr val="C5E0B4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SottoSezioni </a:t>
          </a:r>
        </a:p>
        <a:p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Organizzazione e Capitale Umano</a:t>
          </a:r>
          <a:endParaRPr lang="it-IT" sz="1200" b="1" dirty="0">
            <a:latin typeface="Garamond" panose="02020404030301010803" pitchFamily="18" charset="0"/>
          </a:endParaRPr>
        </a:p>
      </dgm:t>
    </dgm:pt>
    <dgm:pt modelId="{72B003C5-F45F-074E-9361-70DDB15522F1}" type="parTrans" cxnId="{603B4350-68B9-0C44-B0F7-3565AC2F7EDC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2F2D55D6-15FB-E548-8552-4BA42016D256}" type="sibTrans" cxnId="{603B4350-68B9-0C44-B0F7-3565AC2F7EDC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6B7D047B-E376-E844-A187-5D128A35CDB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 err="1">
              <a:latin typeface="Garamond" panose="02020404030301010803" pitchFamily="18" charset="0"/>
            </a:rPr>
            <a:t>f</a:t>
          </a:r>
          <a:r>
            <a:rPr lang="it-IT" sz="1200" b="1" dirty="0" err="1">
              <a:solidFill>
                <a:schemeClr val="tx1"/>
              </a:solidFill>
              <a:latin typeface="Garamond" panose="02020404030301010803" pitchFamily="18" charset="0"/>
            </a:rPr>
            <a:t>Sezione</a:t>
          </a:r>
          <a:r>
            <a:rPr lang="it-IT" sz="1200" b="1" dirty="0">
              <a:solidFill>
                <a:schemeClr val="tx1"/>
              </a:solidFill>
              <a:latin typeface="Garamond" panose="02020404030301010803" pitchFamily="18" charset="0"/>
            </a:rPr>
            <a:t> Monitoraggio</a:t>
          </a:r>
          <a:endParaRPr lang="it-IT" sz="1200" b="1" dirty="0">
            <a:latin typeface="Garamond" panose="02020404030301010803" pitchFamily="18" charset="0"/>
          </a:endParaRPr>
        </a:p>
      </dgm:t>
    </dgm:pt>
    <dgm:pt modelId="{7CF178EF-D844-7F40-9C8D-3436BC3A212D}" type="parTrans" cxnId="{CA9B8154-D59D-574B-A6DB-419F2B77172D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2E4D9160-AFC7-0747-B3A4-6BEFEA504E9E}" type="sibTrans" cxnId="{CA9B8154-D59D-574B-A6DB-419F2B77172D}">
      <dgm:prSet/>
      <dgm:spPr/>
      <dgm:t>
        <a:bodyPr/>
        <a:lstStyle/>
        <a:p>
          <a:endParaRPr lang="it-IT" sz="1200" b="1">
            <a:latin typeface="Garamond" panose="02020404030301010803" pitchFamily="18" charset="0"/>
          </a:endParaRPr>
        </a:p>
      </dgm:t>
    </dgm:pt>
    <dgm:pt modelId="{9F4CF61C-7BB8-7F44-B212-C7FE8E75C81D}" type="pres">
      <dgm:prSet presAssocID="{C19E5E51-0CEE-0E46-A78B-D265E5289B13}" presName="Name0" presStyleCnt="0">
        <dgm:presLayoutVars>
          <dgm:dir/>
          <dgm:resizeHandles val="exact"/>
        </dgm:presLayoutVars>
      </dgm:prSet>
      <dgm:spPr/>
    </dgm:pt>
    <dgm:pt modelId="{38370DAD-3474-964B-BF1C-6A82D11D05CB}" type="pres">
      <dgm:prSet presAssocID="{482C2CC3-83AE-2C47-A2B6-EA4231E67C7F}" presName="parTxOnly" presStyleLbl="node1" presStyleIdx="0" presStyleCnt="6">
        <dgm:presLayoutVars>
          <dgm:bulletEnabled val="1"/>
        </dgm:presLayoutVars>
      </dgm:prSet>
      <dgm:spPr/>
    </dgm:pt>
    <dgm:pt modelId="{77F8656D-1298-434B-8560-FBF5E7036494}" type="pres">
      <dgm:prSet presAssocID="{B9386388-148F-0A4C-A82F-9B4B126A281E}" presName="parSpace" presStyleCnt="0"/>
      <dgm:spPr/>
    </dgm:pt>
    <dgm:pt modelId="{05639873-1CDF-1D49-B003-C661140BE7B5}" type="pres">
      <dgm:prSet presAssocID="{2BFDC771-619F-4248-AAF7-5427B7B96621}" presName="parTxOnly" presStyleLbl="node1" presStyleIdx="1" presStyleCnt="6">
        <dgm:presLayoutVars>
          <dgm:bulletEnabled val="1"/>
        </dgm:presLayoutVars>
      </dgm:prSet>
      <dgm:spPr/>
    </dgm:pt>
    <dgm:pt modelId="{D88A2FB4-8DED-3940-AC74-235B5EEA81DA}" type="pres">
      <dgm:prSet presAssocID="{E01DACBF-69B0-A14F-AA98-4E3445073E23}" presName="parSpace" presStyleCnt="0"/>
      <dgm:spPr/>
    </dgm:pt>
    <dgm:pt modelId="{896B4BBD-EDE9-3747-9B5E-BAAECCD84770}" type="pres">
      <dgm:prSet presAssocID="{529891E5-0560-394B-BBDC-3C303B6DDBCC}" presName="parTxOnly" presStyleLbl="node1" presStyleIdx="2" presStyleCnt="6">
        <dgm:presLayoutVars>
          <dgm:bulletEnabled val="1"/>
        </dgm:presLayoutVars>
      </dgm:prSet>
      <dgm:spPr/>
    </dgm:pt>
    <dgm:pt modelId="{C90CBC3E-B9BC-AA41-BE53-397080DCC9F0}" type="pres">
      <dgm:prSet presAssocID="{B1238E22-3991-C34A-8C1E-D1F7AEFA6BC5}" presName="parSpace" presStyleCnt="0"/>
      <dgm:spPr/>
    </dgm:pt>
    <dgm:pt modelId="{4335436F-16D5-FF4F-8B53-DB7E5F969473}" type="pres">
      <dgm:prSet presAssocID="{9CA0A55B-710F-A84C-A847-6F9690F4B694}" presName="parTxOnly" presStyleLbl="node1" presStyleIdx="3" presStyleCnt="6">
        <dgm:presLayoutVars>
          <dgm:bulletEnabled val="1"/>
        </dgm:presLayoutVars>
      </dgm:prSet>
      <dgm:spPr/>
    </dgm:pt>
    <dgm:pt modelId="{E1246819-4273-C745-B595-5F5DDF6D3C70}" type="pres">
      <dgm:prSet presAssocID="{9F953E94-65D9-6842-BF1D-0BC4E711106B}" presName="parSpace" presStyleCnt="0"/>
      <dgm:spPr/>
    </dgm:pt>
    <dgm:pt modelId="{F93C6642-F950-DF42-B107-917D8D43A2C5}" type="pres">
      <dgm:prSet presAssocID="{603DECEA-5E3B-974A-870E-E1B68BFCEB17}" presName="parTxOnly" presStyleLbl="node1" presStyleIdx="4" presStyleCnt="6">
        <dgm:presLayoutVars>
          <dgm:bulletEnabled val="1"/>
        </dgm:presLayoutVars>
      </dgm:prSet>
      <dgm:spPr/>
    </dgm:pt>
    <dgm:pt modelId="{324726CA-F746-484B-BADB-0ADD890EF78B}" type="pres">
      <dgm:prSet presAssocID="{2F2D55D6-15FB-E548-8552-4BA42016D256}" presName="parSpace" presStyleCnt="0"/>
      <dgm:spPr/>
    </dgm:pt>
    <dgm:pt modelId="{8403CEE3-308D-0E4E-9FF1-9774AC73E8F2}" type="pres">
      <dgm:prSet presAssocID="{6B7D047B-E376-E844-A187-5D128A35CDB6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EE941503-E49D-0446-B1C8-5D10CDBB04FF}" type="presOf" srcId="{C19E5E51-0CEE-0E46-A78B-D265E5289B13}" destId="{9F4CF61C-7BB8-7F44-B212-C7FE8E75C81D}" srcOrd="0" destOrd="0" presId="urn:microsoft.com/office/officeart/2005/8/layout/hChevron3"/>
    <dgm:cxn modelId="{43C7D55E-78A9-D04A-BDC1-36FD846E76C3}" srcId="{C19E5E51-0CEE-0E46-A78B-D265E5289B13}" destId="{529891E5-0560-394B-BBDC-3C303B6DDBCC}" srcOrd="2" destOrd="0" parTransId="{67B0072E-BD87-9B4F-9915-E75839479FB0}" sibTransId="{B1238E22-3991-C34A-8C1E-D1F7AEFA6BC5}"/>
    <dgm:cxn modelId="{603B4350-68B9-0C44-B0F7-3565AC2F7EDC}" srcId="{C19E5E51-0CEE-0E46-A78B-D265E5289B13}" destId="{603DECEA-5E3B-974A-870E-E1B68BFCEB17}" srcOrd="4" destOrd="0" parTransId="{72B003C5-F45F-074E-9361-70DDB15522F1}" sibTransId="{2F2D55D6-15FB-E548-8552-4BA42016D256}"/>
    <dgm:cxn modelId="{85A1D270-E271-684F-B81F-5989EF0980F9}" type="presOf" srcId="{2BFDC771-619F-4248-AAF7-5427B7B96621}" destId="{05639873-1CDF-1D49-B003-C661140BE7B5}" srcOrd="0" destOrd="0" presId="urn:microsoft.com/office/officeart/2005/8/layout/hChevron3"/>
    <dgm:cxn modelId="{CA9B8154-D59D-574B-A6DB-419F2B77172D}" srcId="{C19E5E51-0CEE-0E46-A78B-D265E5289B13}" destId="{6B7D047B-E376-E844-A187-5D128A35CDB6}" srcOrd="5" destOrd="0" parTransId="{7CF178EF-D844-7F40-9C8D-3436BC3A212D}" sibTransId="{2E4D9160-AFC7-0747-B3A4-6BEFEA504E9E}"/>
    <dgm:cxn modelId="{11B25057-DD29-2F43-AD69-0BAB784F2A81}" srcId="{C19E5E51-0CEE-0E46-A78B-D265E5289B13}" destId="{2BFDC771-619F-4248-AAF7-5427B7B96621}" srcOrd="1" destOrd="0" parTransId="{F948BC4D-F967-6E4D-B95C-643DE0F3A4DE}" sibTransId="{E01DACBF-69B0-A14F-AA98-4E3445073E23}"/>
    <dgm:cxn modelId="{8927187B-A101-A84D-ABD8-A277073EC76F}" srcId="{C19E5E51-0CEE-0E46-A78B-D265E5289B13}" destId="{9CA0A55B-710F-A84C-A847-6F9690F4B694}" srcOrd="3" destOrd="0" parTransId="{D62DB622-40A5-DF46-B505-8106805BFCA4}" sibTransId="{9F953E94-65D9-6842-BF1D-0BC4E711106B}"/>
    <dgm:cxn modelId="{10BC6082-71F4-C140-B3ED-D34D72740389}" type="presOf" srcId="{482C2CC3-83AE-2C47-A2B6-EA4231E67C7F}" destId="{38370DAD-3474-964B-BF1C-6A82D11D05CB}" srcOrd="0" destOrd="0" presId="urn:microsoft.com/office/officeart/2005/8/layout/hChevron3"/>
    <dgm:cxn modelId="{66B2AD83-A024-FA4A-9892-323F2F9CB365}" type="presOf" srcId="{529891E5-0560-394B-BBDC-3C303B6DDBCC}" destId="{896B4BBD-EDE9-3747-9B5E-BAAECCD84770}" srcOrd="0" destOrd="0" presId="urn:microsoft.com/office/officeart/2005/8/layout/hChevron3"/>
    <dgm:cxn modelId="{2107F78E-EE0F-3548-B5D8-E7B2610BE344}" type="presOf" srcId="{9CA0A55B-710F-A84C-A847-6F9690F4B694}" destId="{4335436F-16D5-FF4F-8B53-DB7E5F969473}" srcOrd="0" destOrd="0" presId="urn:microsoft.com/office/officeart/2005/8/layout/hChevron3"/>
    <dgm:cxn modelId="{25998B97-855F-954B-80A8-15DC5065870C}" srcId="{C19E5E51-0CEE-0E46-A78B-D265E5289B13}" destId="{482C2CC3-83AE-2C47-A2B6-EA4231E67C7F}" srcOrd="0" destOrd="0" parTransId="{CECE676D-41A3-6540-ABA3-7E267AE22150}" sibTransId="{B9386388-148F-0A4C-A82F-9B4B126A281E}"/>
    <dgm:cxn modelId="{F95A689A-ABE7-B84D-B78E-57E523251A2D}" type="presOf" srcId="{603DECEA-5E3B-974A-870E-E1B68BFCEB17}" destId="{F93C6642-F950-DF42-B107-917D8D43A2C5}" srcOrd="0" destOrd="0" presId="urn:microsoft.com/office/officeart/2005/8/layout/hChevron3"/>
    <dgm:cxn modelId="{E8CB18A4-0E1B-354F-83FC-3DB71CB43050}" type="presOf" srcId="{6B7D047B-E376-E844-A187-5D128A35CDB6}" destId="{8403CEE3-308D-0E4E-9FF1-9774AC73E8F2}" srcOrd="0" destOrd="0" presId="urn:microsoft.com/office/officeart/2005/8/layout/hChevron3"/>
    <dgm:cxn modelId="{D55275CC-7265-A04A-A0D1-6B63E19D29B4}" type="presParOf" srcId="{9F4CF61C-7BB8-7F44-B212-C7FE8E75C81D}" destId="{38370DAD-3474-964B-BF1C-6A82D11D05CB}" srcOrd="0" destOrd="0" presId="urn:microsoft.com/office/officeart/2005/8/layout/hChevron3"/>
    <dgm:cxn modelId="{BE50A8EB-159F-4F4D-9B1C-9CCCFA69C1FB}" type="presParOf" srcId="{9F4CF61C-7BB8-7F44-B212-C7FE8E75C81D}" destId="{77F8656D-1298-434B-8560-FBF5E7036494}" srcOrd="1" destOrd="0" presId="urn:microsoft.com/office/officeart/2005/8/layout/hChevron3"/>
    <dgm:cxn modelId="{BC3E255A-B1F8-3A44-874B-7ABD8E762FC1}" type="presParOf" srcId="{9F4CF61C-7BB8-7F44-B212-C7FE8E75C81D}" destId="{05639873-1CDF-1D49-B003-C661140BE7B5}" srcOrd="2" destOrd="0" presId="urn:microsoft.com/office/officeart/2005/8/layout/hChevron3"/>
    <dgm:cxn modelId="{FD421735-9A2E-354D-BDF5-DE9E88DE53D0}" type="presParOf" srcId="{9F4CF61C-7BB8-7F44-B212-C7FE8E75C81D}" destId="{D88A2FB4-8DED-3940-AC74-235B5EEA81DA}" srcOrd="3" destOrd="0" presId="urn:microsoft.com/office/officeart/2005/8/layout/hChevron3"/>
    <dgm:cxn modelId="{1C68494E-2092-C84A-B24F-253C77D26D6D}" type="presParOf" srcId="{9F4CF61C-7BB8-7F44-B212-C7FE8E75C81D}" destId="{896B4BBD-EDE9-3747-9B5E-BAAECCD84770}" srcOrd="4" destOrd="0" presId="urn:microsoft.com/office/officeart/2005/8/layout/hChevron3"/>
    <dgm:cxn modelId="{65396FA4-69AD-F844-8217-1062AD1FDB7B}" type="presParOf" srcId="{9F4CF61C-7BB8-7F44-B212-C7FE8E75C81D}" destId="{C90CBC3E-B9BC-AA41-BE53-397080DCC9F0}" srcOrd="5" destOrd="0" presId="urn:microsoft.com/office/officeart/2005/8/layout/hChevron3"/>
    <dgm:cxn modelId="{C939878F-00DD-E443-99C1-919CA3970FD0}" type="presParOf" srcId="{9F4CF61C-7BB8-7F44-B212-C7FE8E75C81D}" destId="{4335436F-16D5-FF4F-8B53-DB7E5F969473}" srcOrd="6" destOrd="0" presId="urn:microsoft.com/office/officeart/2005/8/layout/hChevron3"/>
    <dgm:cxn modelId="{87114E91-C8F8-634D-BEBC-6477CC0B8715}" type="presParOf" srcId="{9F4CF61C-7BB8-7F44-B212-C7FE8E75C81D}" destId="{E1246819-4273-C745-B595-5F5DDF6D3C70}" srcOrd="7" destOrd="0" presId="urn:microsoft.com/office/officeart/2005/8/layout/hChevron3"/>
    <dgm:cxn modelId="{744AE884-CA61-7445-8552-CC58526490A5}" type="presParOf" srcId="{9F4CF61C-7BB8-7F44-B212-C7FE8E75C81D}" destId="{F93C6642-F950-DF42-B107-917D8D43A2C5}" srcOrd="8" destOrd="0" presId="urn:microsoft.com/office/officeart/2005/8/layout/hChevron3"/>
    <dgm:cxn modelId="{2E87D40B-E244-6F46-809F-EC2324A082BC}" type="presParOf" srcId="{9F4CF61C-7BB8-7F44-B212-C7FE8E75C81D}" destId="{324726CA-F746-484B-BADB-0ADD890EF78B}" srcOrd="9" destOrd="0" presId="urn:microsoft.com/office/officeart/2005/8/layout/hChevron3"/>
    <dgm:cxn modelId="{A28BAFF4-8C37-8348-B622-0DDE269E8BD1}" type="presParOf" srcId="{9F4CF61C-7BB8-7F44-B212-C7FE8E75C81D}" destId="{8403CEE3-308D-0E4E-9FF1-9774AC73E8F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81516-B971-8A4F-A9A6-C7C65602DA95}">
      <dsp:nvSpPr>
        <dsp:cNvPr id="0" name=""/>
        <dsp:cNvSpPr/>
      </dsp:nvSpPr>
      <dsp:spPr>
        <a:xfrm>
          <a:off x="3518093" y="0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DOCUMENTO</a:t>
          </a:r>
        </a:p>
      </dsp:txBody>
      <dsp:txXfrm>
        <a:off x="4052304" y="1068421"/>
        <a:ext cx="1068421" cy="1068421"/>
      </dsp:txXfrm>
    </dsp:sp>
    <dsp:sp modelId="{8581397A-548E-6A40-9490-CC5366C651B3}">
      <dsp:nvSpPr>
        <dsp:cNvPr id="0" name=""/>
        <dsp:cNvSpPr/>
      </dsp:nvSpPr>
      <dsp:spPr>
        <a:xfrm>
          <a:off x="2449671" y="2136842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PROCESSO</a:t>
          </a:r>
        </a:p>
      </dsp:txBody>
      <dsp:txXfrm>
        <a:off x="2983882" y="3205263"/>
        <a:ext cx="1068421" cy="1068421"/>
      </dsp:txXfrm>
    </dsp:sp>
    <dsp:sp modelId="{26288DB5-54F0-CA4F-BCC2-41D5CB15F3D2}">
      <dsp:nvSpPr>
        <dsp:cNvPr id="0" name=""/>
        <dsp:cNvSpPr/>
      </dsp:nvSpPr>
      <dsp:spPr>
        <a:xfrm rot="10800000">
          <a:off x="3518093" y="2136842"/>
          <a:ext cx="2136842" cy="2136842"/>
        </a:xfrm>
        <a:prstGeom prst="triangle">
          <a:avLst/>
        </a:prstGeom>
        <a:solidFill>
          <a:schemeClr val="bg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spc="-50" baseline="0" dirty="0">
              <a:solidFill>
                <a:srgbClr val="03A2A8"/>
              </a:solidFill>
              <a:latin typeface="Montserrat" pitchFamily="2" charset="77"/>
            </a:rPr>
            <a:t>Qualità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03A2A8"/>
              </a:solidFill>
              <a:latin typeface="Montserrat" pitchFamily="2" charset="77"/>
            </a:rPr>
            <a:t>PIAO</a:t>
          </a:r>
        </a:p>
      </dsp:txBody>
      <dsp:txXfrm rot="10800000">
        <a:off x="4052303" y="2136842"/>
        <a:ext cx="1068421" cy="1068421"/>
      </dsp:txXfrm>
    </dsp:sp>
    <dsp:sp modelId="{945C956F-52BD-1C48-8040-FA43FF32BCDD}">
      <dsp:nvSpPr>
        <dsp:cNvPr id="0" name=""/>
        <dsp:cNvSpPr/>
      </dsp:nvSpPr>
      <dsp:spPr>
        <a:xfrm>
          <a:off x="4586514" y="2136842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SOGGETTI</a:t>
          </a:r>
        </a:p>
      </dsp:txBody>
      <dsp:txXfrm>
        <a:off x="5120725" y="3205263"/>
        <a:ext cx="1068421" cy="1068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70DAD-3474-964B-BF1C-6A82D11D05CB}">
      <dsp:nvSpPr>
        <dsp:cNvPr id="0" name=""/>
        <dsp:cNvSpPr/>
      </dsp:nvSpPr>
      <dsp:spPr>
        <a:xfrm>
          <a:off x="1341" y="2228776"/>
          <a:ext cx="2197363" cy="878945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Presentazione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e Sezione Anagrafica</a:t>
          </a:r>
        </a:p>
      </dsp:txBody>
      <dsp:txXfrm>
        <a:off x="1341" y="2228776"/>
        <a:ext cx="1977627" cy="878945"/>
      </dsp:txXfrm>
    </dsp:sp>
    <dsp:sp modelId="{05639873-1CDF-1D49-B003-C661140BE7B5}">
      <dsp:nvSpPr>
        <dsp:cNvPr id="0" name=""/>
        <dsp:cNvSpPr/>
      </dsp:nvSpPr>
      <dsp:spPr>
        <a:xfrm>
          <a:off x="1759232" y="2228776"/>
          <a:ext cx="2197363" cy="878945"/>
        </a:xfrm>
        <a:prstGeom prst="chevron">
          <a:avLst/>
        </a:prstGeom>
        <a:solidFill>
          <a:srgbClr val="2F559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Garamond" panose="02020404030301010803" pitchFamily="18" charset="0"/>
            </a:rPr>
            <a:t>SottoSezione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Garamond" panose="02020404030301010803" pitchFamily="18" charset="0"/>
            </a:rPr>
            <a:t>Valore Pubblico</a:t>
          </a:r>
        </a:p>
      </dsp:txBody>
      <dsp:txXfrm>
        <a:off x="2198705" y="2228776"/>
        <a:ext cx="1318418" cy="878945"/>
      </dsp:txXfrm>
    </dsp:sp>
    <dsp:sp modelId="{896B4BBD-EDE9-3747-9B5E-BAAECCD84770}">
      <dsp:nvSpPr>
        <dsp:cNvPr id="0" name=""/>
        <dsp:cNvSpPr/>
      </dsp:nvSpPr>
      <dsp:spPr>
        <a:xfrm>
          <a:off x="3517123" y="2228776"/>
          <a:ext cx="2197363" cy="878945"/>
        </a:xfrm>
        <a:prstGeom prst="chevron">
          <a:avLst/>
        </a:prstGeom>
        <a:solidFill>
          <a:srgbClr val="FFFF6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SottoSezione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Performance</a:t>
          </a:r>
        </a:p>
      </dsp:txBody>
      <dsp:txXfrm>
        <a:off x="3956596" y="2228776"/>
        <a:ext cx="1318418" cy="878945"/>
      </dsp:txXfrm>
    </dsp:sp>
    <dsp:sp modelId="{4335436F-16D5-FF4F-8B53-DB7E5F969473}">
      <dsp:nvSpPr>
        <dsp:cNvPr id="0" name=""/>
        <dsp:cNvSpPr/>
      </dsp:nvSpPr>
      <dsp:spPr>
        <a:xfrm>
          <a:off x="5275014" y="2228776"/>
          <a:ext cx="2197363" cy="878945"/>
        </a:xfrm>
        <a:prstGeom prst="chevron">
          <a:avLst/>
        </a:prstGeom>
        <a:solidFill>
          <a:srgbClr val="F8CBA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SottoSezione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Anticorruzione</a:t>
          </a:r>
          <a:endParaRPr lang="it-IT" sz="1200" b="1" kern="1200" dirty="0">
            <a:latin typeface="Garamond" panose="02020404030301010803" pitchFamily="18" charset="0"/>
          </a:endParaRPr>
        </a:p>
      </dsp:txBody>
      <dsp:txXfrm>
        <a:off x="5714487" y="2228776"/>
        <a:ext cx="1318418" cy="878945"/>
      </dsp:txXfrm>
    </dsp:sp>
    <dsp:sp modelId="{F93C6642-F950-DF42-B107-917D8D43A2C5}">
      <dsp:nvSpPr>
        <dsp:cNvPr id="0" name=""/>
        <dsp:cNvSpPr/>
      </dsp:nvSpPr>
      <dsp:spPr>
        <a:xfrm>
          <a:off x="7032905" y="2228776"/>
          <a:ext cx="2197363" cy="878945"/>
        </a:xfrm>
        <a:prstGeom prst="chevron">
          <a:avLst/>
        </a:prstGeom>
        <a:solidFill>
          <a:srgbClr val="C5E0B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SottoSezioni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Organizzazione e Capitale Umano</a:t>
          </a:r>
          <a:endParaRPr lang="it-IT" sz="1200" b="1" kern="1200" dirty="0">
            <a:latin typeface="Garamond" panose="02020404030301010803" pitchFamily="18" charset="0"/>
          </a:endParaRPr>
        </a:p>
      </dsp:txBody>
      <dsp:txXfrm>
        <a:off x="7472378" y="2228776"/>
        <a:ext cx="1318418" cy="878945"/>
      </dsp:txXfrm>
    </dsp:sp>
    <dsp:sp modelId="{8403CEE3-308D-0E4E-9FF1-9774AC73E8F2}">
      <dsp:nvSpPr>
        <dsp:cNvPr id="0" name=""/>
        <dsp:cNvSpPr/>
      </dsp:nvSpPr>
      <dsp:spPr>
        <a:xfrm>
          <a:off x="8790795" y="2228776"/>
          <a:ext cx="2197363" cy="878945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 err="1">
              <a:latin typeface="Garamond" panose="02020404030301010803" pitchFamily="18" charset="0"/>
            </a:rPr>
            <a:t>f</a:t>
          </a:r>
          <a:r>
            <a:rPr lang="it-IT" sz="12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Sezione</a:t>
          </a:r>
          <a:r>
            <a:rPr lang="it-IT" sz="1200" b="1" kern="1200" dirty="0">
              <a:solidFill>
                <a:schemeClr val="tx1"/>
              </a:solidFill>
              <a:latin typeface="Garamond" panose="02020404030301010803" pitchFamily="18" charset="0"/>
            </a:rPr>
            <a:t> Monitoraggio</a:t>
          </a:r>
          <a:endParaRPr lang="it-IT" sz="1200" b="1" kern="1200" dirty="0">
            <a:latin typeface="Garamond" panose="02020404030301010803" pitchFamily="18" charset="0"/>
          </a:endParaRPr>
        </a:p>
      </dsp:txBody>
      <dsp:txXfrm>
        <a:off x="9230268" y="2228776"/>
        <a:ext cx="1318418" cy="87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294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16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9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28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23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46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54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252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380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25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04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23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888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624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83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16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974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593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825D1D5F-10FA-9A6A-DF68-117F122A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>
            <a:extLst>
              <a:ext uri="{FF2B5EF4-FFF2-40B4-BE49-F238E27FC236}">
                <a16:creationId xmlns:a16="http://schemas.microsoft.com/office/drawing/2014/main" id="{16BA5671-77F8-5F5A-1398-9F177A950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>
            <a:extLst>
              <a:ext uri="{FF2B5EF4-FFF2-40B4-BE49-F238E27FC236}">
                <a16:creationId xmlns:a16="http://schemas.microsoft.com/office/drawing/2014/main" id="{F30E2FDE-352A-EF81-99E7-EE713CFB5E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948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825D1D5F-10FA-9A6A-DF68-117F122A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>
            <a:extLst>
              <a:ext uri="{FF2B5EF4-FFF2-40B4-BE49-F238E27FC236}">
                <a16:creationId xmlns:a16="http://schemas.microsoft.com/office/drawing/2014/main" id="{16BA5671-77F8-5F5A-1398-9F177A950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>
            <a:extLst>
              <a:ext uri="{FF2B5EF4-FFF2-40B4-BE49-F238E27FC236}">
                <a16:creationId xmlns:a16="http://schemas.microsoft.com/office/drawing/2014/main" id="{F30E2FDE-352A-EF81-99E7-EE713CFB5E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94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573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071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32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853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36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381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22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614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316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277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025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06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233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825D1D5F-10FA-9A6A-DF68-117F122A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>
            <a:extLst>
              <a:ext uri="{FF2B5EF4-FFF2-40B4-BE49-F238E27FC236}">
                <a16:creationId xmlns:a16="http://schemas.microsoft.com/office/drawing/2014/main" id="{16BA5671-77F8-5F5A-1398-9F177A950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>
            <a:extLst>
              <a:ext uri="{FF2B5EF4-FFF2-40B4-BE49-F238E27FC236}">
                <a16:creationId xmlns:a16="http://schemas.microsoft.com/office/drawing/2014/main" id="{F30E2FDE-352A-EF81-99E7-EE713CFB5E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13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797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30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4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8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82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32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4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preserve="1" userDrawn="1">
  <p:cSld name="1_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074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/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51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6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ACFBC6A-BA9B-F840-AAAF-79DB3F0BB400}" type="datetime1">
              <a:rPr lang="it-IT" smtClean="0"/>
              <a:pPr/>
              <a:t>19/04/2024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8CFE7FC1-B418-214C-BE0F-7B8ABB510C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42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64690" y="6476096"/>
            <a:ext cx="754741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2836F5D-E14A-8445-A4D6-C8B8B49E72D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32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userDrawn="1">
  <p:cSld name="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6420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iniziale">
    <p:bg>
      <p:bgPr>
        <a:solidFill>
          <a:srgbClr val="03A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385544-1BF5-1847-89AB-9284D09D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65" y="3851939"/>
            <a:ext cx="11519004" cy="64774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B5A5149-1BB2-404C-9057-079C3C7E3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66" y="229770"/>
            <a:ext cx="2451167" cy="23468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A4B47D0-A91C-4614-99E7-28440C949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5472" y="1057428"/>
            <a:ext cx="6303303" cy="363564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B724477-FBD4-4D5C-A3B2-4DEB0EC9F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10" y="275685"/>
            <a:ext cx="4576559" cy="2346863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7DA7F9D-47A7-44CA-A381-87F9EC9165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747" y="5501997"/>
            <a:ext cx="6254509" cy="783339"/>
          </a:xfrm>
          <a:prstGeom prst="rect">
            <a:avLst/>
          </a:prstGeom>
        </p:spPr>
      </p:pic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543CBAD4-86BC-455D-B422-3FEC58B3AB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664" y="4692651"/>
            <a:ext cx="3413125" cy="47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0138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58731B9-9592-6041-99DB-824995ABF303}"/>
              </a:ext>
            </a:extLst>
          </p:cNvPr>
          <p:cNvSpPr/>
          <p:nvPr userDrawn="1"/>
        </p:nvSpPr>
        <p:spPr>
          <a:xfrm>
            <a:off x="-1" y="285613"/>
            <a:ext cx="212037" cy="857388"/>
          </a:xfrm>
          <a:prstGeom prst="rect">
            <a:avLst/>
          </a:prstGeom>
          <a:solidFill>
            <a:srgbClr val="03A2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it-IT" sz="14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E977A2C-4ABA-8C42-8C17-188A6E69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475768"/>
            <a:ext cx="9269893" cy="477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cs typeface="Rubik" pitchFamily="2" charset="-79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749F992-4D8A-4044-BE69-383C620ADC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037" y="1659835"/>
            <a:ext cx="11744737" cy="42539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23FA29-B356-4E4C-B0E6-E60474810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preserve="1" userDrawn="1">
  <p:cSld name="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BC6A-BA9B-F840-AAAF-79DB3F0BB400}" type="datetime1">
              <a:rPr lang="it-IT" smtClean="0"/>
              <a:t>19/04/2024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7FC1-B418-214C-BE0F-7B8ABB510C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1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6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6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88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6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97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Montserrat" pitchFamily="2" charset="77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79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723" r:id="rId2"/>
    <p:sldLayoutId id="2147483762" r:id="rId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Montserrat" pitchFamily="2" charset="77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770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5" r:id="rId10"/>
    <p:sldLayoutId id="2147483744" r:id="rId11"/>
    <p:sldLayoutId id="21474837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932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tiff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diagramData" Target="../diagrams/data1.xml"/><Relationship Id="rId21" Type="http://schemas.openxmlformats.org/officeDocument/2006/relationships/image" Target="../media/image40.svg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:a16="http://schemas.microsoft.com/office/drawing/2014/main" id="{73228C19-55AE-8AD9-EE21-B90FEBD4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2245"/>
            <a:ext cx="12192000" cy="54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46FB68B-D37F-6B4C-B3AE-659907BE688E}"/>
              </a:ext>
            </a:extLst>
          </p:cNvPr>
          <p:cNvSpPr txBox="1">
            <a:spLocks/>
          </p:cNvSpPr>
          <p:nvPr/>
        </p:nvSpPr>
        <p:spPr>
          <a:xfrm>
            <a:off x="10161590" y="6492876"/>
            <a:ext cx="51117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prstClr val="black">
                    <a:tint val="75000"/>
                  </a:prstClr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B1AC83A4-7425-E447-87C4-13087B0BD1E2}" type="slidenum">
              <a:rPr lang="it-IT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5C11AD-DC79-3C44-8B83-B04E5ADA7F66}"/>
              </a:ext>
            </a:extLst>
          </p:cNvPr>
          <p:cNvSpPr/>
          <p:nvPr/>
        </p:nvSpPr>
        <p:spPr>
          <a:xfrm>
            <a:off x="-1" y="5497141"/>
            <a:ext cx="12191999" cy="1341595"/>
          </a:xfrm>
          <a:prstGeom prst="rect">
            <a:avLst/>
          </a:prstGeom>
          <a:solidFill>
            <a:srgbClr val="02A59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2A59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41F64D1-C7AE-F344-A30D-59CFB1F2217E}"/>
              </a:ext>
            </a:extLst>
          </p:cNvPr>
          <p:cNvSpPr/>
          <p:nvPr/>
        </p:nvSpPr>
        <p:spPr>
          <a:xfrm>
            <a:off x="4250089" y="4731575"/>
            <a:ext cx="51125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spcAft>
                <a:spcPts val="600"/>
              </a:spcAft>
              <a:defRPr/>
            </a:pPr>
            <a:r>
              <a:rPr lang="it-IT" sz="2000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Enrico DEIDDA GAGLIARDO</a:t>
            </a:r>
          </a:p>
          <a:p>
            <a:pPr algn="ctr" defTabSz="457189">
              <a:spcAft>
                <a:spcPts val="600"/>
              </a:spcAft>
              <a:defRPr/>
            </a:pPr>
            <a:r>
              <a:rPr lang="it-IT" sz="2000" i="1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11.04.2024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79E58B6-D8E5-E541-BC70-9F6A3B502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5557571"/>
            <a:ext cx="8928993" cy="122073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C49CD08-86CA-4607-760B-B693DB335686}"/>
              </a:ext>
            </a:extLst>
          </p:cNvPr>
          <p:cNvSpPr txBox="1">
            <a:spLocks/>
          </p:cNvSpPr>
          <p:nvPr/>
        </p:nvSpPr>
        <p:spPr>
          <a:xfrm>
            <a:off x="3539185" y="2134591"/>
            <a:ext cx="6877992" cy="18012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A59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sz="3200" spc="300" dirty="0">
                <a:latin typeface="Montserrat" pitchFamily="2" charset="77"/>
                <a:ea typeface="+mn-ea"/>
              </a:rPr>
              <a:t>Le misure</a:t>
            </a:r>
          </a:p>
          <a:p>
            <a:pPr algn="ctr"/>
            <a:r>
              <a:rPr lang="it-IT" sz="3200" spc="300" dirty="0">
                <a:latin typeface="Montserrat" pitchFamily="2" charset="77"/>
                <a:ea typeface="+mn-ea"/>
              </a:rPr>
              <a:t>del Valore Pubblico:</a:t>
            </a:r>
            <a:br>
              <a:rPr lang="it-IT" sz="3200" spc="300" dirty="0">
                <a:latin typeface="Montserrat" pitchFamily="2" charset="77"/>
                <a:ea typeface="+mn-ea"/>
              </a:rPr>
            </a:br>
            <a:r>
              <a:rPr lang="it-IT" sz="3200" i="1" spc="300" dirty="0">
                <a:latin typeface="Montserrat" pitchFamily="2" charset="77"/>
                <a:ea typeface="+mn-ea"/>
              </a:rPr>
              <a:t>quadro di riferimento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F74B097-2026-AD94-A661-74F3F430752D}"/>
              </a:ext>
            </a:extLst>
          </p:cNvPr>
          <p:cNvSpPr/>
          <p:nvPr/>
        </p:nvSpPr>
        <p:spPr>
          <a:xfrm>
            <a:off x="4544499" y="19264"/>
            <a:ext cx="50113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dirty="0" err="1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StatCities</a:t>
            </a:r>
            <a:r>
              <a:rPr lang="it-IT" sz="3000" b="1" dirty="0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 2024 Bologna</a:t>
            </a:r>
            <a:endParaRPr lang="it-IT" sz="2500" b="1" dirty="0">
              <a:ln w="0"/>
              <a:solidFill>
                <a:srgbClr val="03A2A8"/>
              </a:solidFill>
              <a:effectLst>
                <a:reflection blurRad="6350" stA="53000" endA="300" endPos="35500" dir="5400000" sy="-90000" algn="bl" rotWithShape="0"/>
              </a:effectLst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46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21AF191-FB24-6A24-C095-EC1D8A00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59726"/>
              </p:ext>
            </p:extLst>
          </p:nvPr>
        </p:nvGraphicFramePr>
        <p:xfrm>
          <a:off x="3" y="531245"/>
          <a:ext cx="12191997" cy="6326756"/>
        </p:xfrm>
        <a:graphic>
          <a:graphicData uri="http://schemas.openxmlformats.org/drawingml/2006/table">
            <a:tbl>
              <a:tblPr firstRow="1" firstCol="1" bandRow="1">
                <a:tableStyleId>{8EC2583B-C7F9-4E08-B183-7887E12B16B1}</a:tableStyleId>
              </a:tblPr>
              <a:tblGrid>
                <a:gridCol w="1896532">
                  <a:extLst>
                    <a:ext uri="{9D8B030D-6E8A-4147-A177-3AD203B41FA5}">
                      <a16:colId xmlns:a16="http://schemas.microsoft.com/office/drawing/2014/main" val="1573764403"/>
                    </a:ext>
                  </a:extLst>
                </a:gridCol>
                <a:gridCol w="4244623">
                  <a:extLst>
                    <a:ext uri="{9D8B030D-6E8A-4147-A177-3AD203B41FA5}">
                      <a16:colId xmlns:a16="http://schemas.microsoft.com/office/drawing/2014/main" val="812629973"/>
                    </a:ext>
                  </a:extLst>
                </a:gridCol>
                <a:gridCol w="4344173">
                  <a:extLst>
                    <a:ext uri="{9D8B030D-6E8A-4147-A177-3AD203B41FA5}">
                      <a16:colId xmlns:a16="http://schemas.microsoft.com/office/drawing/2014/main" val="851081479"/>
                    </a:ext>
                  </a:extLst>
                </a:gridCol>
                <a:gridCol w="1706669">
                  <a:extLst>
                    <a:ext uri="{9D8B030D-6E8A-4147-A177-3AD203B41FA5}">
                      <a16:colId xmlns:a16="http://schemas.microsoft.com/office/drawing/2014/main" val="2189299730"/>
                    </a:ext>
                  </a:extLst>
                </a:gridCol>
              </a:tblGrid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CATENA PROGRAMMATICA BREVE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76805"/>
                  </a:ext>
                </a:extLst>
              </a:tr>
              <a:tr h="2343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Strumento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Obiettivi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Indicatori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 err="1">
                          <a:effectLst/>
                          <a:latin typeface="Montserrat" pitchFamily="2" charset="77"/>
                        </a:rPr>
                        <a:t>Prev</a:t>
                      </a: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. finanziarie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90919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 Livello programmatico (del Valore Pubblico o STRATEGICO)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05256"/>
                  </a:ext>
                </a:extLst>
              </a:tr>
              <a:tr h="70297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DUP </a:t>
                      </a:r>
                      <a:r>
                        <a:rPr lang="it-IT" sz="1500" b="1" dirty="0" err="1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SeS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(eventuale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aggiornamento nel PIAO,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 err="1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SottoSez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. VP)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Analisi di contesto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e Obiettivi di VP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it-IT" sz="1500" i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anche coincidenti con Linee di Mandato</a:t>
                      </a: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Indicatori sintetici di VP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Missione di bilancio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22442"/>
                  </a:ext>
                </a:extLst>
              </a:tr>
              <a:tr h="4686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Obiettivi strategici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Indicatori analitici di impatto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500" dirty="0"/>
                    </a:p>
                  </a:txBody>
                  <a:tcPr marL="13389" marR="13389" marT="0" marB="0"/>
                </a:tc>
                <a:extLst>
                  <a:ext uri="{0D108BD9-81ED-4DB2-BD59-A6C34878D82A}">
                    <a16:rowId xmlns:a16="http://schemas.microsoft.com/office/drawing/2014/main" val="1280087112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II Livello programmatico (OPERATIVO) = (GESTIONALE GENERALE)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66867"/>
                  </a:ext>
                </a:extLst>
              </a:tr>
              <a:tr h="468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DUP </a:t>
                      </a:r>
                      <a:r>
                        <a:rPr lang="it-IT" sz="1500" b="1" dirty="0" err="1">
                          <a:effectLst/>
                          <a:latin typeface="Montserrat" pitchFamily="2" charset="77"/>
                        </a:rPr>
                        <a:t>SeO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operativi</a:t>
                      </a: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Program. </a:t>
                      </a:r>
                      <a:r>
                        <a:rPr lang="it-IT" sz="1500" dirty="0" err="1">
                          <a:effectLst/>
                          <a:latin typeface="Montserrat" pitchFamily="2" charset="77"/>
                        </a:rPr>
                        <a:t>bilan</a:t>
                      </a: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Titolo bilancio </a:t>
                      </a: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74762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PEG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gestionali Generali (DM 25.07.2023)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(o Obiettivi di Performance)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COINCIDENTI CON OBIETTIVI OPERATIVI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500" i="1" dirty="0"/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5950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Performance)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>
                          <a:effectLst/>
                          <a:latin typeface="Montserrat" pitchFamily="2" charset="77"/>
                        </a:rPr>
                        <a:t>Indicatori di efficacia: </a:t>
                      </a:r>
                      <a:r>
                        <a:rPr lang="it-IT" sz="1500" i="1">
                          <a:effectLst/>
                          <a:latin typeface="Montserrat" pitchFamily="2" charset="77"/>
                        </a:rPr>
                        <a:t>es. quantità; qualità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>
                          <a:effectLst/>
                          <a:latin typeface="Montserrat" pitchFamily="2" charset="77"/>
                        </a:rPr>
                        <a:t>Indicatori di efficienza: </a:t>
                      </a:r>
                      <a:r>
                        <a:rPr lang="it-IT" sz="1500" i="1">
                          <a:effectLst/>
                          <a:latin typeface="Montserrat" pitchFamily="2" charset="77"/>
                        </a:rPr>
                        <a:t>es. finanziaria, gestionale, produttiva, temporale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7872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Anticorruzione)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Misure anticorruzione specifiche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(a protezione degli Obiettivi Gestionali Generali o di Performance)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gestione del rischio corruttivo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trasparenza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42220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III Livello programmatico (GESTIONALE SPECIFICO)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57774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Organizzazione)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gestionali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specifici (organizzativi)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(DM 25.07.2023)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salute organizzativa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innovazioni organizzative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lavoro agile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33396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Capitale Umano)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di gestione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specifici (professionali)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effectLst/>
                          <a:latin typeface="Montserrat" pitchFamily="2" charset="77"/>
                        </a:rPr>
                        <a:t>(DM 25.07.2023)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salute professionale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delle RU da reclutare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delle RU da formare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0470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8E23BA0C-AC01-7B9E-D3BD-6063CC9A9832}"/>
              </a:ext>
            </a:extLst>
          </p:cNvPr>
          <p:cNvSpPr/>
          <p:nvPr/>
        </p:nvSpPr>
        <p:spPr>
          <a:xfrm>
            <a:off x="1914764" y="1232982"/>
            <a:ext cx="10277232" cy="679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A8BFAB8-F9D2-CAA3-03DD-DC8750E22359}"/>
              </a:ext>
            </a:extLst>
          </p:cNvPr>
          <p:cNvSpPr/>
          <p:nvPr/>
        </p:nvSpPr>
        <p:spPr>
          <a:xfrm>
            <a:off x="1914764" y="1891458"/>
            <a:ext cx="10277232" cy="5117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5477B10-EBBF-9A86-9FEE-9EC5581975B0}"/>
              </a:ext>
            </a:extLst>
          </p:cNvPr>
          <p:cNvSpPr/>
          <p:nvPr/>
        </p:nvSpPr>
        <p:spPr>
          <a:xfrm>
            <a:off x="1914768" y="2641058"/>
            <a:ext cx="10277232" cy="466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2A70496-1254-CE50-FB51-07320BA7BABE}"/>
              </a:ext>
            </a:extLst>
          </p:cNvPr>
          <p:cNvSpPr/>
          <p:nvPr/>
        </p:nvSpPr>
        <p:spPr>
          <a:xfrm>
            <a:off x="1914768" y="3110104"/>
            <a:ext cx="10277232" cy="723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A67511-5F65-B315-844E-06B8BA8D5F75}"/>
              </a:ext>
            </a:extLst>
          </p:cNvPr>
          <p:cNvSpPr/>
          <p:nvPr/>
        </p:nvSpPr>
        <p:spPr>
          <a:xfrm>
            <a:off x="1914764" y="3808530"/>
            <a:ext cx="10277232" cy="706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69C938A-F4F7-BB88-496E-5C36807E14A9}"/>
              </a:ext>
            </a:extLst>
          </p:cNvPr>
          <p:cNvSpPr/>
          <p:nvPr/>
        </p:nvSpPr>
        <p:spPr>
          <a:xfrm>
            <a:off x="1914764" y="4524013"/>
            <a:ext cx="10277232" cy="688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F1CD109-4AD3-A793-3A9F-A81D198FD76D}"/>
              </a:ext>
            </a:extLst>
          </p:cNvPr>
          <p:cNvSpPr/>
          <p:nvPr/>
        </p:nvSpPr>
        <p:spPr>
          <a:xfrm>
            <a:off x="1914764" y="5443413"/>
            <a:ext cx="10277232" cy="7129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71487CE-DC8E-ED3B-9A27-B575718B7221}"/>
              </a:ext>
            </a:extLst>
          </p:cNvPr>
          <p:cNvSpPr/>
          <p:nvPr/>
        </p:nvSpPr>
        <p:spPr>
          <a:xfrm>
            <a:off x="1914764" y="6170123"/>
            <a:ext cx="10277232" cy="674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D3EA7D91-CAC5-8F31-78F7-99556C72B5D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F51FD046-FA69-9D8A-147D-039AE9A6ADCC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F37CE9C-FD96-F2A3-CCAE-145D29F167E3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PIAO:</a:t>
            </a:r>
            <a:r>
              <a:rPr lang="it-IT" sz="3200" b="1" i="1" dirty="0">
                <a:latin typeface="Montserrat" pitchFamily="2" charset="77"/>
              </a:rPr>
              <a:t> una proposta di struttura per gli enti locali</a:t>
            </a:r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70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C673D9E8-FC89-7436-6998-330E59D667E2}"/>
              </a:ext>
            </a:extLst>
          </p:cNvPr>
          <p:cNvSpPr/>
          <p:nvPr/>
        </p:nvSpPr>
        <p:spPr>
          <a:xfrm>
            <a:off x="1290014" y="1661658"/>
            <a:ext cx="7161956" cy="37886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788" b="1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D36BBF96-AA1A-878E-8883-DB3A41D09C11}"/>
              </a:ext>
            </a:extLst>
          </p:cNvPr>
          <p:cNvSpPr/>
          <p:nvPr/>
        </p:nvSpPr>
        <p:spPr>
          <a:xfrm>
            <a:off x="4244280" y="2480643"/>
            <a:ext cx="2430271" cy="2389767"/>
          </a:xfrm>
          <a:prstGeom prst="rect">
            <a:avLst/>
          </a:prstGeom>
          <a:solidFill>
            <a:srgbClr val="E67FB8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788" b="1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9" name="Tabella 48">
            <a:extLst>
              <a:ext uri="{FF2B5EF4-FFF2-40B4-BE49-F238E27FC236}">
                <a16:creationId xmlns:a16="http://schemas.microsoft.com/office/drawing/2014/main" id="{67ACB103-5DCD-71D4-0E91-71957A79A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17703"/>
              </p:ext>
            </p:extLst>
          </p:nvPr>
        </p:nvGraphicFramePr>
        <p:xfrm>
          <a:off x="4332244" y="2642661"/>
          <a:ext cx="2254339" cy="2084239"/>
        </p:xfrm>
        <a:graphic>
          <a:graphicData uri="http://schemas.openxmlformats.org/drawingml/2006/table">
            <a:tbl>
              <a:tblPr firstRow="1" firstCol="1" bandRow="1"/>
              <a:tblGrid>
                <a:gridCol w="108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53">
                <a:tc gridSpan="2"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 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800" i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" marR="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68">
                <a:tc>
                  <a:txBody>
                    <a:bodyPr/>
                    <a:lstStyle/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" marR="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-RISCHI</a:t>
                      </a:r>
                      <a:endParaRPr lang="it-IT" sz="800" b="0" i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(RISCHI CORRUTTIVI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TRASPARENZA)</a:t>
                      </a:r>
                    </a:p>
                  </a:txBody>
                  <a:tcPr marL="1625" marR="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2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</a:t>
                      </a:r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+SALUTE (ORGANIZZAZIONE e CAPITALE UMANO)</a:t>
                      </a:r>
                    </a:p>
                  </a:txBody>
                  <a:tcPr marL="6269" marR="6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ORGANIZZAZIONE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 + LAVO AGILE)</a:t>
                      </a:r>
                      <a:endParaRPr lang="it-IT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" marR="1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CAPITALE UMANO</a:t>
                      </a:r>
                    </a:p>
                    <a:p>
                      <a:pPr algn="ctr"/>
                      <a:r>
                        <a:rPr lang="it-IT" sz="8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(FABBISOGNO + FORMAZIONE PERSONALE)</a:t>
                      </a:r>
                    </a:p>
                  </a:txBody>
                  <a:tcPr marL="6269" marR="6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" name="Callout con freccia in giù 49">
            <a:extLst>
              <a:ext uri="{FF2B5EF4-FFF2-40B4-BE49-F238E27FC236}">
                <a16:creationId xmlns:a16="http://schemas.microsoft.com/office/drawing/2014/main" id="{E309A58C-2CBE-0224-FB92-C8974C43049B}"/>
              </a:ext>
            </a:extLst>
          </p:cNvPr>
          <p:cNvSpPr/>
          <p:nvPr/>
        </p:nvSpPr>
        <p:spPr>
          <a:xfrm>
            <a:off x="4332244" y="2057889"/>
            <a:ext cx="2254339" cy="584775"/>
          </a:xfrm>
          <a:prstGeom prst="downArrowCallout">
            <a:avLst>
              <a:gd name="adj1" fmla="val 30473"/>
              <a:gd name="adj2" fmla="val 25000"/>
              <a:gd name="adj3" fmla="val 25000"/>
              <a:gd name="adj4" fmla="val 62517"/>
            </a:avLst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</a:t>
            </a:r>
          </a:p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Pianificazione strategica del Valore Pubblico</a:t>
            </a:r>
          </a:p>
        </p:txBody>
      </p:sp>
      <p:sp>
        <p:nvSpPr>
          <p:cNvPr id="51" name="Callout con freccia destra 50">
            <a:extLst>
              <a:ext uri="{FF2B5EF4-FFF2-40B4-BE49-F238E27FC236}">
                <a16:creationId xmlns:a16="http://schemas.microsoft.com/office/drawing/2014/main" id="{85B458BE-7A85-C15D-4DE2-385825C48915}"/>
              </a:ext>
            </a:extLst>
          </p:cNvPr>
          <p:cNvSpPr/>
          <p:nvPr/>
        </p:nvSpPr>
        <p:spPr>
          <a:xfrm>
            <a:off x="1449749" y="3034759"/>
            <a:ext cx="2992820" cy="956837"/>
          </a:xfrm>
          <a:prstGeom prst="rightArrowCallout">
            <a:avLst>
              <a:gd name="adj1" fmla="val 21932"/>
              <a:gd name="adj2" fmla="val 25000"/>
              <a:gd name="adj3" fmla="val 18097"/>
              <a:gd name="adj4" fmla="val 90412"/>
            </a:avLst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053" indent="-69053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Performance</a:t>
            </a:r>
          </a:p>
          <a:p>
            <a:pPr marL="69053" indent="-69053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spc="-23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spc="-23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Semplificazione e Digitalizzazione</a:t>
            </a:r>
          </a:p>
          <a:p>
            <a:pPr marL="69053" indent="-69053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piena accessibilità</a:t>
            </a:r>
          </a:p>
          <a:p>
            <a:pPr marL="69053" indent="-69053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efficientamento energetico</a:t>
            </a:r>
          </a:p>
          <a:p>
            <a:pPr marL="69053" indent="-69053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azioni positive</a:t>
            </a:r>
          </a:p>
        </p:txBody>
      </p:sp>
      <p:sp>
        <p:nvSpPr>
          <p:cNvPr id="52" name="Callout con freccia destra 51">
            <a:extLst>
              <a:ext uri="{FF2B5EF4-FFF2-40B4-BE49-F238E27FC236}">
                <a16:creationId xmlns:a16="http://schemas.microsoft.com/office/drawing/2014/main" id="{A4A8D10B-B6FC-E7BB-731C-CF22B7E87D7B}"/>
              </a:ext>
            </a:extLst>
          </p:cNvPr>
          <p:cNvSpPr/>
          <p:nvPr/>
        </p:nvSpPr>
        <p:spPr>
          <a:xfrm flipH="1">
            <a:off x="6591638" y="3047708"/>
            <a:ext cx="1330885" cy="72908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511"/>
            </a:avLst>
          </a:prstGeom>
          <a:solidFill>
            <a:srgbClr val="F8CB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RPCT + team Anticorruzione e Trasparenza</a:t>
            </a:r>
          </a:p>
        </p:txBody>
      </p:sp>
      <p:sp>
        <p:nvSpPr>
          <p:cNvPr id="53" name="Callout con freccia destra 52">
            <a:extLst>
              <a:ext uri="{FF2B5EF4-FFF2-40B4-BE49-F238E27FC236}">
                <a16:creationId xmlns:a16="http://schemas.microsoft.com/office/drawing/2014/main" id="{57A68F3D-F8D4-19E2-6A69-68B7EAB52DD6}"/>
              </a:ext>
            </a:extLst>
          </p:cNvPr>
          <p:cNvSpPr/>
          <p:nvPr/>
        </p:nvSpPr>
        <p:spPr>
          <a:xfrm rot="20836965" flipH="1">
            <a:off x="6575926" y="2084639"/>
            <a:ext cx="1278439" cy="7616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611"/>
            </a:avLst>
          </a:prstGeom>
          <a:solidFill>
            <a:srgbClr val="E67FB8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</a:t>
            </a:r>
          </a:p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Economico-</a:t>
            </a:r>
          </a:p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Finanziario</a:t>
            </a:r>
          </a:p>
        </p:txBody>
      </p:sp>
      <p:sp>
        <p:nvSpPr>
          <p:cNvPr id="54" name="Callout con freccia in su 53">
            <a:extLst>
              <a:ext uri="{FF2B5EF4-FFF2-40B4-BE49-F238E27FC236}">
                <a16:creationId xmlns:a16="http://schemas.microsoft.com/office/drawing/2014/main" id="{C2BE1768-6D99-A066-E050-7995DFF3A6F0}"/>
              </a:ext>
            </a:extLst>
          </p:cNvPr>
          <p:cNvSpPr/>
          <p:nvPr/>
        </p:nvSpPr>
        <p:spPr>
          <a:xfrm>
            <a:off x="3164572" y="4726897"/>
            <a:ext cx="2254339" cy="607568"/>
          </a:xfrm>
          <a:prstGeom prst="upArrowCallou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2" indent="-128582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Sviluppo organizzativo</a:t>
            </a:r>
          </a:p>
          <a:p>
            <a:pPr marL="128582" indent="-128582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Lavoro Agile</a:t>
            </a:r>
            <a:endParaRPr lang="it-IT" sz="900" b="1" i="1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Callout con freccia in su 54">
            <a:extLst>
              <a:ext uri="{FF2B5EF4-FFF2-40B4-BE49-F238E27FC236}">
                <a16:creationId xmlns:a16="http://schemas.microsoft.com/office/drawing/2014/main" id="{87041810-4496-2F9B-2865-D3340F013B6E}"/>
              </a:ext>
            </a:extLst>
          </p:cNvPr>
          <p:cNvSpPr/>
          <p:nvPr/>
        </p:nvSpPr>
        <p:spPr>
          <a:xfrm>
            <a:off x="5411755" y="4726897"/>
            <a:ext cx="2425307" cy="607568"/>
          </a:xfrm>
          <a:prstGeom prst="upArrowCallou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2" indent="-128582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Fabbisogno del personale</a:t>
            </a:r>
          </a:p>
          <a:p>
            <a:pPr marL="128582" indent="-128582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Formazione del personale</a:t>
            </a:r>
            <a:endParaRPr lang="it-IT" sz="900" b="1" i="1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616790BE-C750-57C7-BD90-4D5FFCB24348}"/>
              </a:ext>
            </a:extLst>
          </p:cNvPr>
          <p:cNvSpPr/>
          <p:nvPr/>
        </p:nvSpPr>
        <p:spPr>
          <a:xfrm>
            <a:off x="2296711" y="4558733"/>
            <a:ext cx="1407813" cy="3137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Comunicazione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EEBEC1B-08E4-BCD4-3E0D-5777CD6D2D83}"/>
              </a:ext>
            </a:extLst>
          </p:cNvPr>
          <p:cNvSpPr txBox="1"/>
          <p:nvPr/>
        </p:nvSpPr>
        <p:spPr>
          <a:xfrm>
            <a:off x="1731025" y="1732793"/>
            <a:ext cx="29928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500" b="1" kern="1200" dirty="0">
                <a:solidFill>
                  <a:srgbClr val="00206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Integration Team TRASVERSALE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0024301A-0375-DF6B-E018-28182BD09853}"/>
              </a:ext>
            </a:extLst>
          </p:cNvPr>
          <p:cNvSpPr/>
          <p:nvPr/>
        </p:nvSpPr>
        <p:spPr>
          <a:xfrm>
            <a:off x="2631379" y="5541265"/>
            <a:ext cx="1489808" cy="2888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1</a:t>
            </a:r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45037783-B4D3-6D8C-FB3C-BC200E67D898}"/>
              </a:ext>
            </a:extLst>
          </p:cNvPr>
          <p:cNvSpPr/>
          <p:nvPr/>
        </p:nvSpPr>
        <p:spPr>
          <a:xfrm>
            <a:off x="4244279" y="5541265"/>
            <a:ext cx="1489808" cy="2888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2</a:t>
            </a: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EF478650-6CFC-9D50-DCAC-265E19826DBF}"/>
              </a:ext>
            </a:extLst>
          </p:cNvPr>
          <p:cNvSpPr/>
          <p:nvPr/>
        </p:nvSpPr>
        <p:spPr>
          <a:xfrm>
            <a:off x="5857181" y="5541265"/>
            <a:ext cx="1570735" cy="2888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 </a:t>
            </a: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</a:t>
            </a:r>
            <a:r>
              <a:rPr lang="it-IT" sz="900" b="1" i="1" kern="1200" dirty="0" err="1">
                <a:solidFill>
                  <a:prstClr val="white"/>
                </a:solidFill>
                <a:latin typeface="Garamond" panose="02020404030301010803" pitchFamily="18" charset="0"/>
              </a:rPr>
              <a:t>N</a:t>
            </a:r>
            <a:endParaRPr lang="it-IT" sz="900" b="1" i="1" kern="12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03E344DD-9CDC-FD23-8211-C520393AA0B4}"/>
              </a:ext>
            </a:extLst>
          </p:cNvPr>
          <p:cNvSpPr/>
          <p:nvPr/>
        </p:nvSpPr>
        <p:spPr>
          <a:xfrm>
            <a:off x="2631379" y="5869565"/>
            <a:ext cx="1489808" cy="2888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Stakeholders </a:t>
            </a: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1</a:t>
            </a: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0FB311CB-BE65-2A81-6AA0-DFCB99F7AD30}"/>
              </a:ext>
            </a:extLst>
          </p:cNvPr>
          <p:cNvSpPr/>
          <p:nvPr/>
        </p:nvSpPr>
        <p:spPr>
          <a:xfrm>
            <a:off x="4244279" y="5869565"/>
            <a:ext cx="1489808" cy="2888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Stakeholders </a:t>
            </a: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2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D51EAAE5-5D99-110F-CECC-0AE3A0EC0162}"/>
              </a:ext>
            </a:extLst>
          </p:cNvPr>
          <p:cNvSpPr/>
          <p:nvPr/>
        </p:nvSpPr>
        <p:spPr>
          <a:xfrm>
            <a:off x="5857181" y="5869565"/>
            <a:ext cx="1570735" cy="2888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Stakeholders </a:t>
            </a:r>
            <a:r>
              <a:rPr lang="it-IT" sz="9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</a:t>
            </a:r>
            <a:r>
              <a:rPr lang="it-IT" sz="900" b="1" i="1" kern="1200" dirty="0" err="1">
                <a:solidFill>
                  <a:prstClr val="white"/>
                </a:solidFill>
                <a:latin typeface="Garamond" panose="02020404030301010803" pitchFamily="18" charset="0"/>
              </a:rPr>
              <a:t>N</a:t>
            </a:r>
            <a:endParaRPr lang="it-IT" sz="900" b="1" i="1" kern="12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AC87F012-2F62-874A-48D9-221A0FEF1973}"/>
              </a:ext>
            </a:extLst>
          </p:cNvPr>
          <p:cNvSpPr/>
          <p:nvPr/>
        </p:nvSpPr>
        <p:spPr>
          <a:xfrm>
            <a:off x="481788" y="2307661"/>
            <a:ext cx="803171" cy="512451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0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OIV</a:t>
            </a:r>
          </a:p>
        </p:txBody>
      </p: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3C2D6C34-FA7A-371A-4B7D-018B23E84D85}"/>
              </a:ext>
            </a:extLst>
          </p:cNvPr>
          <p:cNvSpPr/>
          <p:nvPr/>
        </p:nvSpPr>
        <p:spPr>
          <a:xfrm>
            <a:off x="2310758" y="4132127"/>
            <a:ext cx="1407813" cy="3137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Responsabile</a:t>
            </a:r>
          </a:p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900" b="1" i="1" kern="12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Statistica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CAC491E-D0C7-357F-6733-EC21C99FDB39}"/>
              </a:ext>
            </a:extLst>
          </p:cNvPr>
          <p:cNvSpPr txBox="1"/>
          <p:nvPr/>
        </p:nvSpPr>
        <p:spPr>
          <a:xfrm>
            <a:off x="1329633" y="5563247"/>
            <a:ext cx="1301748" cy="33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051" b="1" kern="1200" dirty="0">
                <a:solidFill>
                  <a:srgbClr val="00206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Integration Team</a:t>
            </a:r>
          </a:p>
          <a:p>
            <a:pPr algn="ctr" defTabSz="685766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051" b="1" kern="1200" dirty="0">
                <a:solidFill>
                  <a:srgbClr val="00206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TEMATICO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ACB674C-5811-FFC3-39BF-FD0F883A8885}"/>
              </a:ext>
            </a:extLst>
          </p:cNvPr>
          <p:cNvSpPr txBox="1"/>
          <p:nvPr/>
        </p:nvSpPr>
        <p:spPr>
          <a:xfrm>
            <a:off x="1206541" y="5912722"/>
            <a:ext cx="1405791" cy="20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 eaLnBrk="0" fontAlgn="base" hangingPunct="0">
              <a:lnSpc>
                <a:spcPts val="811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051" b="1" kern="1200" dirty="0">
                <a:solidFill>
                  <a:srgbClr val="00206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STAKEHOLDERS</a:t>
            </a:r>
          </a:p>
        </p:txBody>
      </p:sp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F30C14E5-9B48-4AAE-3B84-CE3BE3C3C78E}"/>
              </a:ext>
            </a:extLst>
          </p:cNvPr>
          <p:cNvSpPr/>
          <p:nvPr/>
        </p:nvSpPr>
        <p:spPr>
          <a:xfrm>
            <a:off x="1300836" y="2307661"/>
            <a:ext cx="803171" cy="512451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0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STP</a:t>
            </a:r>
          </a:p>
        </p:txBody>
      </p:sp>
      <p:sp>
        <p:nvSpPr>
          <p:cNvPr id="91" name="Google Shape;132;p29">
            <a:extLst>
              <a:ext uri="{FF2B5EF4-FFF2-40B4-BE49-F238E27FC236}">
                <a16:creationId xmlns:a16="http://schemas.microsoft.com/office/drawing/2014/main" id="{BCCAF18C-970E-9C97-919A-013D78C63E3C}"/>
              </a:ext>
            </a:extLst>
          </p:cNvPr>
          <p:cNvSpPr txBox="1"/>
          <p:nvPr/>
        </p:nvSpPr>
        <p:spPr>
          <a:xfrm>
            <a:off x="8539934" y="1548147"/>
            <a:ext cx="351229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40"/>
            <a:r>
              <a:rPr lang="it-IT" sz="2000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La qualità finale del documento dipende dalla qualità del team dei </a:t>
            </a:r>
            <a:r>
              <a:rPr lang="it-IT" sz="2000" b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soggetti</a:t>
            </a:r>
            <a:r>
              <a:rPr lang="it-IT" sz="2000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 coinvolti</a:t>
            </a:r>
            <a:endParaRPr sz="2000" i="1" dirty="0">
              <a:solidFill>
                <a:srgbClr val="003A57"/>
              </a:solidFill>
              <a:ea typeface="+mn-ea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E7E7F20-57CE-2460-6F45-95E5EE42E8C4}"/>
              </a:ext>
            </a:extLst>
          </p:cNvPr>
          <p:cNvSpPr/>
          <p:nvPr/>
        </p:nvSpPr>
        <p:spPr>
          <a:xfrm>
            <a:off x="8991726" y="3549617"/>
            <a:ext cx="2764539" cy="204671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6-7-8)</a:t>
            </a:r>
          </a:p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Partecipazione</a:t>
            </a:r>
          </a:p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+mn-ea"/>
                <a:sym typeface="Montserrat"/>
              </a:rPr>
              <a:t>Resp. PIAO</a:t>
            </a:r>
          </a:p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+mn-ea"/>
                <a:sym typeface="Montserrat"/>
              </a:rPr>
              <a:t>Resp. VP</a:t>
            </a:r>
          </a:p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+mn-ea"/>
                <a:sym typeface="Montserrat"/>
              </a:rPr>
              <a:t>Stakeholders</a:t>
            </a:r>
            <a:endParaRPr lang="it-IT" sz="2500" b="1" dirty="0">
              <a:ln w="12700">
                <a:solidFill>
                  <a:srgbClr val="03A2A8"/>
                </a:solidFill>
                <a:prstDash val="solid"/>
              </a:ln>
              <a:solidFill>
                <a:srgbClr val="03A2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81652E-6D7B-5AF3-61BE-684FCC40D1A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DD367890-7B74-587A-78AF-F71CDE36CB7F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BFB15C1-4670-B879-FBE5-5E964F80427E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PIAO:</a:t>
            </a:r>
            <a:r>
              <a:rPr lang="it-IT" sz="3200" b="1" i="1" dirty="0">
                <a:latin typeface="Montserrat" pitchFamily="2" charset="77"/>
              </a:rPr>
              <a:t> i criteri di qualità dei SOGGETTI</a:t>
            </a:r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123A5B-C1C8-B585-2AA7-94D2D56FD441}"/>
              </a:ext>
            </a:extLst>
          </p:cNvPr>
          <p:cNvSpPr/>
          <p:nvPr/>
        </p:nvSpPr>
        <p:spPr>
          <a:xfrm>
            <a:off x="3090076" y="836880"/>
            <a:ext cx="4141519" cy="63600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40"/>
            <a:r>
              <a:rPr lang="it-IT" sz="3333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Integration Team</a:t>
            </a:r>
            <a:endParaRPr lang="it-IT" sz="3333" b="1" dirty="0">
              <a:ln w="12700">
                <a:solidFill>
                  <a:srgbClr val="03A2A8"/>
                </a:solidFill>
                <a:prstDash val="solid"/>
              </a:ln>
              <a:solidFill>
                <a:srgbClr val="03A2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09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4" grpId="0" animBg="1"/>
      <p:bldP spid="65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DAD08E5-3B75-0FF8-6990-21D8B4C29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238209"/>
              </p:ext>
            </p:extLst>
          </p:nvPr>
        </p:nvGraphicFramePr>
        <p:xfrm>
          <a:off x="334273" y="-506896"/>
          <a:ext cx="10989501" cy="533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eccia a inversione 2">
            <a:extLst>
              <a:ext uri="{FF2B5EF4-FFF2-40B4-BE49-F238E27FC236}">
                <a16:creationId xmlns:a16="http://schemas.microsoft.com/office/drawing/2014/main" id="{20E47BF7-5CB1-5514-6132-C965DF56A256}"/>
              </a:ext>
            </a:extLst>
          </p:cNvPr>
          <p:cNvSpPr/>
          <p:nvPr/>
        </p:nvSpPr>
        <p:spPr>
          <a:xfrm rot="10800000">
            <a:off x="7069667" y="2638182"/>
            <a:ext cx="1294980" cy="25544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223"/>
            </a:avLst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051" b="1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ccia a inversione 4">
            <a:extLst>
              <a:ext uri="{FF2B5EF4-FFF2-40B4-BE49-F238E27FC236}">
                <a16:creationId xmlns:a16="http://schemas.microsoft.com/office/drawing/2014/main" id="{F7A54FA1-95B6-D3A7-C9D7-CC4D45E6DE27}"/>
              </a:ext>
            </a:extLst>
          </p:cNvPr>
          <p:cNvSpPr/>
          <p:nvPr/>
        </p:nvSpPr>
        <p:spPr>
          <a:xfrm rot="10800000">
            <a:off x="4986869" y="2643497"/>
            <a:ext cx="3387053" cy="418636"/>
          </a:xfrm>
          <a:prstGeom prst="uturnArrow">
            <a:avLst>
              <a:gd name="adj1" fmla="val 17924"/>
              <a:gd name="adj2" fmla="val 25000"/>
              <a:gd name="adj3" fmla="val 25000"/>
              <a:gd name="adj4" fmla="val 29598"/>
              <a:gd name="adj5" fmla="val 99223"/>
            </a:avLst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051" b="1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ccia a inversione 5">
            <a:extLst>
              <a:ext uri="{FF2B5EF4-FFF2-40B4-BE49-F238E27FC236}">
                <a16:creationId xmlns:a16="http://schemas.microsoft.com/office/drawing/2014/main" id="{845284FB-F851-5793-0A9C-12A709FD3972}"/>
              </a:ext>
            </a:extLst>
          </p:cNvPr>
          <p:cNvSpPr/>
          <p:nvPr/>
        </p:nvSpPr>
        <p:spPr>
          <a:xfrm rot="10800000">
            <a:off x="2764323" y="2625046"/>
            <a:ext cx="5600745" cy="619240"/>
          </a:xfrm>
          <a:prstGeom prst="uturnArrow">
            <a:avLst>
              <a:gd name="adj1" fmla="val 13452"/>
              <a:gd name="adj2" fmla="val 25000"/>
              <a:gd name="adj3" fmla="val 25000"/>
              <a:gd name="adj4" fmla="val 29598"/>
              <a:gd name="adj5" fmla="val 99223"/>
            </a:avLst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051" b="1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ccia a inversione 6">
            <a:extLst>
              <a:ext uri="{FF2B5EF4-FFF2-40B4-BE49-F238E27FC236}">
                <a16:creationId xmlns:a16="http://schemas.microsoft.com/office/drawing/2014/main" id="{9140C2DE-2392-1D9D-95DF-568265703830}"/>
              </a:ext>
            </a:extLst>
          </p:cNvPr>
          <p:cNvSpPr/>
          <p:nvPr/>
        </p:nvSpPr>
        <p:spPr>
          <a:xfrm rot="10800000">
            <a:off x="4986869" y="2601638"/>
            <a:ext cx="1562861" cy="29198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223"/>
            </a:avLst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051" b="1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ccia a inversione 7">
            <a:extLst>
              <a:ext uri="{FF2B5EF4-FFF2-40B4-BE49-F238E27FC236}">
                <a16:creationId xmlns:a16="http://schemas.microsoft.com/office/drawing/2014/main" id="{DB7C3DB1-6D4E-04D9-4060-8672179483B9}"/>
              </a:ext>
            </a:extLst>
          </p:cNvPr>
          <p:cNvSpPr/>
          <p:nvPr/>
        </p:nvSpPr>
        <p:spPr>
          <a:xfrm rot="10800000">
            <a:off x="2764322" y="2568896"/>
            <a:ext cx="3803115" cy="497035"/>
          </a:xfrm>
          <a:prstGeom prst="uturnArrow">
            <a:avLst>
              <a:gd name="adj1" fmla="val 17924"/>
              <a:gd name="adj2" fmla="val 25000"/>
              <a:gd name="adj3" fmla="val 25000"/>
              <a:gd name="adj4" fmla="val 29598"/>
              <a:gd name="adj5" fmla="val 99223"/>
            </a:avLst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051" b="1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ccia a inversione 8">
            <a:extLst>
              <a:ext uri="{FF2B5EF4-FFF2-40B4-BE49-F238E27FC236}">
                <a16:creationId xmlns:a16="http://schemas.microsoft.com/office/drawing/2014/main" id="{93EB91B4-307F-9552-A095-612DF3348D05}"/>
              </a:ext>
            </a:extLst>
          </p:cNvPr>
          <p:cNvSpPr/>
          <p:nvPr/>
        </p:nvSpPr>
        <p:spPr>
          <a:xfrm rot="10800000">
            <a:off x="2836336" y="2598124"/>
            <a:ext cx="1282829" cy="33877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2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051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415802D-3877-FB76-4F05-5AE1B2A9BC2C}"/>
              </a:ext>
            </a:extLst>
          </p:cNvPr>
          <p:cNvSpPr/>
          <p:nvPr/>
        </p:nvSpPr>
        <p:spPr>
          <a:xfrm>
            <a:off x="763940" y="3648224"/>
            <a:ext cx="2422721" cy="5535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 </a:t>
            </a:r>
            <a:r>
              <a:rPr lang="it-IT" sz="16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1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46BC340-E027-76E6-E9FD-1C54E8CD69D0}"/>
              </a:ext>
            </a:extLst>
          </p:cNvPr>
          <p:cNvSpPr/>
          <p:nvPr/>
        </p:nvSpPr>
        <p:spPr>
          <a:xfrm>
            <a:off x="763940" y="4300705"/>
            <a:ext cx="2422721" cy="5535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 </a:t>
            </a:r>
            <a:r>
              <a:rPr lang="it-IT" sz="16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2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279C1C5-0226-3285-9D8D-07F081A4FAB2}"/>
              </a:ext>
            </a:extLst>
          </p:cNvPr>
          <p:cNvSpPr/>
          <p:nvPr/>
        </p:nvSpPr>
        <p:spPr>
          <a:xfrm>
            <a:off x="769932" y="4946089"/>
            <a:ext cx="2422721" cy="5959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Responsabile </a:t>
            </a:r>
            <a:r>
              <a:rPr lang="it-IT" sz="16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</a:t>
            </a:r>
            <a:r>
              <a:rPr lang="it-IT" sz="1600" b="1" i="1" kern="1200" dirty="0" err="1">
                <a:solidFill>
                  <a:prstClr val="white"/>
                </a:solidFill>
                <a:latin typeface="Garamond" panose="02020404030301010803" pitchFamily="18" charset="0"/>
              </a:rPr>
              <a:t>N</a:t>
            </a:r>
            <a:endParaRPr lang="it-IT" sz="1600" b="1" i="1" kern="12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2B7BC2E-5CF2-F29A-CA3B-EA0B73CD851D}"/>
              </a:ext>
            </a:extLst>
          </p:cNvPr>
          <p:cNvSpPr/>
          <p:nvPr/>
        </p:nvSpPr>
        <p:spPr>
          <a:xfrm>
            <a:off x="3467269" y="3655445"/>
            <a:ext cx="2422721" cy="5391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Stakeholders </a:t>
            </a:r>
            <a:r>
              <a:rPr lang="it-IT" sz="16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1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D6EBB19-6595-07E2-2BB2-768CD0404C8D}"/>
              </a:ext>
            </a:extLst>
          </p:cNvPr>
          <p:cNvSpPr/>
          <p:nvPr/>
        </p:nvSpPr>
        <p:spPr>
          <a:xfrm>
            <a:off x="3476937" y="4301329"/>
            <a:ext cx="2422721" cy="5535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Stakeholders </a:t>
            </a:r>
            <a:r>
              <a:rPr lang="it-IT" sz="16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2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56200DE-BD7D-B1B5-ED62-88F0027ACD61}"/>
              </a:ext>
            </a:extLst>
          </p:cNvPr>
          <p:cNvSpPr/>
          <p:nvPr/>
        </p:nvSpPr>
        <p:spPr>
          <a:xfrm>
            <a:off x="3470957" y="4958232"/>
            <a:ext cx="2422721" cy="5838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Stakeholders </a:t>
            </a:r>
            <a:r>
              <a:rPr lang="it-IT" sz="1600" b="1" i="1" kern="1200" dirty="0">
                <a:solidFill>
                  <a:prstClr val="white"/>
                </a:solidFill>
                <a:latin typeface="Garamond" panose="02020404030301010803" pitchFamily="18" charset="0"/>
              </a:rPr>
              <a:t>Valore Pubblico </a:t>
            </a:r>
            <a:r>
              <a:rPr lang="it-IT" sz="1600" b="1" i="1" kern="1200" dirty="0" err="1">
                <a:solidFill>
                  <a:prstClr val="white"/>
                </a:solidFill>
                <a:latin typeface="Garamond" panose="02020404030301010803" pitchFamily="18" charset="0"/>
              </a:rPr>
              <a:t>N</a:t>
            </a:r>
            <a:endParaRPr lang="it-IT" sz="1600" b="1" i="1" kern="12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80DDB8-4E3F-F64E-88AE-61CE76F98A2A}"/>
              </a:ext>
            </a:extLst>
          </p:cNvPr>
          <p:cNvSpPr txBox="1"/>
          <p:nvPr/>
        </p:nvSpPr>
        <p:spPr>
          <a:xfrm>
            <a:off x="556148" y="5591423"/>
            <a:ext cx="2790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srgbClr val="0070C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Integration Team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srgbClr val="0070C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TEMATICO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8141B1E-0EC0-9442-EDF8-31E4A1B9241F}"/>
              </a:ext>
            </a:extLst>
          </p:cNvPr>
          <p:cNvSpPr txBox="1"/>
          <p:nvPr/>
        </p:nvSpPr>
        <p:spPr>
          <a:xfrm>
            <a:off x="3209762" y="5805889"/>
            <a:ext cx="2790705" cy="22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 eaLnBrk="0" fontAlgn="base" hangingPunct="0">
              <a:lnSpc>
                <a:spcPts val="811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600" b="1" kern="1200" dirty="0">
                <a:solidFill>
                  <a:srgbClr val="0070C0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STAKEHOLDERS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916DF8A2-3568-56CC-F856-2D2E3BA528B3}"/>
              </a:ext>
            </a:extLst>
          </p:cNvPr>
          <p:cNvSpPr/>
          <p:nvPr/>
        </p:nvSpPr>
        <p:spPr>
          <a:xfrm>
            <a:off x="2031158" y="1054343"/>
            <a:ext cx="1843319" cy="49703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Integration Team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TRASVERSALE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0E1AD20-845C-0BC0-8FA8-DFAD1AE888DC}"/>
              </a:ext>
            </a:extLst>
          </p:cNvPr>
          <p:cNvSpPr/>
          <p:nvPr/>
        </p:nvSpPr>
        <p:spPr>
          <a:xfrm>
            <a:off x="3961603" y="1054343"/>
            <a:ext cx="1632049" cy="49703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Integration Team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TRASVERSALE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79835AF-3D63-5DCF-6C07-1C14DAF9D56B}"/>
              </a:ext>
            </a:extLst>
          </p:cNvPr>
          <p:cNvSpPr/>
          <p:nvPr/>
        </p:nvSpPr>
        <p:spPr>
          <a:xfrm>
            <a:off x="5680778" y="1044059"/>
            <a:ext cx="1719091" cy="49703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Integration Team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TRASVERSALE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1D33178-6DF9-57BD-F78A-A1A2AF2799F3}"/>
              </a:ext>
            </a:extLst>
          </p:cNvPr>
          <p:cNvSpPr/>
          <p:nvPr/>
        </p:nvSpPr>
        <p:spPr>
          <a:xfrm>
            <a:off x="7497267" y="1054343"/>
            <a:ext cx="1632049" cy="49703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Integration Team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33" b="1" kern="1200" dirty="0">
                <a:solidFill>
                  <a:prstClr val="black"/>
                </a:solidFill>
                <a:latin typeface="Garamond" panose="02020404030301010803" pitchFamily="18" charset="0"/>
              </a:rPr>
              <a:t>TRASVERSALE</a:t>
            </a:r>
          </a:p>
        </p:txBody>
      </p:sp>
      <p:sp>
        <p:nvSpPr>
          <p:cNvPr id="28" name="Google Shape;132;p29">
            <a:extLst>
              <a:ext uri="{FF2B5EF4-FFF2-40B4-BE49-F238E27FC236}">
                <a16:creationId xmlns:a16="http://schemas.microsoft.com/office/drawing/2014/main" id="{C516BB9B-9E85-439C-BB0F-1A1144DCC14C}"/>
              </a:ext>
            </a:extLst>
          </p:cNvPr>
          <p:cNvSpPr txBox="1"/>
          <p:nvPr/>
        </p:nvSpPr>
        <p:spPr>
          <a:xfrm>
            <a:off x="7069667" y="3806788"/>
            <a:ext cx="436810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40"/>
            <a:r>
              <a:rPr lang="it-IT" sz="2000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La qualità finale del documento dipende dalla qualità del </a:t>
            </a:r>
            <a:r>
              <a:rPr lang="it-IT" sz="2000" b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processo</a:t>
            </a:r>
            <a:r>
              <a:rPr lang="it-IT" sz="2000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 di predisposizione</a:t>
            </a:r>
            <a:endParaRPr sz="2000" i="1" dirty="0">
              <a:solidFill>
                <a:srgbClr val="003A57"/>
              </a:solidFill>
              <a:ea typeface="+mn-ea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B23D72C-CEAC-AE85-1EC1-5C5E1547B133}"/>
              </a:ext>
            </a:extLst>
          </p:cNvPr>
          <p:cNvSpPr/>
          <p:nvPr/>
        </p:nvSpPr>
        <p:spPr>
          <a:xfrm>
            <a:off x="6572561" y="5011729"/>
            <a:ext cx="4665700" cy="12772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9-10)</a:t>
            </a:r>
          </a:p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Chiarezza fasi, ruoli, tempi</a:t>
            </a:r>
          </a:p>
          <a:p>
            <a:pPr algn="ctr" defTabSz="1219140"/>
            <a:r>
              <a:rPr lang="it-IT" sz="25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+mn-ea"/>
                <a:sym typeface="Montserrat"/>
              </a:rPr>
              <a:t>Sequenza VP</a:t>
            </a:r>
            <a:endParaRPr lang="it-IT" sz="2500" b="1" dirty="0">
              <a:ln w="12700">
                <a:solidFill>
                  <a:srgbClr val="03A2A8"/>
                </a:solidFill>
                <a:prstDash val="solid"/>
              </a:ln>
              <a:solidFill>
                <a:srgbClr val="03A2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</a:endParaRPr>
          </a:p>
        </p:txBody>
      </p:sp>
      <p:sp>
        <p:nvSpPr>
          <p:cNvPr id="29" name="Titolo 2">
            <a:extLst>
              <a:ext uri="{FF2B5EF4-FFF2-40B4-BE49-F238E27FC236}">
                <a16:creationId xmlns:a16="http://schemas.microsoft.com/office/drawing/2014/main" id="{31DB3EE2-B0A5-D197-A1CD-712F326CDB9B}"/>
              </a:ext>
            </a:extLst>
          </p:cNvPr>
          <p:cNvSpPr txBox="1">
            <a:spLocks/>
          </p:cNvSpPr>
          <p:nvPr/>
        </p:nvSpPr>
        <p:spPr>
          <a:xfrm>
            <a:off x="174827" y="-506896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0" name="Titolo 2">
            <a:extLst>
              <a:ext uri="{FF2B5EF4-FFF2-40B4-BE49-F238E27FC236}">
                <a16:creationId xmlns:a16="http://schemas.microsoft.com/office/drawing/2014/main" id="{522CAAB7-7E84-CDFE-2CED-5726DDEF1520}"/>
              </a:ext>
            </a:extLst>
          </p:cNvPr>
          <p:cNvSpPr txBox="1">
            <a:spLocks/>
          </p:cNvSpPr>
          <p:nvPr/>
        </p:nvSpPr>
        <p:spPr>
          <a:xfrm>
            <a:off x="174827" y="-506896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B002FF4-1BF3-AEEE-A528-BFB242383FBC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PIAO:</a:t>
            </a:r>
            <a:r>
              <a:rPr lang="it-IT" sz="3200" b="1" i="1" dirty="0">
                <a:latin typeface="Montserrat" pitchFamily="2" charset="77"/>
              </a:rPr>
              <a:t> i criteri di qualità del PROCESSO</a:t>
            </a:r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7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6321D1E-D1FE-F3D8-49BD-C0DA52DC49E0}"/>
              </a:ext>
            </a:extLst>
          </p:cNvPr>
          <p:cNvSpPr/>
          <p:nvPr/>
        </p:nvSpPr>
        <p:spPr>
          <a:xfrm>
            <a:off x="25244" y="6354951"/>
            <a:ext cx="4674140" cy="50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apezio 38">
            <a:extLst>
              <a:ext uri="{FF2B5EF4-FFF2-40B4-BE49-F238E27FC236}">
                <a16:creationId xmlns:a16="http://schemas.microsoft.com/office/drawing/2014/main" id="{82423531-F132-6ED2-E53A-643D435D9BE1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7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0" name="Triangolo 39">
            <a:extLst>
              <a:ext uri="{FF2B5EF4-FFF2-40B4-BE49-F238E27FC236}">
                <a16:creationId xmlns:a16="http://schemas.microsoft.com/office/drawing/2014/main" id="{C474087A-5132-F3CB-7529-BB786D03EFB9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Trapezio 40">
            <a:extLst>
              <a:ext uri="{FF2B5EF4-FFF2-40B4-BE49-F238E27FC236}">
                <a16:creationId xmlns:a16="http://schemas.microsoft.com/office/drawing/2014/main" id="{CDF025D9-CAF8-99B1-BC62-D87C48C6D7BA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2" name="Trapezio 41">
            <a:extLst>
              <a:ext uri="{FF2B5EF4-FFF2-40B4-BE49-F238E27FC236}">
                <a16:creationId xmlns:a16="http://schemas.microsoft.com/office/drawing/2014/main" id="{A2F61588-A3E6-7BF3-0EF0-C34FCE50544C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3" name="Trapezio 42">
            <a:extLst>
              <a:ext uri="{FF2B5EF4-FFF2-40B4-BE49-F238E27FC236}">
                <a16:creationId xmlns:a16="http://schemas.microsoft.com/office/drawing/2014/main" id="{44C36E90-B976-A1BB-AC8B-EB281B94C935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4" name="Trapezio 43">
            <a:extLst>
              <a:ext uri="{FF2B5EF4-FFF2-40B4-BE49-F238E27FC236}">
                <a16:creationId xmlns:a16="http://schemas.microsoft.com/office/drawing/2014/main" id="{3711BA40-AC52-EDED-DE56-A99302826FEC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0EC3B540-1623-3809-9944-A5EF1705B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664" y="862243"/>
            <a:ext cx="3482587" cy="1727161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EF273E56-307C-A781-7978-6E749FACF00B}"/>
              </a:ext>
            </a:extLst>
          </p:cNvPr>
          <p:cNvSpPr/>
          <p:nvPr/>
        </p:nvSpPr>
        <p:spPr>
          <a:xfrm>
            <a:off x="9852889" y="2522765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PIAO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557E5566-C42F-1BA5-E850-CADEF0543448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rapezio 48">
            <a:extLst>
              <a:ext uri="{FF2B5EF4-FFF2-40B4-BE49-F238E27FC236}">
                <a16:creationId xmlns:a16="http://schemas.microsoft.com/office/drawing/2014/main" id="{FD7164E5-121D-0462-1DB6-D0F92FC6945A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0" name="Triangolo 49">
            <a:extLst>
              <a:ext uri="{FF2B5EF4-FFF2-40B4-BE49-F238E27FC236}">
                <a16:creationId xmlns:a16="http://schemas.microsoft.com/office/drawing/2014/main" id="{8AA37A7A-AE9E-C986-BD5C-F67429C168DF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51" name="Connettore diritto 195">
            <a:extLst>
              <a:ext uri="{FF2B5EF4-FFF2-40B4-BE49-F238E27FC236}">
                <a16:creationId xmlns:a16="http://schemas.microsoft.com/office/drawing/2014/main" id="{528CE61B-EF5B-2EA6-3037-ECF94297E6C2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ttore diritto 107571">
            <a:extLst>
              <a:ext uri="{FF2B5EF4-FFF2-40B4-BE49-F238E27FC236}">
                <a16:creationId xmlns:a16="http://schemas.microsoft.com/office/drawing/2014/main" id="{139EEF8A-F806-F5C3-F6A4-2D5DE6184AB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4DCD33D0-EDA8-BE68-0FE0-1911A3DF337C}"/>
              </a:ext>
            </a:extLst>
          </p:cNvPr>
          <p:cNvSpPr/>
          <p:nvPr/>
        </p:nvSpPr>
        <p:spPr>
          <a:xfrm>
            <a:off x="6244525" y="3804693"/>
            <a:ext cx="2107580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IMPATTI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4C33F8FB-4554-7C07-BA85-F884D3E1836C}"/>
              </a:ext>
            </a:extLst>
          </p:cNvPr>
          <p:cNvSpPr/>
          <p:nvPr/>
        </p:nvSpPr>
        <p:spPr>
          <a:xfrm>
            <a:off x="6257818" y="2681912"/>
            <a:ext cx="2107580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VALORE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PUBBLICO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11CAFBAD-C68F-50BA-0E03-A5CB966894C6}"/>
              </a:ext>
            </a:extLst>
          </p:cNvPr>
          <p:cNvSpPr/>
          <p:nvPr/>
        </p:nvSpPr>
        <p:spPr>
          <a:xfrm>
            <a:off x="4736007" y="4659942"/>
            <a:ext cx="2732459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ORGANIZZATIVE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A09A0472-E8F0-8499-188D-3C80D992E910}"/>
              </a:ext>
            </a:extLst>
          </p:cNvPr>
          <p:cNvSpPr/>
          <p:nvPr/>
        </p:nvSpPr>
        <p:spPr>
          <a:xfrm>
            <a:off x="7340435" y="4652654"/>
            <a:ext cx="2732459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ANTICORRUZIONE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TRASPARENZA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752CE197-2B3F-1FA5-F030-C8F9D9205CB5}"/>
              </a:ext>
            </a:extLst>
          </p:cNvPr>
          <p:cNvSpPr/>
          <p:nvPr/>
        </p:nvSpPr>
        <p:spPr>
          <a:xfrm>
            <a:off x="4822918" y="5747555"/>
            <a:ext cx="497737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 INDIVIDUALI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61091929-DD04-C422-9044-CE1BF43BA0DE}"/>
              </a:ext>
            </a:extLst>
          </p:cNvPr>
          <p:cNvSpPr/>
          <p:nvPr/>
        </p:nvSpPr>
        <p:spPr>
          <a:xfrm>
            <a:off x="4822917" y="6314327"/>
            <a:ext cx="497737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SALUTE DELLE RISORSE</a:t>
            </a:r>
          </a:p>
        </p:txBody>
      </p:sp>
      <p:sp>
        <p:nvSpPr>
          <p:cNvPr id="59" name="Casella di testo 192">
            <a:extLst>
              <a:ext uri="{FF2B5EF4-FFF2-40B4-BE49-F238E27FC236}">
                <a16:creationId xmlns:a16="http://schemas.microsoft.com/office/drawing/2014/main" id="{7CACAD24-63DB-6BF0-C951-62A14BEC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59574"/>
            <a:ext cx="3504947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Valore Pubblico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(esterno e interno)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 SALUTE MEDI</a:t>
            </a:r>
          </a:p>
        </p:txBody>
      </p:sp>
      <p:sp>
        <p:nvSpPr>
          <p:cNvPr id="60" name="Casella di testo 107530">
            <a:extLst>
              <a:ext uri="{FF2B5EF4-FFF2-40B4-BE49-F238E27FC236}">
                <a16:creationId xmlns:a16="http://schemas.microsoft.com/office/drawing/2014/main" id="{380C7785-C62B-1752-BFD8-B479290C8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3" y="4140331"/>
            <a:ext cx="3530937" cy="2333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61" name="Casella di testo 107530">
            <a:extLst>
              <a:ext uri="{FF2B5EF4-FFF2-40B4-BE49-F238E27FC236}">
                <a16:creationId xmlns:a16="http://schemas.microsoft.com/office/drawing/2014/main" id="{E7E21257-EB63-8414-792F-D5E429CA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" y="4601482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62" name="Casella di testo 107530">
            <a:extLst>
              <a:ext uri="{FF2B5EF4-FFF2-40B4-BE49-F238E27FC236}">
                <a16:creationId xmlns:a16="http://schemas.microsoft.com/office/drawing/2014/main" id="{FC86FE96-3D62-CA66-E86C-F55C1687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65" y="5209811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3" name="Freccia destra 62">
            <a:extLst>
              <a:ext uri="{FF2B5EF4-FFF2-40B4-BE49-F238E27FC236}">
                <a16:creationId xmlns:a16="http://schemas.microsoft.com/office/drawing/2014/main" id="{B5528A2E-2FDE-2AC4-076C-74BCE6952B85}"/>
              </a:ext>
            </a:extLst>
          </p:cNvPr>
          <p:cNvSpPr/>
          <p:nvPr/>
        </p:nvSpPr>
        <p:spPr>
          <a:xfrm rot="16200000">
            <a:off x="2886808" y="4449477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4" name="Freccia destra 63">
            <a:extLst>
              <a:ext uri="{FF2B5EF4-FFF2-40B4-BE49-F238E27FC236}">
                <a16:creationId xmlns:a16="http://schemas.microsoft.com/office/drawing/2014/main" id="{5D0117C4-12C5-77DE-2744-06A02AA18FA9}"/>
              </a:ext>
            </a:extLst>
          </p:cNvPr>
          <p:cNvSpPr/>
          <p:nvPr/>
        </p:nvSpPr>
        <p:spPr>
          <a:xfrm rot="16200000">
            <a:off x="3165278" y="5078315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5" name="Casella di testo 107530">
            <a:extLst>
              <a:ext uri="{FF2B5EF4-FFF2-40B4-BE49-F238E27FC236}">
                <a16:creationId xmlns:a16="http://schemas.microsoft.com/office/drawing/2014/main" id="{3B6B9ED8-D40F-3C41-BFE6-83094BF7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8580"/>
            <a:ext cx="3482796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6" name="Freccia destra 65">
            <a:extLst>
              <a:ext uri="{FF2B5EF4-FFF2-40B4-BE49-F238E27FC236}">
                <a16:creationId xmlns:a16="http://schemas.microsoft.com/office/drawing/2014/main" id="{46055F97-56C0-FB8A-FD25-E425F37A20FE}"/>
              </a:ext>
            </a:extLst>
          </p:cNvPr>
          <p:cNvSpPr/>
          <p:nvPr/>
        </p:nvSpPr>
        <p:spPr>
          <a:xfrm rot="16200000">
            <a:off x="2602560" y="6192476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7" name="Casella di testo 107530">
            <a:extLst>
              <a:ext uri="{FF2B5EF4-FFF2-40B4-BE49-F238E27FC236}">
                <a16:creationId xmlns:a16="http://schemas.microsoft.com/office/drawing/2014/main" id="{EF711800-3533-8FDB-F08B-A1E45FB5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" y="3600673"/>
            <a:ext cx="3530937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Pubblico in senso stretto (esterno)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68" name="Casella di testo 107530">
            <a:extLst>
              <a:ext uri="{FF2B5EF4-FFF2-40B4-BE49-F238E27FC236}">
                <a16:creationId xmlns:a16="http://schemas.microsoft.com/office/drawing/2014/main" id="{60B5B965-C6E8-650D-0233-0B70C3BE1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7208"/>
            <a:ext cx="3114652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</a:t>
            </a:r>
          </a:p>
        </p:txBody>
      </p:sp>
      <p:sp>
        <p:nvSpPr>
          <p:cNvPr id="69" name="Freccia destra 68">
            <a:extLst>
              <a:ext uri="{FF2B5EF4-FFF2-40B4-BE49-F238E27FC236}">
                <a16:creationId xmlns:a16="http://schemas.microsoft.com/office/drawing/2014/main" id="{59B689DC-9ED2-F626-0FBB-83FC820AFFBB}"/>
              </a:ext>
            </a:extLst>
          </p:cNvPr>
          <p:cNvSpPr/>
          <p:nvPr/>
        </p:nvSpPr>
        <p:spPr>
          <a:xfrm rot="16200000">
            <a:off x="2902030" y="5929279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0" name="Freccia destra 69">
            <a:extLst>
              <a:ext uri="{FF2B5EF4-FFF2-40B4-BE49-F238E27FC236}">
                <a16:creationId xmlns:a16="http://schemas.microsoft.com/office/drawing/2014/main" id="{0911335C-8E2A-2E47-36C7-A8AFA11044F2}"/>
              </a:ext>
            </a:extLst>
          </p:cNvPr>
          <p:cNvSpPr/>
          <p:nvPr/>
        </p:nvSpPr>
        <p:spPr>
          <a:xfrm rot="16200000">
            <a:off x="2621147" y="560889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1" name="Freccia destra 70">
            <a:extLst>
              <a:ext uri="{FF2B5EF4-FFF2-40B4-BE49-F238E27FC236}">
                <a16:creationId xmlns:a16="http://schemas.microsoft.com/office/drawing/2014/main" id="{2EC174E2-5A99-559F-3FC9-FFF706C12EB3}"/>
              </a:ext>
            </a:extLst>
          </p:cNvPr>
          <p:cNvSpPr/>
          <p:nvPr/>
        </p:nvSpPr>
        <p:spPr>
          <a:xfrm rot="16200000">
            <a:off x="2628583" y="5069924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2" name="Casella di testo 107530">
            <a:extLst>
              <a:ext uri="{FF2B5EF4-FFF2-40B4-BE49-F238E27FC236}">
                <a16:creationId xmlns:a16="http://schemas.microsoft.com/office/drawing/2014/main" id="{43CCAE5C-D06E-D0D6-682C-6187F7C91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47" y="4601677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1A69C3F-61CE-A567-837D-945C018C757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56BCB0F-18E6-47E4-8D7B-907F1B7AB8B6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4) Come si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C5E0B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abilita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,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FF8F8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protegge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,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crea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 il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Valore Pubblico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tramite il PIAO</a:t>
            </a:r>
            <a:endParaRPr kumimoji="0" lang="it-IT" sz="2700" b="1" u="none" strike="noStrike" kern="0" cap="none" spc="-1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01B073-6B8B-5EA2-5A16-3FA5D7165E7F}"/>
              </a:ext>
            </a:extLst>
          </p:cNvPr>
          <p:cNvSpPr/>
          <p:nvPr/>
        </p:nvSpPr>
        <p:spPr>
          <a:xfrm>
            <a:off x="-49583" y="551486"/>
            <a:ext cx="4803593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Piramide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del Valore Pubblico</a:t>
            </a:r>
          </a:p>
        </p:txBody>
      </p:sp>
    </p:spTree>
    <p:extLst>
      <p:ext uri="{BB962C8B-B14F-4D97-AF65-F5344CB8AC3E}">
        <p14:creationId xmlns:p14="http://schemas.microsoft.com/office/powerpoint/2010/main" val="30663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 animBg="1"/>
      <p:bldP spid="67" grpId="0"/>
      <p:bldP spid="68" grpId="0"/>
      <p:bldP spid="69" grpId="0" animBg="1"/>
      <p:bldP spid="70" grpId="0" animBg="1"/>
      <p:bldP spid="71" grpId="0" animBg="1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BEECAD9-8298-D706-B562-235D81649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609639"/>
            <a:ext cx="3482587" cy="172716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3048CC61-03D8-5FA7-AA4F-F2CE56A66450}"/>
              </a:ext>
            </a:extLst>
          </p:cNvPr>
          <p:cNvSpPr/>
          <p:nvPr/>
        </p:nvSpPr>
        <p:spPr>
          <a:xfrm>
            <a:off x="9823154" y="2270161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PIAO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081BC4A-155E-8503-0601-21C7EA0AB42C}"/>
              </a:ext>
            </a:extLst>
          </p:cNvPr>
          <p:cNvSpPr/>
          <p:nvPr/>
        </p:nvSpPr>
        <p:spPr>
          <a:xfrm>
            <a:off x="-49583" y="551486"/>
            <a:ext cx="4803593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Piramide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del Valore Pubblico</a:t>
            </a:r>
          </a:p>
        </p:txBody>
      </p:sp>
      <p:sp>
        <p:nvSpPr>
          <p:cNvPr id="59" name="Triangolo 58">
            <a:extLst>
              <a:ext uri="{FF2B5EF4-FFF2-40B4-BE49-F238E27FC236}">
                <a16:creationId xmlns:a16="http://schemas.microsoft.com/office/drawing/2014/main" id="{DF4C2314-1429-FBF3-44E8-387FC0C0E1F8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60" name="Connettore diritto 195">
            <a:extLst>
              <a:ext uri="{FF2B5EF4-FFF2-40B4-BE49-F238E27FC236}">
                <a16:creationId xmlns:a16="http://schemas.microsoft.com/office/drawing/2014/main" id="{BC18D60D-E4B4-E73A-2AAE-FF4625D91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diritto 107571">
            <a:extLst>
              <a:ext uri="{FF2B5EF4-FFF2-40B4-BE49-F238E27FC236}">
                <a16:creationId xmlns:a16="http://schemas.microsoft.com/office/drawing/2014/main" id="{909C5F79-955B-3A2E-8A76-6EB491D03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asella di testo 192">
            <a:extLst>
              <a:ext uri="{FF2B5EF4-FFF2-40B4-BE49-F238E27FC236}">
                <a16:creationId xmlns:a16="http://schemas.microsoft.com/office/drawing/2014/main" id="{3042B407-782C-37BD-FC18-8F440BC3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184" y="2559574"/>
            <a:ext cx="3890131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Valore Pubblico 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(esterno e interno)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 SALUTE MEDI</a:t>
            </a:r>
          </a:p>
        </p:txBody>
      </p:sp>
      <p:sp>
        <p:nvSpPr>
          <p:cNvPr id="33" name="Casella di testo 107530">
            <a:extLst>
              <a:ext uri="{FF2B5EF4-FFF2-40B4-BE49-F238E27FC236}">
                <a16:creationId xmlns:a16="http://schemas.microsoft.com/office/drawing/2014/main" id="{157B901A-BF68-5289-9108-7F31F01E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193" y="4140331"/>
            <a:ext cx="3695017" cy="226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34" name="Casella di testo 107530">
            <a:extLst>
              <a:ext uri="{FF2B5EF4-FFF2-40B4-BE49-F238E27FC236}">
                <a16:creationId xmlns:a16="http://schemas.microsoft.com/office/drawing/2014/main" id="{719F1CF9-59C6-C40B-2E78-9A6A4BEF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" y="4601482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35" name="Casella di testo 107530">
            <a:extLst>
              <a:ext uri="{FF2B5EF4-FFF2-40B4-BE49-F238E27FC236}">
                <a16:creationId xmlns:a16="http://schemas.microsoft.com/office/drawing/2014/main" id="{23206D0C-A432-F7FB-485E-0EF2032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65" y="5209811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" name="Freccia destra 35">
            <a:extLst>
              <a:ext uri="{FF2B5EF4-FFF2-40B4-BE49-F238E27FC236}">
                <a16:creationId xmlns:a16="http://schemas.microsoft.com/office/drawing/2014/main" id="{CA696A30-9CF6-105A-C65C-F7D5F91C074A}"/>
              </a:ext>
            </a:extLst>
          </p:cNvPr>
          <p:cNvSpPr/>
          <p:nvPr/>
        </p:nvSpPr>
        <p:spPr>
          <a:xfrm rot="16200000">
            <a:off x="2886808" y="4449477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F47EDE0B-0EBD-E21C-6AE5-AA75D897338A}"/>
              </a:ext>
            </a:extLst>
          </p:cNvPr>
          <p:cNvSpPr/>
          <p:nvPr/>
        </p:nvSpPr>
        <p:spPr>
          <a:xfrm rot="16200000">
            <a:off x="3165278" y="5078315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9" name="Casella di testo 107530">
            <a:extLst>
              <a:ext uri="{FF2B5EF4-FFF2-40B4-BE49-F238E27FC236}">
                <a16:creationId xmlns:a16="http://schemas.microsoft.com/office/drawing/2014/main" id="{D6F01B02-F419-2AF0-26FD-53266FCD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335" y="6408580"/>
            <a:ext cx="3890131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778CA11E-CADF-6505-E295-96F60177FBB7}"/>
              </a:ext>
            </a:extLst>
          </p:cNvPr>
          <p:cNvSpPr/>
          <p:nvPr/>
        </p:nvSpPr>
        <p:spPr>
          <a:xfrm rot="16200000">
            <a:off x="2602560" y="6192476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3" name="Casella di testo 107530">
            <a:extLst>
              <a:ext uri="{FF2B5EF4-FFF2-40B4-BE49-F238E27FC236}">
                <a16:creationId xmlns:a16="http://schemas.microsoft.com/office/drawing/2014/main" id="{64EAE18E-84D6-B0F4-E1BE-F9B041E2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3600673"/>
            <a:ext cx="3890130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Pubblico in senso stretto (esterno)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44" name="Casella di testo 107530">
            <a:extLst>
              <a:ext uri="{FF2B5EF4-FFF2-40B4-BE49-F238E27FC236}">
                <a16:creationId xmlns:a16="http://schemas.microsoft.com/office/drawing/2014/main" id="{0C9ADF11-A721-5E4E-229E-46C20AD4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5767208"/>
            <a:ext cx="3473944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</a:t>
            </a:r>
          </a:p>
        </p:txBody>
      </p:sp>
      <p:sp>
        <p:nvSpPr>
          <p:cNvPr id="45" name="Freccia destra 44">
            <a:extLst>
              <a:ext uri="{FF2B5EF4-FFF2-40B4-BE49-F238E27FC236}">
                <a16:creationId xmlns:a16="http://schemas.microsoft.com/office/drawing/2014/main" id="{01E56A49-94C9-2458-060C-C13C3A5F9F3C}"/>
              </a:ext>
            </a:extLst>
          </p:cNvPr>
          <p:cNvSpPr/>
          <p:nvPr/>
        </p:nvSpPr>
        <p:spPr>
          <a:xfrm rot="16200000">
            <a:off x="2902030" y="5929279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0F8A8CB2-4E3F-7D4A-3F7A-7099CD3442AD}"/>
              </a:ext>
            </a:extLst>
          </p:cNvPr>
          <p:cNvSpPr/>
          <p:nvPr/>
        </p:nvSpPr>
        <p:spPr>
          <a:xfrm rot="16200000">
            <a:off x="2621147" y="560889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C4CC3014-625B-A987-01B9-91835DAC555C}"/>
              </a:ext>
            </a:extLst>
          </p:cNvPr>
          <p:cNvSpPr/>
          <p:nvPr/>
        </p:nvSpPr>
        <p:spPr>
          <a:xfrm rot="16200000">
            <a:off x="2628583" y="5069924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50" name="Casella di testo 107530">
            <a:extLst>
              <a:ext uri="{FF2B5EF4-FFF2-40B4-BE49-F238E27FC236}">
                <a16:creationId xmlns:a16="http://schemas.microsoft.com/office/drawing/2014/main" id="{6F0CE4AC-42D2-2A86-251D-4994628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803" y="4450800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marL="0" marR="0" lvl="0" indent="0" algn="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333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A729578B-788B-1DB7-B4D8-7A3267B51E10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5F0B3514-B9D4-F12C-9811-BB674734A3A4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7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" name="Trapezio 20">
            <a:extLst>
              <a:ext uri="{FF2B5EF4-FFF2-40B4-BE49-F238E27FC236}">
                <a16:creationId xmlns:a16="http://schemas.microsoft.com/office/drawing/2014/main" id="{AAE90872-A26B-24EA-913A-1A8B85037696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2" name="Trapezio 21">
            <a:extLst>
              <a:ext uri="{FF2B5EF4-FFF2-40B4-BE49-F238E27FC236}">
                <a16:creationId xmlns:a16="http://schemas.microsoft.com/office/drawing/2014/main" id="{77BDB083-5919-6981-DAE3-EA2785B04702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8B19299F-15AD-F789-024B-8249E4588F9E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4" name="Trapezio 23">
            <a:extLst>
              <a:ext uri="{FF2B5EF4-FFF2-40B4-BE49-F238E27FC236}">
                <a16:creationId xmlns:a16="http://schemas.microsoft.com/office/drawing/2014/main" id="{D803CC50-4CD9-DE95-34E0-CF243D3C69A6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900B2C6-2B73-1202-930C-9A4222A4DCFA}"/>
              </a:ext>
            </a:extLst>
          </p:cNvPr>
          <p:cNvSpPr/>
          <p:nvPr/>
        </p:nvSpPr>
        <p:spPr>
          <a:xfrm>
            <a:off x="4588412" y="5744479"/>
            <a:ext cx="5668688" cy="2211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ct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DIRIGENTI: risultati + comportamenti manageriali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79EDDA8-445A-043B-30F1-37A8FBC13E7E}"/>
              </a:ext>
            </a:extLst>
          </p:cNvPr>
          <p:cNvSpPr/>
          <p:nvPr/>
        </p:nvSpPr>
        <p:spPr>
          <a:xfrm>
            <a:off x="4588412" y="6013669"/>
            <a:ext cx="5668688" cy="1766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ctr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DIPENDENTI: risultati + comportamenti esecutivi</a:t>
            </a:r>
          </a:p>
        </p:txBody>
      </p:sp>
      <p:graphicFrame>
        <p:nvGraphicFramePr>
          <p:cNvPr id="27" name="Tabella 101">
            <a:extLst>
              <a:ext uri="{FF2B5EF4-FFF2-40B4-BE49-F238E27FC236}">
                <a16:creationId xmlns:a16="http://schemas.microsoft.com/office/drawing/2014/main" id="{DFAEFC71-43B0-3106-6816-ECA55C0B1F4C}"/>
              </a:ext>
            </a:extLst>
          </p:cNvPr>
          <p:cNvGraphicFramePr>
            <a:graphicFrameLocks noGrp="1"/>
          </p:cNvGraphicFramePr>
          <p:nvPr/>
        </p:nvGraphicFramePr>
        <p:xfrm>
          <a:off x="5403415" y="3761805"/>
          <a:ext cx="4065302" cy="700976"/>
        </p:xfrm>
        <a:graphic>
          <a:graphicData uri="http://schemas.openxmlformats.org/drawingml/2006/table">
            <a:tbl>
              <a:tblPr firstRow="1" bandRow="1"/>
              <a:tblGrid>
                <a:gridCol w="203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ambientale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sanitario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sociale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economico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a 101">
            <a:extLst>
              <a:ext uri="{FF2B5EF4-FFF2-40B4-BE49-F238E27FC236}">
                <a16:creationId xmlns:a16="http://schemas.microsoft.com/office/drawing/2014/main" id="{10B5BAC5-D850-EB5D-CFEC-5EF909D61106}"/>
              </a:ext>
            </a:extLst>
          </p:cNvPr>
          <p:cNvGraphicFramePr>
            <a:graphicFrameLocks noGrp="1"/>
          </p:cNvGraphicFramePr>
          <p:nvPr/>
        </p:nvGraphicFramePr>
        <p:xfrm>
          <a:off x="5837528" y="2809915"/>
          <a:ext cx="3192040" cy="868616"/>
        </p:xfrm>
        <a:graphic>
          <a:graphicData uri="http://schemas.openxmlformats.org/drawingml/2006/table">
            <a:tbl>
              <a:tblPr firstRow="1" bandRow="1"/>
              <a:tblGrid>
                <a:gridCol w="159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Impatti esterni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(benessere utenza)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100" b="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Efficacia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100" b="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100" b="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Impatti interni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(salute risorse)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100" b="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20B43D26-21FA-A73F-F85E-944BCDD7F7FE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Casella di testo 107530">
            <a:extLst>
              <a:ext uri="{FF2B5EF4-FFF2-40B4-BE49-F238E27FC236}">
                <a16:creationId xmlns:a16="http://schemas.microsoft.com/office/drawing/2014/main" id="{99F216CE-2367-F427-FA75-BE7E69D4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431" y="4785166"/>
            <a:ext cx="1602379" cy="446471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0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Misure Anticorruzione</a:t>
            </a:r>
          </a:p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altLang="it-IT" sz="1067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rgbClr val="00FDFF"/>
              </a:solidFill>
              <a:effectLst/>
              <a:uLnTx/>
              <a:uFillTx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0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 Trasparenza</a:t>
            </a:r>
          </a:p>
        </p:txBody>
      </p:sp>
      <p:sp>
        <p:nvSpPr>
          <p:cNvPr id="31" name="Trapezio 30">
            <a:extLst>
              <a:ext uri="{FF2B5EF4-FFF2-40B4-BE49-F238E27FC236}">
                <a16:creationId xmlns:a16="http://schemas.microsoft.com/office/drawing/2014/main" id="{8BD473CF-EE93-152D-5765-84A87E74C248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7" name="Casella di testo 2">
            <a:extLst>
              <a:ext uri="{FF2B5EF4-FFF2-40B4-BE49-F238E27FC236}">
                <a16:creationId xmlns:a16="http://schemas.microsoft.com/office/drawing/2014/main" id="{29264B87-5B2C-FD79-8A92-4145FD53F13D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3941796" y="6474314"/>
            <a:ext cx="446485" cy="234404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ctr" defTabSz="19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</a:t>
            </a:r>
          </a:p>
        </p:txBody>
      </p:sp>
      <p:graphicFrame>
        <p:nvGraphicFramePr>
          <p:cNvPr id="42" name="Tabella 41">
            <a:extLst>
              <a:ext uri="{FF2B5EF4-FFF2-40B4-BE49-F238E27FC236}">
                <a16:creationId xmlns:a16="http://schemas.microsoft.com/office/drawing/2014/main" id="{E8F5D2E6-700E-ECB2-2017-0E8F1619EB3D}"/>
              </a:ext>
            </a:extLst>
          </p:cNvPr>
          <p:cNvGraphicFramePr>
            <a:graphicFrameLocks noGrp="1"/>
          </p:cNvGraphicFramePr>
          <p:nvPr/>
        </p:nvGraphicFramePr>
        <p:xfrm>
          <a:off x="4565444" y="6273299"/>
          <a:ext cx="5736208" cy="607442"/>
        </p:xfrm>
        <a:graphic>
          <a:graphicData uri="http://schemas.openxmlformats.org/drawingml/2006/table">
            <a:tbl>
              <a:tblPr firstRow="1" bandRow="1">
                <a:tableStyleId>{8EC2583B-C7F9-4E08-B183-7887E12B16B1}</a:tableStyleId>
              </a:tblPr>
              <a:tblGrid>
                <a:gridCol w="1434052">
                  <a:extLst>
                    <a:ext uri="{9D8B030D-6E8A-4147-A177-3AD203B41FA5}">
                      <a16:colId xmlns:a16="http://schemas.microsoft.com/office/drawing/2014/main" val="3489757318"/>
                    </a:ext>
                  </a:extLst>
                </a:gridCol>
                <a:gridCol w="1434052">
                  <a:extLst>
                    <a:ext uri="{9D8B030D-6E8A-4147-A177-3AD203B41FA5}">
                      <a16:colId xmlns:a16="http://schemas.microsoft.com/office/drawing/2014/main" val="2527183718"/>
                    </a:ext>
                  </a:extLst>
                </a:gridCol>
                <a:gridCol w="1434052">
                  <a:extLst>
                    <a:ext uri="{9D8B030D-6E8A-4147-A177-3AD203B41FA5}">
                      <a16:colId xmlns:a16="http://schemas.microsoft.com/office/drawing/2014/main" val="841456531"/>
                    </a:ext>
                  </a:extLst>
                </a:gridCol>
                <a:gridCol w="1434052">
                  <a:extLst>
                    <a:ext uri="{9D8B030D-6E8A-4147-A177-3AD203B41FA5}">
                      <a16:colId xmlns:a16="http://schemas.microsoft.com/office/drawing/2014/main" val="161208214"/>
                    </a:ext>
                  </a:extLst>
                </a:gridCol>
              </a:tblGrid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Economico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Finanziaria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Digitale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 Informativa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Infrastrutturale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(es. accessibilità)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di Genere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 di Clima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164101"/>
                  </a:ext>
                </a:extLst>
              </a:tr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Innovazione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Organizzativa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Lavoro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Agile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Professionale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(reclutamento)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Professionale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(Formazione)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243964"/>
                  </a:ext>
                </a:extLst>
              </a:tr>
            </a:tbl>
          </a:graphicData>
        </a:graphic>
      </p:graphicFrame>
      <p:sp>
        <p:nvSpPr>
          <p:cNvPr id="48" name="Triangolo 47">
            <a:extLst>
              <a:ext uri="{FF2B5EF4-FFF2-40B4-BE49-F238E27FC236}">
                <a16:creationId xmlns:a16="http://schemas.microsoft.com/office/drawing/2014/main" id="{945D0D31-0341-C7BA-04A6-B352F15141CC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1" name="Casella di testo 2">
            <a:extLst>
              <a:ext uri="{FF2B5EF4-FFF2-40B4-BE49-F238E27FC236}">
                <a16:creationId xmlns:a16="http://schemas.microsoft.com/office/drawing/2014/main" id="{02E196E5-A700-719D-729C-C1D4CCBB2929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733942" y="4623719"/>
            <a:ext cx="621171" cy="201276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ctr" defTabSz="19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52" name="Casella di testo 2">
            <a:extLst>
              <a:ext uri="{FF2B5EF4-FFF2-40B4-BE49-F238E27FC236}">
                <a16:creationId xmlns:a16="http://schemas.microsoft.com/office/drawing/2014/main" id="{5292B7F6-4162-72E7-FB4D-40D440CBB77A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380648" y="5297802"/>
            <a:ext cx="675364" cy="192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ctr" defTabSz="19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</p:txBody>
      </p:sp>
      <p:graphicFrame>
        <p:nvGraphicFramePr>
          <p:cNvPr id="53" name="Tabella 101">
            <a:extLst>
              <a:ext uri="{FF2B5EF4-FFF2-40B4-BE49-F238E27FC236}">
                <a16:creationId xmlns:a16="http://schemas.microsoft.com/office/drawing/2014/main" id="{B96FCB95-6886-FDA2-EFB8-8BAE840A2471}"/>
              </a:ext>
            </a:extLst>
          </p:cNvPr>
          <p:cNvGraphicFramePr>
            <a:graphicFrameLocks noGrp="1"/>
          </p:cNvGraphicFramePr>
          <p:nvPr/>
        </p:nvGraphicFramePr>
        <p:xfrm>
          <a:off x="5257569" y="4484592"/>
          <a:ext cx="2098854" cy="572246"/>
        </p:xfrm>
        <a:graphic>
          <a:graphicData uri="http://schemas.openxmlformats.org/drawingml/2006/table">
            <a:tbl>
              <a:tblPr firstRow="1" bandRow="1"/>
              <a:tblGrid>
                <a:gridCol w="104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Qualitativa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erogata</a:t>
                      </a:r>
                    </a:p>
                  </a:txBody>
                  <a:tcPr marL="7589" marR="7589" marT="7595" marB="7595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Qualitativa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percepita</a:t>
                      </a:r>
                    </a:p>
                  </a:txBody>
                  <a:tcPr marL="7589" marR="7589" marT="7595" marB="759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Quantitativa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erogata</a:t>
                      </a:r>
                    </a:p>
                  </a:txBody>
                  <a:tcPr marL="7589" marR="7589" marT="7595" marB="7595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Quantitativa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fruita</a:t>
                      </a:r>
                    </a:p>
                  </a:txBody>
                  <a:tcPr marL="7589" marR="7589" marT="7595" marB="759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ella 101">
            <a:extLst>
              <a:ext uri="{FF2B5EF4-FFF2-40B4-BE49-F238E27FC236}">
                <a16:creationId xmlns:a16="http://schemas.microsoft.com/office/drawing/2014/main" id="{DFB452BE-5A4D-A6A6-97A4-A0ED824AAE4C}"/>
              </a:ext>
            </a:extLst>
          </p:cNvPr>
          <p:cNvGraphicFramePr>
            <a:graphicFrameLocks noGrp="1"/>
          </p:cNvGraphicFramePr>
          <p:nvPr/>
        </p:nvGraphicFramePr>
        <p:xfrm>
          <a:off x="5157916" y="5127560"/>
          <a:ext cx="2281558" cy="572214"/>
        </p:xfrm>
        <a:graphic>
          <a:graphicData uri="http://schemas.openxmlformats.org/drawingml/2006/table">
            <a:tbl>
              <a:tblPr firstRow="1" bandRow="1"/>
              <a:tblGrid>
                <a:gridCol w="114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Efficienza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finanziaria</a:t>
                      </a:r>
                    </a:p>
                  </a:txBody>
                  <a:tcPr marL="7599" marR="7599" marT="7587" marB="7587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Efficienza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gestionale</a:t>
                      </a:r>
                    </a:p>
                  </a:txBody>
                  <a:tcPr marL="7599" marR="7599" marT="7587" marB="758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Efficienza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temporale</a:t>
                      </a:r>
                    </a:p>
                  </a:txBody>
                  <a:tcPr marL="7599" marR="7599" marT="7587" marB="7587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Efficienza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it-IT" sz="1100" dirty="0">
                          <a:latin typeface="Montserrat" pitchFamily="2" charset="77"/>
                        </a:rPr>
                        <a:t>produttiva</a:t>
                      </a:r>
                    </a:p>
                  </a:txBody>
                  <a:tcPr marL="7599" marR="7599" marT="7587" marB="758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Casella di testo 2">
            <a:extLst>
              <a:ext uri="{FF2B5EF4-FFF2-40B4-BE49-F238E27FC236}">
                <a16:creationId xmlns:a16="http://schemas.microsoft.com/office/drawing/2014/main" id="{E66F906D-D899-27CF-867F-70A3FE66A56C}"/>
              </a:ext>
            </a:extLst>
          </p:cNvPr>
          <p:cNvSpPr txBox="1">
            <a:spLocks noChangeArrowheads="1"/>
          </p:cNvSpPr>
          <p:nvPr/>
        </p:nvSpPr>
        <p:spPr bwMode="auto">
          <a:xfrm rot="17764345">
            <a:off x="3963865" y="5046074"/>
            <a:ext cx="1343748" cy="166876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19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ORGANIZZATIVE</a:t>
            </a:r>
          </a:p>
        </p:txBody>
      </p:sp>
      <p:sp>
        <p:nvSpPr>
          <p:cNvPr id="56" name="Casella di testo 2">
            <a:extLst>
              <a:ext uri="{FF2B5EF4-FFF2-40B4-BE49-F238E27FC236}">
                <a16:creationId xmlns:a16="http://schemas.microsoft.com/office/drawing/2014/main" id="{C9AB00FF-A586-AFC6-E0B8-16A9273487CC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628158" y="5335936"/>
            <a:ext cx="1248309" cy="20101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19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PERFORMANCE</a:t>
            </a:r>
          </a:p>
        </p:txBody>
      </p: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3787F804-1AA6-9AF6-2E87-304B7C237EA7}"/>
              </a:ext>
            </a:extLst>
          </p:cNvPr>
          <p:cNvCxnSpPr>
            <a:cxnSpLocks/>
          </p:cNvCxnSpPr>
          <p:nvPr/>
        </p:nvCxnSpPr>
        <p:spPr>
          <a:xfrm>
            <a:off x="7429020" y="4475209"/>
            <a:ext cx="10454" cy="11977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asella di testo 2">
            <a:extLst>
              <a:ext uri="{FF2B5EF4-FFF2-40B4-BE49-F238E27FC236}">
                <a16:creationId xmlns:a16="http://schemas.microsoft.com/office/drawing/2014/main" id="{A6E8F144-A96D-CDC7-0FEF-79BC88AB8AF2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825748" y="5914463"/>
            <a:ext cx="781189" cy="21242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marL="0" marR="0" lvl="0" indent="0" algn="r" defTabSz="19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INDIVID.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1D8F780B-E77C-ADD0-26DF-A69D5B2FAF36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2B44642-7E49-F732-F384-ED1B8AFD6708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4) Come si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C5E0B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abilita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,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FF8F8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protegge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,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crea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 il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Valore Pubblico </a:t>
            </a:r>
            <a:r>
              <a:rPr kumimoji="0" lang="it-IT" sz="27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tramite il PIAO</a:t>
            </a:r>
            <a:endParaRPr kumimoji="0" lang="it-IT" sz="2700" b="1" u="none" strike="noStrike" kern="0" cap="none" spc="-1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09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8" grpId="0" animBg="1"/>
      <p:bldP spid="39" grpId="0"/>
      <p:bldP spid="41" grpId="0" animBg="1"/>
      <p:bldP spid="43" grpId="0"/>
      <p:bldP spid="44" grpId="0"/>
      <p:bldP spid="45" grpId="0" animBg="1"/>
      <p:bldP spid="46" grpId="0" animBg="1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C938B0E-A125-8839-B5B7-471D1EA8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657" y="370113"/>
            <a:ext cx="7815943" cy="339634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0D19580A-41B4-06A3-1C1E-3655B3F5618A}"/>
              </a:ext>
            </a:extLst>
          </p:cNvPr>
          <p:cNvSpPr/>
          <p:nvPr/>
        </p:nvSpPr>
        <p:spPr>
          <a:xfrm rot="16200000">
            <a:off x="3376317" y="2132142"/>
            <a:ext cx="1597954" cy="6773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I Public Value</a:t>
            </a:r>
          </a:p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Policy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4FAFD06-86FB-2BB4-68F9-AA33CA6272E3}"/>
              </a:ext>
            </a:extLst>
          </p:cNvPr>
          <p:cNvSpPr/>
          <p:nvPr/>
        </p:nvSpPr>
        <p:spPr>
          <a:xfrm rot="16200000">
            <a:off x="4708663" y="2137379"/>
            <a:ext cx="1695091" cy="569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II Public Value</a:t>
            </a:r>
          </a:p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Management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B2AB877-F4B0-6165-C547-A508B2335C59}"/>
              </a:ext>
            </a:extLst>
          </p:cNvPr>
          <p:cNvSpPr/>
          <p:nvPr/>
        </p:nvSpPr>
        <p:spPr>
          <a:xfrm rot="16200000">
            <a:off x="6095027" y="2184001"/>
            <a:ext cx="1804988" cy="56977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III Public Value</a:t>
            </a:r>
          </a:p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Participation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4B7E39D-D427-F024-C327-26862249A68D}"/>
              </a:ext>
            </a:extLst>
          </p:cNvPr>
          <p:cNvSpPr/>
          <p:nvPr/>
        </p:nvSpPr>
        <p:spPr>
          <a:xfrm rot="16200000">
            <a:off x="7478229" y="2144508"/>
            <a:ext cx="1796661" cy="6570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IV Public Value</a:t>
            </a:r>
          </a:p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Integration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EBE7BA6-D2A1-07C9-0724-7B153CCB793F}"/>
              </a:ext>
            </a:extLst>
          </p:cNvPr>
          <p:cNvSpPr/>
          <p:nvPr/>
        </p:nvSpPr>
        <p:spPr>
          <a:xfrm>
            <a:off x="4175294" y="996942"/>
            <a:ext cx="4103370" cy="4196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21884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25" b="1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dist="19050" sx="1000" sy="1000" algn="tl" rotWithShape="0">
                    <a:prstClr val="black"/>
                  </a:outerShdw>
                </a:effectLst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 Pubblico</a:t>
            </a:r>
          </a:p>
        </p:txBody>
      </p:sp>
      <p:pic>
        <p:nvPicPr>
          <p:cNvPr id="2" name="Picture 6" descr="isultati immagini">
            <a:extLst>
              <a:ext uri="{FF2B5EF4-FFF2-40B4-BE49-F238E27FC236}">
                <a16:creationId xmlns:a16="http://schemas.microsoft.com/office/drawing/2014/main" id="{D89F620C-6FD4-307D-AEFC-543205B0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" y="1151203"/>
            <a:ext cx="25817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550EAA-3269-7A6F-7621-4DA0578C97A6}"/>
              </a:ext>
            </a:extLst>
          </p:cNvPr>
          <p:cNvSpPr txBox="1"/>
          <p:nvPr/>
        </p:nvSpPr>
        <p:spPr>
          <a:xfrm>
            <a:off x="0" y="4664297"/>
            <a:ext cx="12192000" cy="220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Il Modello di “</a:t>
            </a:r>
            <a:r>
              <a:rPr kumimoji="0" lang="it-IT" sz="20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Public Value Governance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” consente di </a:t>
            </a:r>
            <a:r>
              <a:rPr kumimoji="0" lang="it-IT" sz="2000" b="1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governare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-la visione strategica e il commitment </a:t>
            </a:r>
            <a:r>
              <a:rPr kumimoji="0" lang="it-IT" sz="2000" b="1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politico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-la </a:t>
            </a:r>
            <a:r>
              <a:rPr kumimoji="0" lang="it-IT" sz="2000" b="1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gestione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 traversale e il commitment manageriale dei dirigenti,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-la </a:t>
            </a:r>
            <a:r>
              <a:rPr kumimoji="0" lang="it-IT" sz="2000" b="1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partecipazione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 di utenti e stakeholders pubblici, privati e no profit,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- l’</a:t>
            </a:r>
            <a:r>
              <a:rPr kumimoji="0" lang="it-IT" sz="2000" b="1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integrazione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 funzionale della macchina amministrativa tra salute, rischi e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verso la </a:t>
            </a:r>
            <a:r>
              <a:rPr kumimoji="0" lang="it-IT" sz="2000" b="1" i="1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generazione di Valore Pubblico</a:t>
            </a:r>
            <a:endParaRPr kumimoji="0" lang="it-IT" sz="2000" b="1" i="1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A6D40D-535B-7F94-44F1-1CA716D60F6F}"/>
              </a:ext>
            </a:extLst>
          </p:cNvPr>
          <p:cNvSpPr/>
          <p:nvPr/>
        </p:nvSpPr>
        <p:spPr>
          <a:xfrm>
            <a:off x="2818014" y="3417802"/>
            <a:ext cx="1652261" cy="12464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pilastro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(politico)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visione strategica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commitment politico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1B3B3A-A70A-F269-BCA4-3D69DB2FDC54}"/>
              </a:ext>
            </a:extLst>
          </p:cNvPr>
          <p:cNvSpPr/>
          <p:nvPr/>
        </p:nvSpPr>
        <p:spPr>
          <a:xfrm>
            <a:off x="4470276" y="3417802"/>
            <a:ext cx="1654232" cy="12464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pilastro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(gestionale) 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trasversali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processi trasversali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9A1846-B6D7-4D65-7928-192ECD13639B}"/>
              </a:ext>
            </a:extLst>
          </p:cNvPr>
          <p:cNvSpPr/>
          <p:nvPr/>
        </p:nvSpPr>
        <p:spPr>
          <a:xfrm>
            <a:off x="6124508" y="3417802"/>
            <a:ext cx="1688600" cy="12464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pilastro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(partecipativo)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partecipazione utenti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stakeholders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AF41D3-8990-17A8-29A1-D462591D36D4}"/>
              </a:ext>
            </a:extLst>
          </p:cNvPr>
          <p:cNvSpPr/>
          <p:nvPr/>
        </p:nvSpPr>
        <p:spPr>
          <a:xfrm>
            <a:off x="7830589" y="3417802"/>
            <a:ext cx="1812175" cy="1246495"/>
          </a:xfrm>
          <a:prstGeom prst="rect">
            <a:avLst/>
          </a:prstGeom>
          <a:solidFill>
            <a:srgbClr val="73FB79"/>
          </a:solidFill>
        </p:spPr>
        <p:txBody>
          <a:bodyPr wrap="square">
            <a:spAutoFit/>
          </a:bodyPr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pilastro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(funzionale)</a:t>
            </a: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governo integrato salute, performance e rischi</a:t>
            </a:r>
            <a:endParaRPr kumimoji="0" lang="it-IT" sz="1500" b="1" i="1" u="none" strike="noStrike" kern="1200" cap="none" spc="-2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281714F-866A-D5CF-0C41-4337ACB3BCA0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6C84C20-4E47-13F4-7DC2-7AF707B202C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0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5) Come si governa la generazione di Valore Pubblico</a:t>
            </a:r>
            <a:endParaRPr kumimoji="0" lang="it-IT" sz="3000" b="1" u="none" strike="noStrike" kern="0" cap="none" spc="-1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83CCD8-59C6-2256-1606-3814DBA4FF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239" y="827279"/>
            <a:ext cx="4588399" cy="2170492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CCDE9C-9094-D0C0-C0AB-D71F7DF07C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601" y="4687508"/>
            <a:ext cx="4588399" cy="2170492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1C5378-5028-2438-C4DC-E48C0798BF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02" y="2790840"/>
            <a:ext cx="4588399" cy="2170492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A802F05-996D-7BBB-CE64-E06347537121}"/>
              </a:ext>
            </a:extLst>
          </p:cNvPr>
          <p:cNvCxnSpPr>
            <a:cxnSpLocks/>
          </p:cNvCxnSpPr>
          <p:nvPr/>
        </p:nvCxnSpPr>
        <p:spPr>
          <a:xfrm>
            <a:off x="4587995" y="2730637"/>
            <a:ext cx="3784365" cy="3156148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272A6BE-BA43-D31E-334D-A50A51570FC2}"/>
              </a:ext>
            </a:extLst>
          </p:cNvPr>
          <p:cNvCxnSpPr>
            <a:cxnSpLocks/>
          </p:cNvCxnSpPr>
          <p:nvPr/>
        </p:nvCxnSpPr>
        <p:spPr>
          <a:xfrm>
            <a:off x="5545160" y="2741256"/>
            <a:ext cx="3705168" cy="305618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B358AFB-EF39-A08E-F235-7DEDD6E67528}"/>
              </a:ext>
            </a:extLst>
          </p:cNvPr>
          <p:cNvCxnSpPr>
            <a:cxnSpLocks/>
          </p:cNvCxnSpPr>
          <p:nvPr/>
        </p:nvCxnSpPr>
        <p:spPr>
          <a:xfrm>
            <a:off x="6270054" y="2755796"/>
            <a:ext cx="3863505" cy="3016957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495AF28-1944-0D91-AC13-05DB79B4A334}"/>
              </a:ext>
            </a:extLst>
          </p:cNvPr>
          <p:cNvCxnSpPr>
            <a:cxnSpLocks/>
          </p:cNvCxnSpPr>
          <p:nvPr/>
        </p:nvCxnSpPr>
        <p:spPr>
          <a:xfrm>
            <a:off x="7063516" y="2695313"/>
            <a:ext cx="3863505" cy="3016957"/>
          </a:xfrm>
          <a:prstGeom prst="straightConnector1">
            <a:avLst/>
          </a:prstGeom>
          <a:ln w="28575">
            <a:solidFill>
              <a:srgbClr val="00FA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1DC438-6E6D-8FEF-4433-E0DA5B6A45D7}"/>
              </a:ext>
            </a:extLst>
          </p:cNvPr>
          <p:cNvSpPr txBox="1"/>
          <p:nvPr/>
        </p:nvSpPr>
        <p:spPr>
          <a:xfrm>
            <a:off x="-52474" y="3119707"/>
            <a:ext cx="6148272" cy="325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Il Modello di “</a:t>
            </a:r>
            <a:r>
              <a:rPr kumimoji="0" lang="it-IT" sz="2000" b="1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Public Value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COLLABORATIVE Governance</a:t>
            </a: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consente di governare i pilastri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politico, manageriale, partecipativo e funzionale,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delle filiere multilivello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 dei networks territoriali complessi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(Amministrazione, altre PA, privati, No profit)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verso la </a:t>
            </a:r>
            <a:r>
              <a:rPr kumimoji="0" lang="it-IT" sz="2000" b="1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co-generazione</a:t>
            </a:r>
          </a:p>
          <a:p>
            <a:pPr marL="0" marR="0" lvl="0" indent="0" algn="ctr" defTabSz="914377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 Valore Pubblico CONDIVISO</a:t>
            </a:r>
            <a:r>
              <a:rPr kumimoji="0" lang="it-IT" sz="2000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6" descr="isultati immagini">
            <a:extLst>
              <a:ext uri="{FF2B5EF4-FFF2-40B4-BE49-F238E27FC236}">
                <a16:creationId xmlns:a16="http://schemas.microsoft.com/office/drawing/2014/main" id="{E1890CAE-FE2A-70FE-CB57-2212C229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" y="1151203"/>
            <a:ext cx="25817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2">
            <a:extLst>
              <a:ext uri="{FF2B5EF4-FFF2-40B4-BE49-F238E27FC236}">
                <a16:creationId xmlns:a16="http://schemas.microsoft.com/office/drawing/2014/main" id="{4D2B0340-0C4E-D8A3-0913-5F38D1A96E23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04DA36-A1D4-079C-D9C6-B4B5B7EB948C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000" b="1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5) Come si governa la CO-generazione di VP condiviso</a:t>
            </a:r>
            <a:endParaRPr kumimoji="0" lang="it-IT" sz="3000" b="1" u="none" strike="noStrike" kern="0" cap="none" spc="-1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1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6) Come si pianifica il Valore Pubblico</a:t>
            </a:r>
            <a:endParaRPr lang="it-IT" sz="3000" b="1" i="1" dirty="0">
              <a:latin typeface="Montserrat" pitchFamily="2" charset="77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60C133B-3360-E09C-3B24-4F44634D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45015"/>
              </p:ext>
            </p:extLst>
          </p:nvPr>
        </p:nvGraphicFramePr>
        <p:xfrm>
          <a:off x="-2" y="506896"/>
          <a:ext cx="12192002" cy="6349299"/>
        </p:xfrm>
        <a:graphic>
          <a:graphicData uri="http://schemas.openxmlformats.org/drawingml/2006/table">
            <a:tbl>
              <a:tblPr firstRow="1" firstCol="1" bandRow="1"/>
              <a:tblGrid>
                <a:gridCol w="835380">
                  <a:extLst>
                    <a:ext uri="{9D8B030D-6E8A-4147-A177-3AD203B41FA5}">
                      <a16:colId xmlns:a16="http://schemas.microsoft.com/office/drawing/2014/main" val="1617384357"/>
                    </a:ext>
                  </a:extLst>
                </a:gridCol>
                <a:gridCol w="214489">
                  <a:extLst>
                    <a:ext uri="{9D8B030D-6E8A-4147-A177-3AD203B41FA5}">
                      <a16:colId xmlns:a16="http://schemas.microsoft.com/office/drawing/2014/main" val="1811211143"/>
                    </a:ext>
                  </a:extLst>
                </a:gridCol>
                <a:gridCol w="718652">
                  <a:extLst>
                    <a:ext uri="{9D8B030D-6E8A-4147-A177-3AD203B41FA5}">
                      <a16:colId xmlns:a16="http://schemas.microsoft.com/office/drawing/2014/main" val="3124877371"/>
                    </a:ext>
                  </a:extLst>
                </a:gridCol>
                <a:gridCol w="128014">
                  <a:extLst>
                    <a:ext uri="{9D8B030D-6E8A-4147-A177-3AD203B41FA5}">
                      <a16:colId xmlns:a16="http://schemas.microsoft.com/office/drawing/2014/main" val="4200353194"/>
                    </a:ext>
                  </a:extLst>
                </a:gridCol>
                <a:gridCol w="478677">
                  <a:extLst>
                    <a:ext uri="{9D8B030D-6E8A-4147-A177-3AD203B41FA5}">
                      <a16:colId xmlns:a16="http://schemas.microsoft.com/office/drawing/2014/main" val="2159822388"/>
                    </a:ext>
                  </a:extLst>
                </a:gridCol>
                <a:gridCol w="740523">
                  <a:extLst>
                    <a:ext uri="{9D8B030D-6E8A-4147-A177-3AD203B41FA5}">
                      <a16:colId xmlns:a16="http://schemas.microsoft.com/office/drawing/2014/main" val="4026585232"/>
                    </a:ext>
                  </a:extLst>
                </a:gridCol>
                <a:gridCol w="1286934">
                  <a:extLst>
                    <a:ext uri="{9D8B030D-6E8A-4147-A177-3AD203B41FA5}">
                      <a16:colId xmlns:a16="http://schemas.microsoft.com/office/drawing/2014/main" val="887138111"/>
                    </a:ext>
                  </a:extLst>
                </a:gridCol>
                <a:gridCol w="347753">
                  <a:extLst>
                    <a:ext uri="{9D8B030D-6E8A-4147-A177-3AD203B41FA5}">
                      <a16:colId xmlns:a16="http://schemas.microsoft.com/office/drawing/2014/main" val="4100363951"/>
                    </a:ext>
                  </a:extLst>
                </a:gridCol>
                <a:gridCol w="2948602">
                  <a:extLst>
                    <a:ext uri="{9D8B030D-6E8A-4147-A177-3AD203B41FA5}">
                      <a16:colId xmlns:a16="http://schemas.microsoft.com/office/drawing/2014/main" val="2372716576"/>
                    </a:ext>
                  </a:extLst>
                </a:gridCol>
                <a:gridCol w="456241">
                  <a:extLst>
                    <a:ext uri="{9D8B030D-6E8A-4147-A177-3AD203B41FA5}">
                      <a16:colId xmlns:a16="http://schemas.microsoft.com/office/drawing/2014/main" val="3493727454"/>
                    </a:ext>
                  </a:extLst>
                </a:gridCol>
                <a:gridCol w="614820">
                  <a:extLst>
                    <a:ext uri="{9D8B030D-6E8A-4147-A177-3AD203B41FA5}">
                      <a16:colId xmlns:a16="http://schemas.microsoft.com/office/drawing/2014/main" val="933154572"/>
                    </a:ext>
                  </a:extLst>
                </a:gridCol>
                <a:gridCol w="614820">
                  <a:extLst>
                    <a:ext uri="{9D8B030D-6E8A-4147-A177-3AD203B41FA5}">
                      <a16:colId xmlns:a16="http://schemas.microsoft.com/office/drawing/2014/main" val="3550408688"/>
                    </a:ext>
                  </a:extLst>
                </a:gridCol>
                <a:gridCol w="587874">
                  <a:extLst>
                    <a:ext uri="{9D8B030D-6E8A-4147-A177-3AD203B41FA5}">
                      <a16:colId xmlns:a16="http://schemas.microsoft.com/office/drawing/2014/main" val="4104936536"/>
                    </a:ext>
                  </a:extLst>
                </a:gridCol>
                <a:gridCol w="185984">
                  <a:extLst>
                    <a:ext uri="{9D8B030D-6E8A-4147-A177-3AD203B41FA5}">
                      <a16:colId xmlns:a16="http://schemas.microsoft.com/office/drawing/2014/main" val="88590339"/>
                    </a:ext>
                  </a:extLst>
                </a:gridCol>
                <a:gridCol w="464083">
                  <a:extLst>
                    <a:ext uri="{9D8B030D-6E8A-4147-A177-3AD203B41FA5}">
                      <a16:colId xmlns:a16="http://schemas.microsoft.com/office/drawing/2014/main" val="3578921638"/>
                    </a:ext>
                  </a:extLst>
                </a:gridCol>
                <a:gridCol w="1569156">
                  <a:extLst>
                    <a:ext uri="{9D8B030D-6E8A-4147-A177-3AD203B41FA5}">
                      <a16:colId xmlns:a16="http://schemas.microsoft.com/office/drawing/2014/main" val="1508241635"/>
                    </a:ext>
                  </a:extLst>
                </a:gridCol>
              </a:tblGrid>
              <a:tr h="222193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Provincia di ???</a:t>
                      </a:r>
                      <a:endParaRPr lang="it-IT" sz="1500" dirty="0">
                        <a:effectLst/>
                        <a:highlight>
                          <a:srgbClr val="00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90314"/>
                  </a:ext>
                </a:extLst>
              </a:tr>
              <a:tr h="222193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DUP </a:t>
                      </a:r>
                      <a:r>
                        <a:rPr lang="it-IT" sz="15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SeS</a:t>
                      </a: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PIAO SottoSezione 2.1 “Valore Pubblico” (ciclo 2025-2027)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87996"/>
                  </a:ext>
                </a:extLst>
              </a:tr>
              <a:tr h="361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ANALISI DI CONTESTO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 INTERNI</a:t>
                      </a: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*Presenza di 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alimentare le banche dati sugli indicatori di salute, di performance e di impatto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Garamond" panose="020204040303010108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endParaRPr lang="it-IT" sz="15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*Presenza di 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alimentare le banche dati sugli indicatori di salute, di performance e di impatto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Carenze organizzative 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 project management finanziamenti europei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Carenza risorse umane 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specializzate su PM finanziamenti europei</a:t>
                      </a:r>
                      <a:endParaRPr lang="it-IT" sz="15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DEBOLEZZA INTERNI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(alla Provincia)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DEBOLEZZA INTERNI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656"/>
                  </a:ext>
                </a:extLst>
              </a:tr>
              <a:tr h="6484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OPPORTUNITA' ESTERNE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al miglioramento delle strade provinciali</a:t>
                      </a:r>
                      <a:endParaRPr lang="it-IT" sz="10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 miglioramento strade provinciali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al miglioramento delle strade provinciali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*Elevato numero di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con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conseguenze sanitarie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economiche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sui risarcimenti, e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sulla fruizione,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causa dell’obsolescenza delle numerose Strade Provinciali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MINACCE ESTERNE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(alla Provincia)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MINACCE ESTERNE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2223"/>
                  </a:ext>
                </a:extLst>
              </a:tr>
              <a:tr h="22219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b) VALORE PUBBLICO atteso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INDICATORE SINTETICO DI VP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04179"/>
                  </a:ext>
                </a:extLst>
              </a:tr>
              <a:tr h="4534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Denominazione sintetica VP1)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Miglioramento del livello di sicurezza delle Strade Provinciali, al fine di diminuire i sinistri stradali e migliorare i connessi riflessi economici e sociali 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Valore Pubblico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partenza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Valore Pubblico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atteso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Valore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Pubblico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prevista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07882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SOCIALE atteso: - incidenti su Strade Provinciali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67995"/>
                  </a:ext>
                </a:extLst>
              </a:tr>
              <a:tr h="30306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SANITARIO atteso: - lesività incidenti su Strade Provinciali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28704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ECONOMICO atteso: - spese per risarcimenti da incidenti su Strade Provinciali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47%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i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+30%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70653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SOCIALE atteso: + fruibilità Strade Provinciali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46195"/>
                  </a:ext>
                </a:extLst>
              </a:tr>
              <a:tr h="2221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STRATEGIA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d) STK</a:t>
                      </a:r>
                      <a:endParaRPr lang="it-IT" sz="140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STK</a:t>
                      </a:r>
                      <a:endParaRPr lang="it-IT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INDICATORI ANALITICI DI IMPATTO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86655"/>
                  </a:ext>
                </a:extLst>
              </a:tr>
              <a:tr h="22219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 VP1_ST1)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Responsabile 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Tipologie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Tipologie</a:t>
                      </a:r>
                      <a:endParaRPr lang="it-IT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Dimensione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Polarità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67469"/>
                  </a:ext>
                </a:extLst>
              </a:tr>
              <a:tr h="231264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22730"/>
                  </a:ext>
                </a:extLst>
              </a:tr>
              <a:tr h="455258">
                <a:tc rowSpan="4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Reperimento e utilizzo finanziamenti europei dedicati al fine di manutenere e migliorare le SP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Dirigente Area organizzativa "Strade Provinciali"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Prefettura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Tavolo sicurezza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Agenz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Mobilità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Forze dell'ordine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Scuole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Automobilisti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Prefettura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Tavolo sicurezza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Agenz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Mobilità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Forze dell'ordine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Scuole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Automobilisti</a:t>
                      </a:r>
                      <a:endParaRPr lang="it-IT" dirty="0"/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SOCIALE</a:t>
                      </a:r>
                      <a:endParaRPr lang="it-IT" sz="15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Incidentalità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incidenti su SP</a:t>
                      </a: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ISTAT/ACI</a:t>
                      </a:r>
                      <a:b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400" i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041107"/>
                  </a:ext>
                </a:extLst>
              </a:tr>
              <a:tr h="50737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SANITARIO</a:t>
                      </a:r>
                      <a:endParaRPr lang="it-IT" sz="15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Lesività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feriti ogni 100 incidenti su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ISTAT</a:t>
                      </a:r>
                      <a:b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400" i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19504"/>
                  </a:ext>
                </a:extLst>
              </a:tr>
              <a:tr h="68465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ECONOMICO</a:t>
                      </a:r>
                      <a:endParaRPr lang="it-IT" sz="15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Onerosità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importo medio (migliaia di €) riconosciuto nei sinistri da incidenti stradali su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 Provincia (</a:t>
                      </a:r>
                      <a:r>
                        <a:rPr lang="it-IT" sz="14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59090"/>
                  </a:ext>
                </a:extLst>
              </a:tr>
              <a:tr h="68465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SOCIALE</a:t>
                      </a:r>
                      <a:endParaRPr lang="it-IT" sz="15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Fruibilità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passaggi di automobili nei punti di rilevazione sulle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 Provincia (</a:t>
                      </a:r>
                      <a:r>
                        <a:rPr lang="it-IT" sz="14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12754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927EB1EF-367E-94E3-5D2F-AA391D1DD845}"/>
              </a:ext>
            </a:extLst>
          </p:cNvPr>
          <p:cNvSpPr/>
          <p:nvPr/>
        </p:nvSpPr>
        <p:spPr>
          <a:xfrm>
            <a:off x="2376853" y="956012"/>
            <a:ext cx="7764158" cy="113492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46DFFB-86C6-D4C3-CE01-F1F6396369F8}"/>
              </a:ext>
            </a:extLst>
          </p:cNvPr>
          <p:cNvSpPr/>
          <p:nvPr/>
        </p:nvSpPr>
        <p:spPr>
          <a:xfrm>
            <a:off x="1726174" y="2322112"/>
            <a:ext cx="6436517" cy="44075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552D6F-7E47-8682-6D37-336001EF4873}"/>
              </a:ext>
            </a:extLst>
          </p:cNvPr>
          <p:cNvSpPr/>
          <p:nvPr/>
        </p:nvSpPr>
        <p:spPr>
          <a:xfrm>
            <a:off x="-1" y="2806903"/>
            <a:ext cx="8162693" cy="92875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C40C16-A11E-1BE8-BE47-1C3A097105A2}"/>
              </a:ext>
            </a:extLst>
          </p:cNvPr>
          <p:cNvSpPr/>
          <p:nvPr/>
        </p:nvSpPr>
        <p:spPr>
          <a:xfrm>
            <a:off x="0" y="4407586"/>
            <a:ext cx="3122341" cy="245041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2FB1CFE-57FB-B603-BB48-5092F894FEF8}"/>
              </a:ext>
            </a:extLst>
          </p:cNvPr>
          <p:cNvSpPr/>
          <p:nvPr/>
        </p:nvSpPr>
        <p:spPr>
          <a:xfrm>
            <a:off x="3132039" y="4392427"/>
            <a:ext cx="9059961" cy="49165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C2A1E49-620C-96BF-6109-86D07712ABD8}"/>
              </a:ext>
            </a:extLst>
          </p:cNvPr>
          <p:cNvSpPr/>
          <p:nvPr/>
        </p:nvSpPr>
        <p:spPr>
          <a:xfrm>
            <a:off x="3132039" y="4885396"/>
            <a:ext cx="9059961" cy="5262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75D9338-D3B0-4EA9-D8D6-99AEB4817289}"/>
              </a:ext>
            </a:extLst>
          </p:cNvPr>
          <p:cNvSpPr/>
          <p:nvPr/>
        </p:nvSpPr>
        <p:spPr>
          <a:xfrm>
            <a:off x="3132039" y="5422748"/>
            <a:ext cx="9059961" cy="73348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EB92EE-0643-A460-19E7-5DAD02C2A608}"/>
              </a:ext>
            </a:extLst>
          </p:cNvPr>
          <p:cNvSpPr/>
          <p:nvPr/>
        </p:nvSpPr>
        <p:spPr>
          <a:xfrm>
            <a:off x="3132039" y="6111323"/>
            <a:ext cx="9059961" cy="73722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F25D327-ED3D-DFE7-A061-28FDADE7502A}"/>
              </a:ext>
            </a:extLst>
          </p:cNvPr>
          <p:cNvSpPr/>
          <p:nvPr/>
        </p:nvSpPr>
        <p:spPr>
          <a:xfrm>
            <a:off x="8162693" y="3300042"/>
            <a:ext cx="4029308" cy="46437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2029841-1245-376B-19FF-D759CE57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65428"/>
              </p:ext>
            </p:extLst>
          </p:nvPr>
        </p:nvGraphicFramePr>
        <p:xfrm>
          <a:off x="4909848" y="982266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7) Come si programmano le performance e l’anticorruzione</a:t>
            </a:r>
            <a:endParaRPr lang="it-IT" sz="3000" b="1" i="1" dirty="0">
              <a:latin typeface="Montserrat" pitchFamily="2" charset="77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08DD645-68AC-909C-D57A-0660C1525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89082"/>
              </p:ext>
            </p:extLst>
          </p:nvPr>
        </p:nvGraphicFramePr>
        <p:xfrm>
          <a:off x="-2" y="531244"/>
          <a:ext cx="5084959" cy="6326755"/>
        </p:xfrm>
        <a:graphic>
          <a:graphicData uri="http://schemas.openxmlformats.org/drawingml/2006/table">
            <a:tbl>
              <a:tblPr firstRow="1" firstCol="1" bandRow="1"/>
              <a:tblGrid>
                <a:gridCol w="325562">
                  <a:extLst>
                    <a:ext uri="{9D8B030D-6E8A-4147-A177-3AD203B41FA5}">
                      <a16:colId xmlns:a16="http://schemas.microsoft.com/office/drawing/2014/main" val="3025849445"/>
                    </a:ext>
                  </a:extLst>
                </a:gridCol>
                <a:gridCol w="842985">
                  <a:extLst>
                    <a:ext uri="{9D8B030D-6E8A-4147-A177-3AD203B41FA5}">
                      <a16:colId xmlns:a16="http://schemas.microsoft.com/office/drawing/2014/main" val="2378945729"/>
                    </a:ext>
                  </a:extLst>
                </a:gridCol>
                <a:gridCol w="547627">
                  <a:extLst>
                    <a:ext uri="{9D8B030D-6E8A-4147-A177-3AD203B41FA5}">
                      <a16:colId xmlns:a16="http://schemas.microsoft.com/office/drawing/2014/main" val="2369928304"/>
                    </a:ext>
                  </a:extLst>
                </a:gridCol>
                <a:gridCol w="1105087">
                  <a:extLst>
                    <a:ext uri="{9D8B030D-6E8A-4147-A177-3AD203B41FA5}">
                      <a16:colId xmlns:a16="http://schemas.microsoft.com/office/drawing/2014/main" val="547202251"/>
                    </a:ext>
                  </a:extLst>
                </a:gridCol>
                <a:gridCol w="479502">
                  <a:extLst>
                    <a:ext uri="{9D8B030D-6E8A-4147-A177-3AD203B41FA5}">
                      <a16:colId xmlns:a16="http://schemas.microsoft.com/office/drawing/2014/main" val="3409024567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35857964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311595"/>
                    </a:ext>
                  </a:extLst>
                </a:gridCol>
                <a:gridCol w="419289">
                  <a:extLst>
                    <a:ext uri="{9D8B030D-6E8A-4147-A177-3AD203B41FA5}">
                      <a16:colId xmlns:a16="http://schemas.microsoft.com/office/drawing/2014/main" val="3044783295"/>
                    </a:ext>
                  </a:extLst>
                </a:gridCol>
                <a:gridCol w="405902">
                  <a:extLst>
                    <a:ext uri="{9D8B030D-6E8A-4147-A177-3AD203B41FA5}">
                      <a16:colId xmlns:a16="http://schemas.microsoft.com/office/drawing/2014/main" val="2473962705"/>
                    </a:ext>
                  </a:extLst>
                </a:gridCol>
              </a:tblGrid>
              <a:tr h="297996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PEG - PIAO SottoSezione 2.2 "Performance"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45542"/>
                  </a:ext>
                </a:extLst>
              </a:tr>
              <a:tr h="733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OBIETTIVO GEST. GEN.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66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(da PEG)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INDICATORI DI PERFORMANCE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(PIAO)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44421"/>
                  </a:ext>
                </a:extLst>
              </a:tr>
              <a:tr h="704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Dimensione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22487"/>
                  </a:ext>
                </a:extLst>
              </a:tr>
              <a:tr h="15135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OP1_PERF1)</a:t>
                      </a:r>
                      <a:endParaRPr lang="it-IT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Avvio, esecuzione e collaudo di interventi di MIGLIORAMENTO della SP "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", mediante miglioramento della produttività delle RU e dei tempi di realizzazione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EFFICACIA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quantità erogata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miglioramento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km SP "Mare" migliorati / km SP "Mare"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48744"/>
                  </a:ext>
                </a:extLst>
              </a:tr>
              <a:tr h="16572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EFFICIENZA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produttiva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Incremento produttività su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dedicate a SP "Mare» / km SP "Mare" migliorati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91852"/>
                  </a:ext>
                </a:extLst>
              </a:tr>
              <a:tr h="14191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EFFICIENZA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temporale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Riduzione tempi su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settimane medie per interventi su SP "Mare"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5602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2BFFC6A1-44D2-470C-3322-BC851BBD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0279"/>
              </p:ext>
            </p:extLst>
          </p:nvPr>
        </p:nvGraphicFramePr>
        <p:xfrm>
          <a:off x="5084958" y="506897"/>
          <a:ext cx="7107041" cy="6339952"/>
        </p:xfrm>
        <a:graphic>
          <a:graphicData uri="http://schemas.openxmlformats.org/drawingml/2006/table">
            <a:tbl>
              <a:tblPr firstRow="1" firstCol="1" bandRow="1"/>
              <a:tblGrid>
                <a:gridCol w="946641">
                  <a:extLst>
                    <a:ext uri="{9D8B030D-6E8A-4147-A177-3AD203B41FA5}">
                      <a16:colId xmlns:a16="http://schemas.microsoft.com/office/drawing/2014/main" val="1456187996"/>
                    </a:ext>
                  </a:extLst>
                </a:gridCol>
                <a:gridCol w="614528">
                  <a:extLst>
                    <a:ext uri="{9D8B030D-6E8A-4147-A177-3AD203B41FA5}">
                      <a16:colId xmlns:a16="http://schemas.microsoft.com/office/drawing/2014/main" val="2021922489"/>
                    </a:ext>
                  </a:extLst>
                </a:gridCol>
                <a:gridCol w="591014">
                  <a:extLst>
                    <a:ext uri="{9D8B030D-6E8A-4147-A177-3AD203B41FA5}">
                      <a16:colId xmlns:a16="http://schemas.microsoft.com/office/drawing/2014/main" val="205039244"/>
                    </a:ext>
                  </a:extLst>
                </a:gridCol>
                <a:gridCol w="379142">
                  <a:extLst>
                    <a:ext uri="{9D8B030D-6E8A-4147-A177-3AD203B41FA5}">
                      <a16:colId xmlns:a16="http://schemas.microsoft.com/office/drawing/2014/main" val="58467477"/>
                    </a:ext>
                  </a:extLst>
                </a:gridCol>
                <a:gridCol w="691376">
                  <a:extLst>
                    <a:ext uri="{9D8B030D-6E8A-4147-A177-3AD203B41FA5}">
                      <a16:colId xmlns:a16="http://schemas.microsoft.com/office/drawing/2014/main" val="1679941452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4102315982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val="2024980194"/>
                    </a:ext>
                  </a:extLst>
                </a:gridCol>
                <a:gridCol w="401444">
                  <a:extLst>
                    <a:ext uri="{9D8B030D-6E8A-4147-A177-3AD203B41FA5}">
                      <a16:colId xmlns:a16="http://schemas.microsoft.com/office/drawing/2014/main" val="1163378356"/>
                    </a:ext>
                  </a:extLst>
                </a:gridCol>
                <a:gridCol w="412595">
                  <a:extLst>
                    <a:ext uri="{9D8B030D-6E8A-4147-A177-3AD203B41FA5}">
                      <a16:colId xmlns:a16="http://schemas.microsoft.com/office/drawing/2014/main" val="1393084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22768179"/>
                    </a:ext>
                  </a:extLst>
                </a:gridCol>
                <a:gridCol w="550126">
                  <a:extLst>
                    <a:ext uri="{9D8B030D-6E8A-4147-A177-3AD203B41FA5}">
                      <a16:colId xmlns:a16="http://schemas.microsoft.com/office/drawing/2014/main" val="4085690288"/>
                    </a:ext>
                  </a:extLst>
                </a:gridCol>
              </a:tblGrid>
              <a:tr h="308289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</a:t>
                      </a: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SottoSezione 2.3 “Anticorruzione e Trasparenza"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12236"/>
                  </a:ext>
                </a:extLst>
              </a:tr>
              <a:tr h="2482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PROCESSO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ASSESSMENT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TREATMENT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64811"/>
                  </a:ext>
                </a:extLst>
              </a:tr>
              <a:tr h="435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MISURA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INDICATORE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115280"/>
                  </a:ext>
                </a:extLst>
              </a:tr>
              <a:tr h="787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Denominazione</a:t>
                      </a:r>
                      <a:b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processo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Eventi rischiosi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rischio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Codice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56475"/>
                  </a:ext>
                </a:extLst>
              </a:tr>
              <a:tr h="128187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MIGLIORAMENTO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 CRITICHE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Rischi corruttivi su finanziamenti europei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ACT1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Controllo finanziamenti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finanziamenti controllati: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controllati / fin. Europei ottenuti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715073"/>
                  </a:ext>
                </a:extLst>
              </a:tr>
              <a:tr h="15402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ACT2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Controllo affidamenti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affidamenti controllati: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affidamenti servizi miglioramento SP controllati / affidamenti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41923"/>
                  </a:ext>
                </a:extLst>
              </a:tr>
              <a:tr h="17386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ACT3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Digitalizzazione processo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digitalizzazione processo: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attività del processo digitalizzate / attività digitalizzabili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19832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DAC9DC6-2987-2169-1CF7-51B53F7D5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00937"/>
              </p:ext>
            </p:extLst>
          </p:nvPr>
        </p:nvGraphicFramePr>
        <p:xfrm>
          <a:off x="0" y="5730232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96CF1B5-8ADC-DA55-B343-1BB1D0CAE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35237"/>
              </p:ext>
            </p:extLst>
          </p:nvPr>
        </p:nvGraphicFramePr>
        <p:xfrm>
          <a:off x="9819697" y="5719081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4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spc="-20" dirty="0">
                <a:latin typeface="Montserrat" pitchFamily="2" charset="77"/>
              </a:rPr>
              <a:t>8) Come si programma la salute delle risorse</a:t>
            </a:r>
            <a:endParaRPr lang="it-IT" sz="3000" b="1" i="1" spc="-20" dirty="0">
              <a:latin typeface="Montserrat" pitchFamily="2" charset="77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8D5513C-ADB5-0796-71FD-B1958668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48963"/>
              </p:ext>
            </p:extLst>
          </p:nvPr>
        </p:nvGraphicFramePr>
        <p:xfrm>
          <a:off x="1" y="531245"/>
          <a:ext cx="5151862" cy="6276115"/>
        </p:xfrm>
        <a:graphic>
          <a:graphicData uri="http://schemas.openxmlformats.org/drawingml/2006/table">
            <a:tbl>
              <a:tblPr firstRow="1" firstCol="1" bandRow="1"/>
              <a:tblGrid>
                <a:gridCol w="589108">
                  <a:extLst>
                    <a:ext uri="{9D8B030D-6E8A-4147-A177-3AD203B41FA5}">
                      <a16:colId xmlns:a16="http://schemas.microsoft.com/office/drawing/2014/main" val="404791517"/>
                    </a:ext>
                  </a:extLst>
                </a:gridCol>
                <a:gridCol w="1228540">
                  <a:extLst>
                    <a:ext uri="{9D8B030D-6E8A-4147-A177-3AD203B41FA5}">
                      <a16:colId xmlns:a16="http://schemas.microsoft.com/office/drawing/2014/main" val="3285476540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3678680012"/>
                    </a:ext>
                  </a:extLst>
                </a:gridCol>
                <a:gridCol w="557561">
                  <a:extLst>
                    <a:ext uri="{9D8B030D-6E8A-4147-A177-3AD203B41FA5}">
                      <a16:colId xmlns:a16="http://schemas.microsoft.com/office/drawing/2014/main" val="1859326278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3320010688"/>
                    </a:ext>
                  </a:extLst>
                </a:gridCol>
                <a:gridCol w="546409">
                  <a:extLst>
                    <a:ext uri="{9D8B030D-6E8A-4147-A177-3AD203B41FA5}">
                      <a16:colId xmlns:a16="http://schemas.microsoft.com/office/drawing/2014/main" val="2561094999"/>
                    </a:ext>
                  </a:extLst>
                </a:gridCol>
                <a:gridCol w="479503">
                  <a:extLst>
                    <a:ext uri="{9D8B030D-6E8A-4147-A177-3AD203B41FA5}">
                      <a16:colId xmlns:a16="http://schemas.microsoft.com/office/drawing/2014/main" val="1523175383"/>
                    </a:ext>
                  </a:extLst>
                </a:gridCol>
                <a:gridCol w="490653">
                  <a:extLst>
                    <a:ext uri="{9D8B030D-6E8A-4147-A177-3AD203B41FA5}">
                      <a16:colId xmlns:a16="http://schemas.microsoft.com/office/drawing/2014/main" val="319585622"/>
                    </a:ext>
                  </a:extLst>
                </a:gridCol>
              </a:tblGrid>
              <a:tr h="23278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SottoSezione 3.1 “Organizzazione”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80427"/>
                  </a:ext>
                </a:extLst>
              </a:tr>
              <a:tr h="5499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ORGANIZZATIVA </a:t>
                      </a:r>
                      <a:endParaRPr lang="it-IT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INDICATORI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DI SALUTE ORGANIZZATIVA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70113"/>
                  </a:ext>
                </a:extLst>
              </a:tr>
              <a:tr h="71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04143"/>
                  </a:ext>
                </a:extLst>
              </a:tr>
              <a:tr h="2139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SALORG1)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Creazione Ufficio Project Management Finanziamenti Europei (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PMFE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), con due unità organizzative, una per lo scouting, l'altra per il project management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Struttura organizzativa: 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unità organizzative comprese nell'Ufficio PMFE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1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08097"/>
                  </a:ext>
                </a:extLst>
              </a:tr>
              <a:tr h="1928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SALORG2)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Definizione dell'ampiezza organizzativa dell'Ufficio Project Management dei Finanziamenti Europei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Ampiezza organizzativa: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dell'Ufficio PMFE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5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510762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A530C7D-077D-E06E-0DF3-233C5A4E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88814"/>
              </p:ext>
            </p:extLst>
          </p:nvPr>
        </p:nvGraphicFramePr>
        <p:xfrm>
          <a:off x="5151863" y="531245"/>
          <a:ext cx="7040138" cy="6275987"/>
        </p:xfrm>
        <a:graphic>
          <a:graphicData uri="http://schemas.openxmlformats.org/drawingml/2006/table">
            <a:tbl>
              <a:tblPr firstRow="1" firstCol="1" bandRow="1"/>
              <a:tblGrid>
                <a:gridCol w="955894">
                  <a:extLst>
                    <a:ext uri="{9D8B030D-6E8A-4147-A177-3AD203B41FA5}">
                      <a16:colId xmlns:a16="http://schemas.microsoft.com/office/drawing/2014/main" val="1215805431"/>
                    </a:ext>
                  </a:extLst>
                </a:gridCol>
                <a:gridCol w="1727914">
                  <a:extLst>
                    <a:ext uri="{9D8B030D-6E8A-4147-A177-3AD203B41FA5}">
                      <a16:colId xmlns:a16="http://schemas.microsoft.com/office/drawing/2014/main" val="4241302927"/>
                    </a:ext>
                  </a:extLst>
                </a:gridCol>
                <a:gridCol w="1564807">
                  <a:extLst>
                    <a:ext uri="{9D8B030D-6E8A-4147-A177-3AD203B41FA5}">
                      <a16:colId xmlns:a16="http://schemas.microsoft.com/office/drawing/2014/main" val="1011086142"/>
                    </a:ext>
                  </a:extLst>
                </a:gridCol>
                <a:gridCol w="591015">
                  <a:extLst>
                    <a:ext uri="{9D8B030D-6E8A-4147-A177-3AD203B41FA5}">
                      <a16:colId xmlns:a16="http://schemas.microsoft.com/office/drawing/2014/main" val="3315625805"/>
                    </a:ext>
                  </a:extLst>
                </a:gridCol>
                <a:gridCol w="613317">
                  <a:extLst>
                    <a:ext uri="{9D8B030D-6E8A-4147-A177-3AD203B41FA5}">
                      <a16:colId xmlns:a16="http://schemas.microsoft.com/office/drawing/2014/main" val="3009039920"/>
                    </a:ext>
                  </a:extLst>
                </a:gridCol>
                <a:gridCol w="546410">
                  <a:extLst>
                    <a:ext uri="{9D8B030D-6E8A-4147-A177-3AD203B41FA5}">
                      <a16:colId xmlns:a16="http://schemas.microsoft.com/office/drawing/2014/main" val="882166287"/>
                    </a:ext>
                  </a:extLst>
                </a:gridCol>
                <a:gridCol w="546409">
                  <a:extLst>
                    <a:ext uri="{9D8B030D-6E8A-4147-A177-3AD203B41FA5}">
                      <a16:colId xmlns:a16="http://schemas.microsoft.com/office/drawing/2014/main" val="3460286546"/>
                    </a:ext>
                  </a:extLst>
                </a:gridCol>
                <a:gridCol w="494372">
                  <a:extLst>
                    <a:ext uri="{9D8B030D-6E8A-4147-A177-3AD203B41FA5}">
                      <a16:colId xmlns:a16="http://schemas.microsoft.com/office/drawing/2014/main" val="2769573980"/>
                    </a:ext>
                  </a:extLst>
                </a:gridCol>
              </a:tblGrid>
              <a:tr h="26041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SottoSezione 3.3 “Fabbisogno di personale”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64576"/>
                  </a:ext>
                </a:extLst>
              </a:tr>
              <a:tr h="4599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RECLUTAMENTO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INDICATORI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DI SALUTE PROFESSIONALE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19169"/>
                  </a:ext>
                </a:extLst>
              </a:tr>
              <a:tr h="392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1" spc="-20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50842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SALPROF1)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Responsabile ufficio e  coordinatori dell'Ufficio PMFE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 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Responsabile</a:t>
                      </a: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ufficio e coordinatori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1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451211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SALPROF2)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tecniche su PM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Concorso: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EQ di profilo tecnico (Project Manager)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31790"/>
                  </a:ext>
                </a:extLst>
              </a:tr>
              <a:tr h="12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SALPROF3)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tecniche su miglioramento SP critiche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Funzionari di profilo tecnico (Miglioramento SP critiche)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436033"/>
                  </a:ext>
                </a:extLst>
              </a:tr>
              <a:tr h="12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SALPROF4)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amministrative su FE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Concorso: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Istruttori e profilo amministrativo EQ (su Finanziamenti Europei)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90750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SALPROF5)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amministrative generali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Istruttori e profilo </a:t>
                      </a:r>
                      <a:r>
                        <a:rPr lang="it-IT" sz="1300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amministrat</a:t>
                      </a: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generale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11256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92E5677-61CB-4483-5978-60E50947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06503"/>
              </p:ext>
            </p:extLst>
          </p:nvPr>
        </p:nvGraphicFramePr>
        <p:xfrm>
          <a:off x="4197971" y="5703812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571B69EC-62C9-8E4D-BDEF-AF1DBE70060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931923-9B79-43DF-9B35-8410F2A47FD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INDICE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BCBCF2-65D0-3031-E421-A67A7D2EFBB6}"/>
              </a:ext>
            </a:extLst>
          </p:cNvPr>
          <p:cNvSpPr txBox="1"/>
          <p:nvPr/>
        </p:nvSpPr>
        <p:spPr>
          <a:xfrm>
            <a:off x="54708" y="1010777"/>
            <a:ext cx="11394830" cy="556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Che cosa è il Valore Pubblico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Il PIAO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abilita, protegge e crea il VP tramite il PIAO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governa la generazione di VP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governa la CO-generazione di VP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pianifica il VP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programmano le performance e l’anticorruzione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programma la salute delle risorse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Come si programmano VP, performance, anticorruzione e salute</a:t>
            </a:r>
          </a:p>
          <a:p>
            <a:pPr marL="622300" indent="-530225" algn="just">
              <a:lnSpc>
                <a:spcPct val="15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2400" b="1" dirty="0">
                <a:solidFill>
                  <a:srgbClr val="3BB0B4"/>
                </a:solidFill>
                <a:latin typeface="Montserrat" pitchFamily="2" charset="77"/>
              </a:rPr>
              <a:t>Conclusioni 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7171B1A-C489-3C78-1E8F-C16BD277D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0063" y="506896"/>
            <a:ext cx="2711938" cy="32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4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BEECAD9-8298-D706-B562-235D81649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609639"/>
            <a:ext cx="3482587" cy="1727161"/>
          </a:xfrm>
          <a:prstGeom prst="rect">
            <a:avLst/>
          </a:prstGeom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18E8DEF1-AB18-40F7-B77C-BAF521E009B5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136C65-5977-0430-B3F1-90AF5FF64ED3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b="1" spc="-20" dirty="0">
                <a:latin typeface="Montserrat" pitchFamily="2" charset="77"/>
              </a:rPr>
              <a:t>9) Come si programmano VP, performance, anticorruzione e salute</a:t>
            </a:r>
            <a:endParaRPr lang="it-IT" sz="2700" b="1" i="1" spc="-20" dirty="0">
              <a:latin typeface="Montserrat" pitchFamily="2" charset="77"/>
            </a:endParaRPr>
          </a:p>
        </p:txBody>
      </p:sp>
      <p:sp>
        <p:nvSpPr>
          <p:cNvPr id="59" name="Triangolo 58">
            <a:extLst>
              <a:ext uri="{FF2B5EF4-FFF2-40B4-BE49-F238E27FC236}">
                <a16:creationId xmlns:a16="http://schemas.microsoft.com/office/drawing/2014/main" id="{DF4C2314-1429-FBF3-44E8-387FC0C0E1F8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60" name="Connettore diritto 195">
            <a:extLst>
              <a:ext uri="{FF2B5EF4-FFF2-40B4-BE49-F238E27FC236}">
                <a16:creationId xmlns:a16="http://schemas.microsoft.com/office/drawing/2014/main" id="{BC18D60D-E4B4-E73A-2AAE-FF4625D91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diritto 107571">
            <a:extLst>
              <a:ext uri="{FF2B5EF4-FFF2-40B4-BE49-F238E27FC236}">
                <a16:creationId xmlns:a16="http://schemas.microsoft.com/office/drawing/2014/main" id="{909C5F79-955B-3A2E-8A76-6EB491D03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asella di testo 192">
            <a:extLst>
              <a:ext uri="{FF2B5EF4-FFF2-40B4-BE49-F238E27FC236}">
                <a16:creationId xmlns:a16="http://schemas.microsoft.com/office/drawing/2014/main" id="{3042B407-782C-37BD-FC18-8F440BC3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184" y="2559574"/>
            <a:ext cx="3890131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Valore Pubblico </a:t>
            </a: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(esterno e interno)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 SALUTE MEDI</a:t>
            </a:r>
          </a:p>
        </p:txBody>
      </p:sp>
      <p:sp>
        <p:nvSpPr>
          <p:cNvPr id="33" name="Casella di testo 107530">
            <a:extLst>
              <a:ext uri="{FF2B5EF4-FFF2-40B4-BE49-F238E27FC236}">
                <a16:creationId xmlns:a16="http://schemas.microsoft.com/office/drawing/2014/main" id="{157B901A-BF68-5289-9108-7F31F01E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193" y="4140331"/>
            <a:ext cx="3695017" cy="226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 </a:t>
            </a: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34" name="Casella di testo 107530">
            <a:extLst>
              <a:ext uri="{FF2B5EF4-FFF2-40B4-BE49-F238E27FC236}">
                <a16:creationId xmlns:a16="http://schemas.microsoft.com/office/drawing/2014/main" id="{719F1CF9-59C6-C40B-2E78-9A6A4BEF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" y="4601482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35" name="Casella di testo 107530">
            <a:extLst>
              <a:ext uri="{FF2B5EF4-FFF2-40B4-BE49-F238E27FC236}">
                <a16:creationId xmlns:a16="http://schemas.microsoft.com/office/drawing/2014/main" id="{23206D0C-A432-F7FB-485E-0EF2032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65" y="5209811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" name="Freccia destra 35">
            <a:extLst>
              <a:ext uri="{FF2B5EF4-FFF2-40B4-BE49-F238E27FC236}">
                <a16:creationId xmlns:a16="http://schemas.microsoft.com/office/drawing/2014/main" id="{CA696A30-9CF6-105A-C65C-F7D5F91C074A}"/>
              </a:ext>
            </a:extLst>
          </p:cNvPr>
          <p:cNvSpPr/>
          <p:nvPr/>
        </p:nvSpPr>
        <p:spPr>
          <a:xfrm rot="16200000">
            <a:off x="2886808" y="4449477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F47EDE0B-0EBD-E21C-6AE5-AA75D897338A}"/>
              </a:ext>
            </a:extLst>
          </p:cNvPr>
          <p:cNvSpPr/>
          <p:nvPr/>
        </p:nvSpPr>
        <p:spPr>
          <a:xfrm rot="16200000">
            <a:off x="3165278" y="5078315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9" name="Casella di testo 107530">
            <a:extLst>
              <a:ext uri="{FF2B5EF4-FFF2-40B4-BE49-F238E27FC236}">
                <a16:creationId xmlns:a16="http://schemas.microsoft.com/office/drawing/2014/main" id="{D6F01B02-F419-2AF0-26FD-53266FCD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335" y="6408580"/>
            <a:ext cx="3890131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778CA11E-CADF-6505-E295-96F60177FBB7}"/>
              </a:ext>
            </a:extLst>
          </p:cNvPr>
          <p:cNvSpPr/>
          <p:nvPr/>
        </p:nvSpPr>
        <p:spPr>
          <a:xfrm rot="16200000">
            <a:off x="2602560" y="6192476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3" name="Casella di testo 107530">
            <a:extLst>
              <a:ext uri="{FF2B5EF4-FFF2-40B4-BE49-F238E27FC236}">
                <a16:creationId xmlns:a16="http://schemas.microsoft.com/office/drawing/2014/main" id="{64EAE18E-84D6-B0F4-E1BE-F9B041E2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3600673"/>
            <a:ext cx="3890130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Pubblico in senso stretto (esterno)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44" name="Casella di testo 107530">
            <a:extLst>
              <a:ext uri="{FF2B5EF4-FFF2-40B4-BE49-F238E27FC236}">
                <a16:creationId xmlns:a16="http://schemas.microsoft.com/office/drawing/2014/main" id="{0C9ADF11-A721-5E4E-229E-46C20AD4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5767208"/>
            <a:ext cx="3473944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</a:t>
            </a:r>
          </a:p>
        </p:txBody>
      </p:sp>
      <p:sp>
        <p:nvSpPr>
          <p:cNvPr id="45" name="Freccia destra 44">
            <a:extLst>
              <a:ext uri="{FF2B5EF4-FFF2-40B4-BE49-F238E27FC236}">
                <a16:creationId xmlns:a16="http://schemas.microsoft.com/office/drawing/2014/main" id="{01E56A49-94C9-2458-060C-C13C3A5F9F3C}"/>
              </a:ext>
            </a:extLst>
          </p:cNvPr>
          <p:cNvSpPr/>
          <p:nvPr/>
        </p:nvSpPr>
        <p:spPr>
          <a:xfrm rot="16200000">
            <a:off x="2902030" y="5929279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0F8A8CB2-4E3F-7D4A-3F7A-7099CD3442AD}"/>
              </a:ext>
            </a:extLst>
          </p:cNvPr>
          <p:cNvSpPr/>
          <p:nvPr/>
        </p:nvSpPr>
        <p:spPr>
          <a:xfrm rot="16200000">
            <a:off x="2621147" y="560889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C4CC3014-625B-A987-01B9-91835DAC555C}"/>
              </a:ext>
            </a:extLst>
          </p:cNvPr>
          <p:cNvSpPr/>
          <p:nvPr/>
        </p:nvSpPr>
        <p:spPr>
          <a:xfrm rot="16200000">
            <a:off x="2628583" y="5069924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50" name="Casella di testo 107530">
            <a:extLst>
              <a:ext uri="{FF2B5EF4-FFF2-40B4-BE49-F238E27FC236}">
                <a16:creationId xmlns:a16="http://schemas.microsoft.com/office/drawing/2014/main" id="{6F0CE4AC-42D2-2A86-251D-4994628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803" y="4450800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A729578B-788B-1DB7-B4D8-7A3267B51E10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5F0B3514-B9D4-F12C-9811-BB674734A3A4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751" kern="1200" dirty="0">
              <a:solidFill>
                <a:prstClr val="white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" name="Trapezio 20">
            <a:extLst>
              <a:ext uri="{FF2B5EF4-FFF2-40B4-BE49-F238E27FC236}">
                <a16:creationId xmlns:a16="http://schemas.microsoft.com/office/drawing/2014/main" id="{AAE90872-A26B-24EA-913A-1A8B85037696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2" name="Trapezio 21">
            <a:extLst>
              <a:ext uri="{FF2B5EF4-FFF2-40B4-BE49-F238E27FC236}">
                <a16:creationId xmlns:a16="http://schemas.microsoft.com/office/drawing/2014/main" id="{77BDB083-5919-6981-DAE3-EA2785B04702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8B19299F-15AD-F789-024B-8249E4588F9E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4" name="Trapezio 23">
            <a:extLst>
              <a:ext uri="{FF2B5EF4-FFF2-40B4-BE49-F238E27FC236}">
                <a16:creationId xmlns:a16="http://schemas.microsoft.com/office/drawing/2014/main" id="{D803CC50-4CD9-DE95-34E0-CF243D3C69A6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900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900B2C6-2B73-1202-930C-9A4222A4DCFA}"/>
              </a:ext>
            </a:extLst>
          </p:cNvPr>
          <p:cNvSpPr/>
          <p:nvPr/>
        </p:nvSpPr>
        <p:spPr>
          <a:xfrm>
            <a:off x="4588412" y="5744479"/>
            <a:ext cx="5668688" cy="2211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algn="ctr" defTabSz="385744">
              <a:buClrTx/>
              <a:defRPr/>
            </a:pP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DIRIGENTI: risultati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 e comportamenti manageriali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endParaRPr lang="it-IT" sz="1100" kern="1200" dirty="0">
              <a:solidFill>
                <a:prstClr val="black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79EDDA8-445A-043B-30F1-37A8FBC13E7E}"/>
              </a:ext>
            </a:extLst>
          </p:cNvPr>
          <p:cNvSpPr/>
          <p:nvPr/>
        </p:nvSpPr>
        <p:spPr>
          <a:xfrm>
            <a:off x="4588412" y="6013669"/>
            <a:ext cx="5668688" cy="1766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algn="ctr" defTabSz="385744">
              <a:buClrTx/>
              <a:defRPr/>
            </a:pP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DIPENDENTI: risultati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 </a:t>
            </a: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 comportamenti esecutivi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endParaRPr lang="it-IT" sz="1100" kern="1200" dirty="0">
              <a:solidFill>
                <a:prstClr val="black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27" name="Tabella 101">
            <a:extLst>
              <a:ext uri="{FF2B5EF4-FFF2-40B4-BE49-F238E27FC236}">
                <a16:creationId xmlns:a16="http://schemas.microsoft.com/office/drawing/2014/main" id="{DFAEFC71-43B0-3106-6816-ECA55C0B1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66710"/>
              </p:ext>
            </p:extLst>
          </p:nvPr>
        </p:nvGraphicFramePr>
        <p:xfrm>
          <a:off x="5403415" y="3761805"/>
          <a:ext cx="4065302" cy="700976"/>
        </p:xfrm>
        <a:graphic>
          <a:graphicData uri="http://schemas.openxmlformats.org/drawingml/2006/table">
            <a:tbl>
              <a:tblPr firstRow="1" bandRow="1"/>
              <a:tblGrid>
                <a:gridCol w="203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economico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€ importo medio sinistri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-4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sanitario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feriti ogni 100 </a:t>
                      </a:r>
                      <a:r>
                        <a:rPr lang="it-IT" sz="1100" b="0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incid</a:t>
                      </a: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.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-20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sociale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Incidenti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-60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sociale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passaggi auto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+120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20B43D26-21FA-A73F-F85E-944BCDD7F7FE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 di testo 107530">
            <a:extLst>
              <a:ext uri="{FF2B5EF4-FFF2-40B4-BE49-F238E27FC236}">
                <a16:creationId xmlns:a16="http://schemas.microsoft.com/office/drawing/2014/main" id="{99F216CE-2367-F427-FA75-BE7E69D4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29" y="4473944"/>
            <a:ext cx="2472573" cy="1076090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defTabSz="385744">
              <a:buClrTx/>
              <a:defRPr/>
            </a:pP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Misure Anticorruzione e </a:t>
            </a:r>
            <a:r>
              <a:rPr lang="it-IT" altLang="it-IT" sz="1067" kern="1200" dirty="0" err="1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traspar</a:t>
            </a: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  <a:p>
            <a:pPr defTabSz="385744">
              <a:buClrTx/>
              <a:defRPr/>
            </a:pPr>
            <a:endParaRPr lang="it-IT" altLang="it-IT" sz="1100" kern="1200" dirty="0">
              <a:ln w="3175">
                <a:solidFill>
                  <a:sysClr val="windowText" lastClr="000000"/>
                </a:solidFill>
              </a:ln>
              <a:solidFill>
                <a:srgbClr val="00FDFF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finanziamenti controllati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  <a:p>
            <a:pPr fontAlgn="ctr">
              <a:lnSpc>
                <a:spcPct val="107000"/>
              </a:lnSpc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affidamenti controllati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0" i="0" u="none" strike="noStrike" dirty="0">
              <a:effectLst/>
              <a:latin typeface="Montserrat" pitchFamily="2" charset="77"/>
            </a:endParaRPr>
          </a:p>
          <a:p>
            <a:pPr fontAlgn="ctr">
              <a:lnSpc>
                <a:spcPct val="107000"/>
              </a:lnSpc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digitalizzazione processo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31" name="Trapezio 30">
            <a:extLst>
              <a:ext uri="{FF2B5EF4-FFF2-40B4-BE49-F238E27FC236}">
                <a16:creationId xmlns:a16="http://schemas.microsoft.com/office/drawing/2014/main" id="{8BD473CF-EE93-152D-5765-84A87E74C248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7" name="Casella di testo 2">
            <a:extLst>
              <a:ext uri="{FF2B5EF4-FFF2-40B4-BE49-F238E27FC236}">
                <a16:creationId xmlns:a16="http://schemas.microsoft.com/office/drawing/2014/main" id="{29264B87-5B2C-FD79-8A92-4145FD53F13D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3941796" y="6474314"/>
            <a:ext cx="446485" cy="234404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</a:t>
            </a:r>
          </a:p>
        </p:txBody>
      </p:sp>
      <p:graphicFrame>
        <p:nvGraphicFramePr>
          <p:cNvPr id="42" name="Tabella 41">
            <a:extLst>
              <a:ext uri="{FF2B5EF4-FFF2-40B4-BE49-F238E27FC236}">
                <a16:creationId xmlns:a16="http://schemas.microsoft.com/office/drawing/2014/main" id="{E8F5D2E6-700E-ECB2-2017-0E8F1619E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7917"/>
              </p:ext>
            </p:extLst>
          </p:nvPr>
        </p:nvGraphicFramePr>
        <p:xfrm>
          <a:off x="4454254" y="6284450"/>
          <a:ext cx="5994439" cy="548640"/>
        </p:xfrm>
        <a:graphic>
          <a:graphicData uri="http://schemas.openxmlformats.org/drawingml/2006/table">
            <a:tbl>
              <a:tblPr firstRow="1" bandRow="1">
                <a:tableStyleId>{8EC2583B-C7F9-4E08-B183-7887E12B16B1}</a:tableStyleId>
              </a:tblPr>
              <a:tblGrid>
                <a:gridCol w="2324523">
                  <a:extLst>
                    <a:ext uri="{9D8B030D-6E8A-4147-A177-3AD203B41FA5}">
                      <a16:colId xmlns:a16="http://schemas.microsoft.com/office/drawing/2014/main" val="3489757318"/>
                    </a:ext>
                  </a:extLst>
                </a:gridCol>
                <a:gridCol w="3669916">
                  <a:extLst>
                    <a:ext uri="{9D8B030D-6E8A-4147-A177-3AD203B41FA5}">
                      <a16:colId xmlns:a16="http://schemas.microsoft.com/office/drawing/2014/main" val="2527183718"/>
                    </a:ext>
                  </a:extLst>
                </a:gridCol>
              </a:tblGrid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Struttura organizzativa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Responsabile Ufficio e coordinatori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164101"/>
                  </a:ext>
                </a:extLst>
              </a:tr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Ampiezza organizzativa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Calibri" panose="020F0502020204030204" pitchFamily="34" charset="0"/>
                        </a:rPr>
                        <a:t>+10</a:t>
                      </a:r>
                      <a:endParaRPr lang="it-IT" sz="1200" b="1" dirty="0">
                        <a:latin typeface="Montserrat" pitchFamily="2" charset="7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profilo tecnico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 amministrativo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</a:t>
                      </a:r>
                      <a:endParaRPr lang="it-IT" sz="1200" b="1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243964"/>
                  </a:ext>
                </a:extLst>
              </a:tr>
            </a:tbl>
          </a:graphicData>
        </a:graphic>
      </p:graphicFrame>
      <p:sp>
        <p:nvSpPr>
          <p:cNvPr id="48" name="Triangolo 47">
            <a:extLst>
              <a:ext uri="{FF2B5EF4-FFF2-40B4-BE49-F238E27FC236}">
                <a16:creationId xmlns:a16="http://schemas.microsoft.com/office/drawing/2014/main" id="{945D0D31-0341-C7BA-04A6-B352F15141CC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1" name="Casella di testo 2">
            <a:extLst>
              <a:ext uri="{FF2B5EF4-FFF2-40B4-BE49-F238E27FC236}">
                <a16:creationId xmlns:a16="http://schemas.microsoft.com/office/drawing/2014/main" id="{02E196E5-A700-719D-729C-C1D4CCBB2929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539800" y="4689284"/>
            <a:ext cx="847738" cy="131841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52" name="Casella di testo 2">
            <a:extLst>
              <a:ext uri="{FF2B5EF4-FFF2-40B4-BE49-F238E27FC236}">
                <a16:creationId xmlns:a16="http://schemas.microsoft.com/office/drawing/2014/main" id="{5292B7F6-4162-72E7-FB4D-40D440CBB77A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380648" y="5297802"/>
            <a:ext cx="675364" cy="192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</p:txBody>
      </p:sp>
      <p:sp>
        <p:nvSpPr>
          <p:cNvPr id="55" name="Casella di testo 2">
            <a:extLst>
              <a:ext uri="{FF2B5EF4-FFF2-40B4-BE49-F238E27FC236}">
                <a16:creationId xmlns:a16="http://schemas.microsoft.com/office/drawing/2014/main" id="{E66F906D-D899-27CF-867F-70A3FE66A56C}"/>
              </a:ext>
            </a:extLst>
          </p:cNvPr>
          <p:cNvSpPr txBox="1">
            <a:spLocks noChangeArrowheads="1"/>
          </p:cNvSpPr>
          <p:nvPr/>
        </p:nvSpPr>
        <p:spPr bwMode="auto">
          <a:xfrm rot="17913202">
            <a:off x="3945577" y="5046074"/>
            <a:ext cx="1343748" cy="166876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ORGANIZZATIVE</a:t>
            </a:r>
          </a:p>
        </p:txBody>
      </p:sp>
      <p:sp>
        <p:nvSpPr>
          <p:cNvPr id="56" name="Casella di testo 2">
            <a:extLst>
              <a:ext uri="{FF2B5EF4-FFF2-40B4-BE49-F238E27FC236}">
                <a16:creationId xmlns:a16="http://schemas.microsoft.com/office/drawing/2014/main" id="{C9AB00FF-A586-AFC6-E0B8-16A9273487CC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628158" y="5335936"/>
            <a:ext cx="1248309" cy="20101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PERFORMANCE</a:t>
            </a:r>
          </a:p>
        </p:txBody>
      </p: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3787F804-1AA6-9AF6-2E87-304B7C237EA7}"/>
              </a:ext>
            </a:extLst>
          </p:cNvPr>
          <p:cNvCxnSpPr>
            <a:cxnSpLocks/>
          </p:cNvCxnSpPr>
          <p:nvPr/>
        </p:nvCxnSpPr>
        <p:spPr>
          <a:xfrm>
            <a:off x="7429020" y="4475209"/>
            <a:ext cx="10454" cy="11977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asella di testo 2">
            <a:extLst>
              <a:ext uri="{FF2B5EF4-FFF2-40B4-BE49-F238E27FC236}">
                <a16:creationId xmlns:a16="http://schemas.microsoft.com/office/drawing/2014/main" id="{A6E8F144-A96D-CDC7-0FEF-79BC88AB8AF2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789172" y="5914463"/>
            <a:ext cx="781189" cy="21242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INDIVID.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4E2C24-EFEC-C050-7A98-FF075BCC6884}"/>
              </a:ext>
            </a:extLst>
          </p:cNvPr>
          <p:cNvSpPr/>
          <p:nvPr/>
        </p:nvSpPr>
        <p:spPr>
          <a:xfrm>
            <a:off x="6616448" y="2303008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+30%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C35FF13-677F-033E-B989-54DAB55A1B28}"/>
              </a:ext>
            </a:extLst>
          </p:cNvPr>
          <p:cNvSpPr/>
          <p:nvPr/>
        </p:nvSpPr>
        <p:spPr>
          <a:xfrm>
            <a:off x="9823154" y="2270161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PIAO</a:t>
            </a:r>
          </a:p>
        </p:txBody>
      </p:sp>
      <p:sp>
        <p:nvSpPr>
          <p:cNvPr id="5" name="Casella di testo 107530">
            <a:extLst>
              <a:ext uri="{FF2B5EF4-FFF2-40B4-BE49-F238E27FC236}">
                <a16:creationId xmlns:a16="http://schemas.microsoft.com/office/drawing/2014/main" id="{D23E92A0-798F-624E-5F82-2C52B403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573" y="4593843"/>
            <a:ext cx="2268446" cy="37170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defTabSz="385744">
              <a:buClrTx/>
              <a:defRPr/>
            </a:pP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Quantità erogata</a:t>
            </a:r>
            <a:endParaRPr lang="it-IT" altLang="it-IT" sz="1100" dirty="0">
              <a:latin typeface="Montserrat" pitchFamily="2" charset="77"/>
              <a:cs typeface="Calibri" panose="020F05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miglioramento SP Mare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F5CAAA-D7C3-CB2C-3BAD-B119673E4B76}"/>
              </a:ext>
            </a:extLst>
          </p:cNvPr>
          <p:cNvSpPr txBox="1"/>
          <p:nvPr/>
        </p:nvSpPr>
        <p:spPr>
          <a:xfrm>
            <a:off x="5026582" y="5105804"/>
            <a:ext cx="2334197" cy="44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4">
              <a:buClrTx/>
              <a:defRPr/>
            </a:pPr>
            <a:r>
              <a:rPr lang="it-IT" altLang="it-IT" sz="1100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Produttiva: </a:t>
            </a: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n. FTE </a:t>
            </a:r>
            <a:r>
              <a:rPr lang="it-IT" altLang="it-IT" sz="1100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+6</a:t>
            </a:r>
            <a:endParaRPr lang="it-IT" altLang="it-IT" sz="1100" dirty="0">
              <a:latin typeface="Montserrat" pitchFamily="2" charset="77"/>
              <a:cs typeface="Calibri" panose="020F05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>
                <a:latin typeface="Montserrat" pitchFamily="2" charset="77"/>
                <a:cs typeface="Calibri" panose="020F0502020204030204" pitchFamily="34" charset="0"/>
              </a:rPr>
              <a:t>Temporale:</a:t>
            </a: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 n. settimane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-36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308B46-1842-2CB6-5EE1-E909B78F8358}"/>
              </a:ext>
            </a:extLst>
          </p:cNvPr>
          <p:cNvSpPr/>
          <p:nvPr/>
        </p:nvSpPr>
        <p:spPr>
          <a:xfrm>
            <a:off x="-49583" y="551486"/>
            <a:ext cx="4803593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Piramide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cs typeface="Arial"/>
                <a:sym typeface="Arial"/>
              </a:rPr>
              <a:t>del Valore Pubblico</a:t>
            </a:r>
          </a:p>
        </p:txBody>
      </p:sp>
    </p:spTree>
    <p:extLst>
      <p:ext uri="{BB962C8B-B14F-4D97-AF65-F5344CB8AC3E}">
        <p14:creationId xmlns:p14="http://schemas.microsoft.com/office/powerpoint/2010/main" val="544455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8" grpId="0" animBg="1"/>
      <p:bldP spid="39" grpId="0"/>
      <p:bldP spid="41" grpId="0" animBg="1"/>
      <p:bldP spid="43" grpId="0"/>
      <p:bldP spid="44" grpId="0"/>
      <p:bldP spid="45" grpId="0" animBg="1"/>
      <p:bldP spid="46" grpId="0" animBg="1"/>
      <p:bldP spid="49" grpId="0" animBg="1"/>
      <p:bldP spid="50" grpId="0"/>
      <p:bldP spid="25" grpId="0" animBg="1"/>
      <p:bldP spid="26" grpId="0" animBg="1"/>
      <p:bldP spid="30" grpId="0"/>
      <p:bldP spid="3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cartone animato, design&#10;&#10;Descrizione generata automaticamente">
            <a:extLst>
              <a:ext uri="{FF2B5EF4-FFF2-40B4-BE49-F238E27FC236}">
                <a16:creationId xmlns:a16="http://schemas.microsoft.com/office/drawing/2014/main" id="{531A1EB8-0F37-65B2-8F92-5B577DDA74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244"/>
            <a:ext cx="12192000" cy="6326756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850E6E40-D537-CCF3-4284-4315994FB080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BEBC8B9-D981-B6FE-E157-0F28DD5949B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10) Conclusioni</a:t>
            </a:r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84D19E-A899-D33E-FB64-623EA4B2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1245"/>
            <a:ext cx="11328399" cy="60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Il paradigma del 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Valore Pubblico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it-IT" altLang="it-IT" sz="2200" kern="1200" dirty="0"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</a:rPr>
              <a:t>consente ai politici e ai dirigenti e dipendenti pubblici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di valorizzare</a:t>
            </a:r>
            <a:r>
              <a:rPr kumimoji="0" lang="it-IT" altLang="it-IT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 la loro vocazione al bene comune,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it-IT" altLang="it-IT" sz="2200" kern="1200" baseline="0" dirty="0"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</a:rPr>
              <a:t>generando benessere multidimensionale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per e con cittadini, imprese e altri stakeholders.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it-IT" altLang="it-IT" sz="1000" kern="1200" baseline="0" dirty="0">
              <a:latin typeface="Montserrat" pitchFamily="2" charset="77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Ma il Valore Pubblico non può essere governato </a:t>
            </a:r>
            <a:endParaRPr lang="it-IT" altLang="it-IT" sz="2200" kern="1200" dirty="0">
              <a:latin typeface="Montserrat" pitchFamily="2" charset="77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se</a:t>
            </a:r>
            <a:r>
              <a:rPr kumimoji="0" lang="it-IT" altLang="it-IT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 non viene adeguatamente misurato,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it-IT" altLang="it-IT" sz="2200" kern="1200" baseline="0" dirty="0"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</a:rPr>
              <a:t>in</a:t>
            </a:r>
            <a:r>
              <a:rPr lang="it-IT" altLang="it-IT" sz="2200" kern="1200" dirty="0"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</a:rPr>
              <a:t> fase di pianificazione e in fase di monitoraggio.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it-IT" altLang="it-IT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it-IT" altLang="it-IT" sz="2500" b="1" kern="1200" dirty="0">
                <a:solidFill>
                  <a:srgbClr val="03A2A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Gli uffici statistica e le competenze statistiche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sono imprescindibili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it-IT" altLang="it-IT" sz="2500" b="1" kern="1200" dirty="0">
                <a:solidFill>
                  <a:srgbClr val="03A2A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per consentire agli enti locali, e alle altre PA,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</a:t>
            </a:r>
            <a:r>
              <a:rPr kumimoji="0" lang="it-IT" altLang="it-IT" sz="2500" b="1" i="0" u="none" strike="noStrike" kern="1200" cap="none" spc="0" normalizeH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misurare e, quindi, di generare Valore Pubblico.</a:t>
            </a:r>
            <a:endParaRPr kumimoji="0" lang="it-IT" altLang="it-IT" sz="2500" b="1" i="0" u="none" strike="noStrike" kern="1200" cap="none" spc="0" normalizeH="0" baseline="0" noProof="0" dirty="0">
              <a:ln>
                <a:noFill/>
              </a:ln>
              <a:solidFill>
                <a:srgbClr val="03A2A8"/>
              </a:solidFill>
              <a:effectLst/>
              <a:uLnTx/>
              <a:uFillTx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69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:a16="http://schemas.microsoft.com/office/drawing/2014/main" id="{73228C19-55AE-8AD9-EE21-B90FEBD4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2245"/>
            <a:ext cx="12192000" cy="54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46FB68B-D37F-6B4C-B3AE-659907BE688E}"/>
              </a:ext>
            </a:extLst>
          </p:cNvPr>
          <p:cNvSpPr txBox="1">
            <a:spLocks/>
          </p:cNvSpPr>
          <p:nvPr/>
        </p:nvSpPr>
        <p:spPr>
          <a:xfrm>
            <a:off x="10161590" y="6492876"/>
            <a:ext cx="51117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prstClr val="black">
                    <a:tint val="75000"/>
                  </a:prstClr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B1AC83A4-7425-E447-87C4-13087B0BD1E2}" type="slidenum">
              <a:rPr lang="it-IT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5C11AD-DC79-3C44-8B83-B04E5ADA7F66}"/>
              </a:ext>
            </a:extLst>
          </p:cNvPr>
          <p:cNvSpPr/>
          <p:nvPr/>
        </p:nvSpPr>
        <p:spPr>
          <a:xfrm>
            <a:off x="-1" y="5497141"/>
            <a:ext cx="12191999" cy="1341595"/>
          </a:xfrm>
          <a:prstGeom prst="rect">
            <a:avLst/>
          </a:prstGeom>
          <a:solidFill>
            <a:srgbClr val="02A59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2A59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41F64D1-C7AE-F344-A30D-59CFB1F2217E}"/>
              </a:ext>
            </a:extLst>
          </p:cNvPr>
          <p:cNvSpPr/>
          <p:nvPr/>
        </p:nvSpPr>
        <p:spPr>
          <a:xfrm>
            <a:off x="4250089" y="4731575"/>
            <a:ext cx="51125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spcAft>
                <a:spcPts val="600"/>
              </a:spcAft>
              <a:defRPr/>
            </a:pPr>
            <a:r>
              <a:rPr lang="it-IT" sz="2000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Enrico DEIDDA GAGLIARDO</a:t>
            </a:r>
          </a:p>
          <a:p>
            <a:pPr algn="ctr" defTabSz="457189">
              <a:spcAft>
                <a:spcPts val="600"/>
              </a:spcAft>
              <a:defRPr/>
            </a:pPr>
            <a:r>
              <a:rPr lang="it-IT" sz="2000" i="1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11.04.2024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79E58B6-D8E5-E541-BC70-9F6A3B502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5557571"/>
            <a:ext cx="8928993" cy="122073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C49CD08-86CA-4607-760B-B693DB335686}"/>
              </a:ext>
            </a:extLst>
          </p:cNvPr>
          <p:cNvSpPr txBox="1">
            <a:spLocks/>
          </p:cNvSpPr>
          <p:nvPr/>
        </p:nvSpPr>
        <p:spPr>
          <a:xfrm>
            <a:off x="3539185" y="2134591"/>
            <a:ext cx="6877992" cy="18012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A59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sz="5000" spc="300" dirty="0">
                <a:latin typeface="Zapfino" panose="03030300040707070C03" pitchFamily="66" charset="77"/>
                <a:ea typeface="+mn-ea"/>
              </a:rPr>
              <a:t>Grazie</a:t>
            </a:r>
            <a:endParaRPr lang="it-IT" sz="5000" i="1" spc="300" dirty="0">
              <a:latin typeface="Zapfino" panose="03030300040707070C03" pitchFamily="66" charset="77"/>
              <a:ea typeface="+mn-ea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F74B097-2026-AD94-A661-74F3F430752D}"/>
              </a:ext>
            </a:extLst>
          </p:cNvPr>
          <p:cNvSpPr/>
          <p:nvPr/>
        </p:nvSpPr>
        <p:spPr>
          <a:xfrm>
            <a:off x="4544499" y="19264"/>
            <a:ext cx="50113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dirty="0" err="1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StatCities</a:t>
            </a:r>
            <a:r>
              <a:rPr lang="it-IT" sz="3000" b="1" dirty="0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 2024 Bologna</a:t>
            </a:r>
            <a:endParaRPr lang="it-IT" sz="2500" b="1" dirty="0">
              <a:ln w="0"/>
              <a:solidFill>
                <a:srgbClr val="03A2A8"/>
              </a:solidFill>
              <a:effectLst>
                <a:reflection blurRad="6350" stA="53000" endA="300" endPos="35500" dir="5400000" sy="-90000" algn="bl" rotWithShape="0"/>
              </a:effectLst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:a16="http://schemas.microsoft.com/office/drawing/2014/main" id="{73228C19-55AE-8AD9-EE21-B90FEBD4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2245"/>
            <a:ext cx="12192000" cy="54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46FB68B-D37F-6B4C-B3AE-659907BE688E}"/>
              </a:ext>
            </a:extLst>
          </p:cNvPr>
          <p:cNvSpPr txBox="1">
            <a:spLocks/>
          </p:cNvSpPr>
          <p:nvPr/>
        </p:nvSpPr>
        <p:spPr>
          <a:xfrm>
            <a:off x="10161590" y="6492876"/>
            <a:ext cx="51117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prstClr val="black">
                    <a:tint val="75000"/>
                  </a:prstClr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B1AC83A4-7425-E447-87C4-13087B0BD1E2}" type="slidenum">
              <a:rPr lang="it-IT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5C11AD-DC79-3C44-8B83-B04E5ADA7F66}"/>
              </a:ext>
            </a:extLst>
          </p:cNvPr>
          <p:cNvSpPr/>
          <p:nvPr/>
        </p:nvSpPr>
        <p:spPr>
          <a:xfrm>
            <a:off x="-1" y="5497141"/>
            <a:ext cx="12191999" cy="1341595"/>
          </a:xfrm>
          <a:prstGeom prst="rect">
            <a:avLst/>
          </a:prstGeom>
          <a:solidFill>
            <a:srgbClr val="02A59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2A59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41F64D1-C7AE-F344-A30D-59CFB1F2217E}"/>
              </a:ext>
            </a:extLst>
          </p:cNvPr>
          <p:cNvSpPr/>
          <p:nvPr/>
        </p:nvSpPr>
        <p:spPr>
          <a:xfrm>
            <a:off x="4250089" y="4731575"/>
            <a:ext cx="51125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spcAft>
                <a:spcPts val="600"/>
              </a:spcAft>
              <a:defRPr/>
            </a:pPr>
            <a:r>
              <a:rPr lang="it-IT" sz="2000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Enrico DEIDDA GAGLIARDO</a:t>
            </a:r>
          </a:p>
          <a:p>
            <a:pPr algn="ctr" defTabSz="457189">
              <a:spcAft>
                <a:spcPts val="600"/>
              </a:spcAft>
              <a:defRPr/>
            </a:pPr>
            <a:r>
              <a:rPr lang="it-IT" sz="2000" i="1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11.04.2024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79E58B6-D8E5-E541-BC70-9F6A3B502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5557571"/>
            <a:ext cx="8928993" cy="122073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C49CD08-86CA-4607-760B-B693DB335686}"/>
              </a:ext>
            </a:extLst>
          </p:cNvPr>
          <p:cNvSpPr txBox="1">
            <a:spLocks/>
          </p:cNvSpPr>
          <p:nvPr/>
        </p:nvSpPr>
        <p:spPr>
          <a:xfrm>
            <a:off x="3539185" y="2134591"/>
            <a:ext cx="6877992" cy="18012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A59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sz="3200" spc="300" dirty="0">
                <a:latin typeface="Montserrat" pitchFamily="2" charset="77"/>
                <a:ea typeface="+mn-ea"/>
              </a:rPr>
              <a:t>Le misure</a:t>
            </a:r>
          </a:p>
          <a:p>
            <a:pPr algn="ctr"/>
            <a:r>
              <a:rPr lang="it-IT" sz="3200" spc="300" dirty="0">
                <a:latin typeface="Montserrat" pitchFamily="2" charset="77"/>
                <a:ea typeface="+mn-ea"/>
              </a:rPr>
              <a:t>del Valore Pubblico:</a:t>
            </a:r>
            <a:br>
              <a:rPr lang="it-IT" sz="3200" spc="300" dirty="0">
                <a:latin typeface="Montserrat" pitchFamily="2" charset="77"/>
                <a:ea typeface="+mn-ea"/>
              </a:rPr>
            </a:br>
            <a:r>
              <a:rPr lang="it-IT" sz="3200" i="1" spc="300" dirty="0">
                <a:latin typeface="Montserrat" pitchFamily="2" charset="77"/>
                <a:ea typeface="+mn-ea"/>
              </a:rPr>
              <a:t>esperienze applicative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F74B097-2026-AD94-A661-74F3F430752D}"/>
              </a:ext>
            </a:extLst>
          </p:cNvPr>
          <p:cNvSpPr/>
          <p:nvPr/>
        </p:nvSpPr>
        <p:spPr>
          <a:xfrm>
            <a:off x="4544499" y="19264"/>
            <a:ext cx="50113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dirty="0" err="1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StatCities</a:t>
            </a:r>
            <a:r>
              <a:rPr lang="it-IT" sz="3000" b="1" dirty="0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 2024 Bologna</a:t>
            </a:r>
            <a:endParaRPr lang="it-IT" sz="2500" b="1" dirty="0">
              <a:ln w="0"/>
              <a:solidFill>
                <a:srgbClr val="03A2A8"/>
              </a:solidFill>
              <a:effectLst>
                <a:reflection blurRad="6350" stA="53000" endA="300" endPos="35500" dir="5400000" sy="-90000" algn="bl" rotWithShape="0"/>
              </a:effectLst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8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571B69EC-62C9-8E4D-BDEF-AF1DBE70060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931923-9B79-43DF-9B35-8410F2A47FD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INDICE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BCBCF2-65D0-3031-E421-A67A7D2EFBB6}"/>
              </a:ext>
            </a:extLst>
          </p:cNvPr>
          <p:cNvSpPr txBox="1"/>
          <p:nvPr/>
        </p:nvSpPr>
        <p:spPr>
          <a:xfrm>
            <a:off x="0" y="531245"/>
            <a:ext cx="12112825" cy="465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1)	Esperienza applicative della Piramide del VP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2)	Metodologie statistiche di misurazione del VP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3a)	Esperienze di misurazione del VP (metodo min-max): PIAO MUR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3b)	Esperienze di misurazione del VP (metodo min-max): PIAO IZSLER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3c)	Esperienze di misurazione del VP (metodo min-max): PIAO MUR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4a)	Esperienze di misurazione del VP (distanza </a:t>
            </a:r>
            <a:r>
              <a:rPr lang="it-IT" sz="2000" b="1" dirty="0" err="1">
                <a:solidFill>
                  <a:srgbClr val="3BB0B4"/>
                </a:solidFill>
                <a:latin typeface="Montserrat" pitchFamily="2" charset="77"/>
              </a:rPr>
              <a:t>rif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): PIAO UNIF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4b)	Esperienze di misurazione del VP (distanza </a:t>
            </a:r>
            <a:r>
              <a:rPr lang="it-IT" sz="2000" b="1" dirty="0" err="1">
                <a:solidFill>
                  <a:srgbClr val="3BB0B4"/>
                </a:solidFill>
                <a:latin typeface="Montserrat" pitchFamily="2" charset="77"/>
              </a:rPr>
              <a:t>rif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): REPORT VP CLARA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4b)	Esperienze di misurazione del VP (distanza </a:t>
            </a:r>
            <a:r>
              <a:rPr lang="it-IT" sz="2000" b="1" dirty="0" err="1">
                <a:solidFill>
                  <a:srgbClr val="3BB0B4"/>
                </a:solidFill>
                <a:latin typeface="Montserrat" pitchFamily="2" charset="77"/>
              </a:rPr>
              <a:t>rif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): REPORT VP ATERSIR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5)	Esperienze di misurazione del VP (</a:t>
            </a:r>
            <a:r>
              <a:rPr lang="it-IT" sz="2000" b="1" dirty="0" err="1">
                <a:solidFill>
                  <a:srgbClr val="3BB0B4"/>
                </a:solidFill>
                <a:latin typeface="Montserrat" pitchFamily="2" charset="77"/>
              </a:rPr>
              <a:t>z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-scores): BES REGIONI</a:t>
            </a:r>
          </a:p>
          <a:p>
            <a:pPr marL="92075" algn="just">
              <a:lnSpc>
                <a:spcPct val="150000"/>
              </a:lnSpc>
              <a:buClr>
                <a:srgbClr val="3BB0B4"/>
              </a:buClr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6)	Esperienze di misurazione del VP (ranking): Osservatorio VP Città Metropolitane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7171B1A-C489-3C78-1E8F-C16BD277D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6267" y="506897"/>
            <a:ext cx="1766558" cy="2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56C653FC-88D7-A43E-CB04-9C0E278E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3184E27-342B-DF40-2C78-9B3ADE4094B0}"/>
              </a:ext>
            </a:extLst>
          </p:cNvPr>
          <p:cNvSpPr/>
          <p:nvPr/>
        </p:nvSpPr>
        <p:spPr>
          <a:xfrm>
            <a:off x="0" y="-24350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spc="-20" dirty="0">
                <a:latin typeface="Montserrat" pitchFamily="2" charset="77"/>
              </a:rPr>
              <a:t>1) Esperienze applicative della Piramide del Valore Pubblico</a:t>
            </a:r>
            <a:endParaRPr lang="it-IT" sz="3000" b="1" i="1" spc="-20" dirty="0">
              <a:latin typeface="Montserrat" pitchFamily="2" charset="77"/>
            </a:endParaRPr>
          </a:p>
        </p:txBody>
      </p:sp>
      <p:pic>
        <p:nvPicPr>
          <p:cNvPr id="2" name="Immagine 1" descr="Immagine che contiene testo, logo, Carattere, schermata&#10;&#10;Descrizione generata automaticamente">
            <a:extLst>
              <a:ext uri="{FF2B5EF4-FFF2-40B4-BE49-F238E27FC236}">
                <a16:creationId xmlns:a16="http://schemas.microsoft.com/office/drawing/2014/main" id="{4A717433-D6E4-5705-A38B-292CA2CF3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97" y="1250236"/>
            <a:ext cx="2465377" cy="2214856"/>
          </a:xfrm>
          <a:prstGeom prst="rect">
            <a:avLst/>
          </a:prstGeom>
        </p:spPr>
      </p:pic>
      <p:pic>
        <p:nvPicPr>
          <p:cNvPr id="3" name="Immagine 2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11F937A8-C37F-F2E6-495D-918071EE27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975" y="1128535"/>
            <a:ext cx="3707020" cy="2076753"/>
          </a:xfrm>
          <a:prstGeom prst="rect">
            <a:avLst/>
          </a:prstGeom>
        </p:spPr>
      </p:pic>
      <p:pic>
        <p:nvPicPr>
          <p:cNvPr id="4" name="Immagine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BC93E8A8-D521-D73F-5B0D-1578F1056A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50" y="1120935"/>
            <a:ext cx="3600093" cy="2357114"/>
          </a:xfrm>
          <a:prstGeom prst="rect">
            <a:avLst/>
          </a:prstGeom>
        </p:spPr>
      </p:pic>
      <p:pic>
        <p:nvPicPr>
          <p:cNvPr id="7" name="Immagine 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89BE5A09-D2A2-5540-AC6A-D575B2C47C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009" y="3429000"/>
            <a:ext cx="3802912" cy="2273005"/>
          </a:xfrm>
          <a:prstGeom prst="rect">
            <a:avLst/>
          </a:prstGeom>
        </p:spPr>
      </p:pic>
      <p:pic>
        <p:nvPicPr>
          <p:cNvPr id="9" name="Immagine 8" descr="Immagine che contiene schermata, testo, design&#10;&#10;Descrizione generata automaticamente">
            <a:extLst>
              <a:ext uri="{FF2B5EF4-FFF2-40B4-BE49-F238E27FC236}">
                <a16:creationId xmlns:a16="http://schemas.microsoft.com/office/drawing/2014/main" id="{51394C2D-9894-E517-3B28-8E37525128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69" y="3429000"/>
            <a:ext cx="1998736" cy="2273005"/>
          </a:xfrm>
          <a:prstGeom prst="rect">
            <a:avLst/>
          </a:prstGeom>
        </p:spPr>
      </p:pic>
      <p:pic>
        <p:nvPicPr>
          <p:cNvPr id="10" name="Immagine 9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3175A64-5DBE-979A-6DCE-74AD32BC52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19632"/>
            <a:ext cx="1805364" cy="2357114"/>
          </a:xfrm>
          <a:prstGeom prst="rect">
            <a:avLst/>
          </a:prstGeom>
        </p:spPr>
      </p:pic>
      <p:pic>
        <p:nvPicPr>
          <p:cNvPr id="11" name="Immagine 10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7807E870-302A-291E-7879-8AD5A9D90F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257" y="3619632"/>
            <a:ext cx="3600093" cy="23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56C653FC-88D7-A43E-CB04-9C0E278E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3184E27-342B-DF40-2C78-9B3ADE4094B0}"/>
              </a:ext>
            </a:extLst>
          </p:cNvPr>
          <p:cNvSpPr/>
          <p:nvPr/>
        </p:nvSpPr>
        <p:spPr>
          <a:xfrm>
            <a:off x="0" y="-24350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-20" dirty="0">
                <a:latin typeface="Montserrat" pitchFamily="2" charset="77"/>
              </a:rPr>
              <a:t>1) Esperienze applicative della Piramide del Valore Pubblico</a:t>
            </a:r>
            <a:endParaRPr lang="it-IT" sz="2800" b="1" i="1" spc="-20" dirty="0">
              <a:latin typeface="Montserrat" pitchFamily="2" charset="77"/>
            </a:endParaRPr>
          </a:p>
        </p:txBody>
      </p:sp>
      <p:pic>
        <p:nvPicPr>
          <p:cNvPr id="5" name="Immagine 4" descr="Immagine che contiene testo, Attrezzature mediche, Attrezzatura da laboratorio, Strumento scientifico&#10;&#10;Descrizione generata automaticamente">
            <a:extLst>
              <a:ext uri="{FF2B5EF4-FFF2-40B4-BE49-F238E27FC236}">
                <a16:creationId xmlns:a16="http://schemas.microsoft.com/office/drawing/2014/main" id="{00C7B5A2-6409-D708-B2D9-15F4C8DBE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4" y="3687928"/>
            <a:ext cx="1771115" cy="2302050"/>
          </a:xfrm>
          <a:prstGeom prst="rect">
            <a:avLst/>
          </a:prstGeom>
        </p:spPr>
      </p:pic>
      <p:pic>
        <p:nvPicPr>
          <p:cNvPr id="6" name="Immagine 5" descr="Immagine che contiene testo, cono, schermata, design&#10;&#10;Descrizione generata automaticamente">
            <a:extLst>
              <a:ext uri="{FF2B5EF4-FFF2-40B4-BE49-F238E27FC236}">
                <a16:creationId xmlns:a16="http://schemas.microsoft.com/office/drawing/2014/main" id="{BF5D4B13-7027-8F2D-8FBA-32041279E3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441" y="3562462"/>
            <a:ext cx="6875721" cy="2454562"/>
          </a:xfrm>
          <a:prstGeom prst="rect">
            <a:avLst/>
          </a:prstGeom>
        </p:spPr>
      </p:pic>
      <p:pic>
        <p:nvPicPr>
          <p:cNvPr id="12" name="Immagine 11" descr="Immagine che contiene testo, schermata, persona&#10;&#10;Descrizione generata automaticamente">
            <a:extLst>
              <a:ext uri="{FF2B5EF4-FFF2-40B4-BE49-F238E27FC236}">
                <a16:creationId xmlns:a16="http://schemas.microsoft.com/office/drawing/2014/main" id="{C22CC1C6-FF2F-EF38-2E75-575A2D07EE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395" y="1293524"/>
            <a:ext cx="1701498" cy="2211563"/>
          </a:xfrm>
          <a:prstGeom prst="rect">
            <a:avLst/>
          </a:prstGeom>
        </p:spPr>
      </p:pic>
      <p:pic>
        <p:nvPicPr>
          <p:cNvPr id="13" name="Immagine 1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CB6F963F-6806-5C2C-10E9-A6CF4E8BC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773" y="1356583"/>
            <a:ext cx="3595770" cy="2211562"/>
          </a:xfrm>
          <a:prstGeom prst="rect">
            <a:avLst/>
          </a:prstGeom>
        </p:spPr>
      </p:pic>
      <p:pic>
        <p:nvPicPr>
          <p:cNvPr id="14" name="Immagine 13" descr="Immagine che contiene testo, schermata, design, biblioteca&#10;&#10;Descrizione generata automaticamente">
            <a:extLst>
              <a:ext uri="{FF2B5EF4-FFF2-40B4-BE49-F238E27FC236}">
                <a16:creationId xmlns:a16="http://schemas.microsoft.com/office/drawing/2014/main" id="{EFD7B5E6-D0AB-E25E-E24E-3C290D6576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7" y="1106713"/>
            <a:ext cx="1709264" cy="2398374"/>
          </a:xfrm>
          <a:prstGeom prst="rect">
            <a:avLst/>
          </a:prstGeom>
        </p:spPr>
      </p:pic>
      <p:pic>
        <p:nvPicPr>
          <p:cNvPr id="15" name="Immagine 1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B79385A6-231B-CB4C-977B-E6D1C5BBF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11" y="1110682"/>
            <a:ext cx="3707260" cy="2577246"/>
          </a:xfrm>
          <a:prstGeom prst="rect">
            <a:avLst/>
          </a:prstGeom>
        </p:spPr>
      </p:pic>
      <p:pic>
        <p:nvPicPr>
          <p:cNvPr id="16" name="Immagine 15" descr="Immagine che contiene schermata, Modello in scala&#10;&#10;Descrizione generata automaticamente">
            <a:extLst>
              <a:ext uri="{FF2B5EF4-FFF2-40B4-BE49-F238E27FC236}">
                <a16:creationId xmlns:a16="http://schemas.microsoft.com/office/drawing/2014/main" id="{AE961DCD-804D-40B4-FB3F-B5A8F61FF6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945" y="3657479"/>
            <a:ext cx="3595771" cy="23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F3F6-9517-FD74-24B8-D247D171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AC8F3B9-0105-5C17-4E76-3C3F7B7A0458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B0D84024-C92E-7E8E-1E1A-7E92368BA5F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2) Metodologie statistiche di misurazione del Valore Pubblico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1EC302-2B8F-43A3-6BED-CAB42E8BA025}"/>
              </a:ext>
            </a:extLst>
          </p:cNvPr>
          <p:cNvSpPr txBox="1"/>
          <p:nvPr/>
        </p:nvSpPr>
        <p:spPr>
          <a:xfrm>
            <a:off x="304800" y="838200"/>
            <a:ext cx="115442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Misurazione del Valore Pubblico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presuppone la messa a sistema (aggregazione) di più variabili che possono presentare diverse unità di misura e sono collocate all’interno di costrutti non direttamente misurabili, detti anche «latenti» (ad es. impatto, efficienza, efficacia, salute, ecc.)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Misurazione del VP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 Metodologie per la costruzione di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indicatori compositi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Indicatore composito (o sintetico)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Combinazione matematica (aggregazione) di variabili che rappresentano le componenti di un concetto da misurare.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 basa su di un quadro concettuale (teorico) che presuppone la selezione, combinazione e ponderazione degli indicatori «elementari» (singole variabili con la loro unità di misura e la loro polarità, ossia la «direzione» desiderata). </a:t>
            </a:r>
          </a:p>
        </p:txBody>
      </p:sp>
    </p:spTree>
    <p:extLst>
      <p:ext uri="{BB962C8B-B14F-4D97-AF65-F5344CB8AC3E}">
        <p14:creationId xmlns:p14="http://schemas.microsoft.com/office/powerpoint/2010/main" val="182343065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EFBBD3-6397-5649-92C1-444C6C5E8A3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571B69EC-62C9-8E4D-BDEF-AF1DBE70060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2) Metodologie statistiche di misurazione del Valore Pubblico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1BD329-1383-EC4E-AAC5-5687ABF3F89D}"/>
              </a:ext>
            </a:extLst>
          </p:cNvPr>
          <p:cNvSpPr txBox="1"/>
          <p:nvPr/>
        </p:nvSpPr>
        <p:spPr>
          <a:xfrm>
            <a:off x="476250" y="609600"/>
            <a:ext cx="10448925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Analisi del contesto (es. SWOT)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Definizione degli Obiettivi (di VP, di Performance, di Salute)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Fase di definizione degli Indicatori (descrizione, formula,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polarità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Raccolta Dati per il periodo temporale considerato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Definizione di Baseline e Target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Fase di misurazione (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normalizzazione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aggregazione e ponderazione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462235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B3BE6-4995-8E19-FAAB-90A29C51F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3C98C2F6-D4FD-2426-2BC9-B292ECE767D3}"/>
              </a:ext>
            </a:extLst>
          </p:cNvPr>
          <p:cNvSpPr txBox="1">
            <a:spLocks/>
          </p:cNvSpPr>
          <p:nvPr/>
        </p:nvSpPr>
        <p:spPr>
          <a:xfrm>
            <a:off x="154949" y="775253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Normalizzazione: possibili metodi secondo OECD (2008)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42140F-8157-F493-645D-D4DC67B1AEA5}"/>
              </a:ext>
            </a:extLst>
          </p:cNvPr>
          <p:cNvSpPr txBox="1"/>
          <p:nvPr/>
        </p:nvSpPr>
        <p:spPr>
          <a:xfrm>
            <a:off x="603084" y="1402122"/>
            <a:ext cx="10448925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Re-scaling (Min-Max)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Distanza da un riferimento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Standardizzazione (z-scores)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Ranking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Scale categoriche (es. basate sui quantili)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Indicatori al di sopra o al di sotto della media (o di un altro riferimento)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Metodi per indicatori «ciclici»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Differenze percentuali annuali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CDFAF11-628C-83D7-128D-22C0AC836B2C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A9311B66-DEE0-804B-C9DC-D006938A6AFD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2) Metodologie statistiche di misurazione del Valore Pubblico</a:t>
            </a:r>
          </a:p>
        </p:txBody>
      </p:sp>
    </p:spTree>
    <p:extLst>
      <p:ext uri="{BB962C8B-B14F-4D97-AF65-F5344CB8AC3E}">
        <p14:creationId xmlns:p14="http://schemas.microsoft.com/office/powerpoint/2010/main" val="16341036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850E6E40-D537-CCF3-4284-4315994FB080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BEBC8B9-D981-B6FE-E157-0F28DD5949B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1) Che cosa è il Valore Pubblico: </a:t>
            </a:r>
            <a:r>
              <a:rPr lang="it-IT" sz="3000" b="1" i="1" dirty="0">
                <a:latin typeface="Montserrat" pitchFamily="2" charset="77"/>
              </a:rPr>
              <a:t>la prospettiva istituzionale</a:t>
            </a:r>
          </a:p>
        </p:txBody>
      </p:sp>
      <p:pic>
        <p:nvPicPr>
          <p:cNvPr id="4" name="Immagine 22">
            <a:extLst>
              <a:ext uri="{FF2B5EF4-FFF2-40B4-BE49-F238E27FC236}">
                <a16:creationId xmlns:a16="http://schemas.microsoft.com/office/drawing/2014/main" id="{27022BE7-5156-3A2E-0C1E-2E1B870244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141" y="1168252"/>
            <a:ext cx="818342" cy="11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78413B1-D882-C360-7793-AE96B259F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745" y="1168252"/>
            <a:ext cx="818344" cy="116495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C5E17C-D81D-FDCA-0009-DFC1DFDE0E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3" y="1174837"/>
            <a:ext cx="812085" cy="11435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8C2458-6406-FED6-A102-D82A7534E1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181" y="1159987"/>
            <a:ext cx="797233" cy="11649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5F1433B-4E87-475D-494E-3530B69D4E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400" y="1170553"/>
            <a:ext cx="831689" cy="11408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B3EFCD-DFD0-2628-0D76-CD905BFF90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00" y="1159987"/>
            <a:ext cx="811502" cy="11459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B823A30-F2D9-47D2-9702-D03A1081F4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549" y="2950920"/>
            <a:ext cx="819451" cy="116495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84D19E-A899-D33E-FB64-623EA4B2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121" y="2404241"/>
            <a:ext cx="7898079" cy="284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Per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Valore Pubblico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si intende: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il livello di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BENESSERE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economico, sociale, ambientale (e sanitario)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dei cittadini, delle imprese</a:t>
            </a:r>
            <a:r>
              <a:rPr kumimoji="0" lang="it-IT" altLang="it-IT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 e degli altri stakeholders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creato da un’amministrazione pubblica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(o co-creato da una filiera di PA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e organizzazioni private e no profit).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E0B426-D542-9D34-C451-66522D865D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" y="2950921"/>
            <a:ext cx="825565" cy="1164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A0D3502-01BB-3085-8B18-1606971959F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9" y="3375211"/>
            <a:ext cx="855682" cy="116495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0978D8B-8330-D2DB-A41E-2777643FA74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368" y="3970735"/>
            <a:ext cx="855683" cy="1175563"/>
          </a:xfrm>
          <a:prstGeom prst="rect">
            <a:avLst/>
          </a:prstGeom>
        </p:spPr>
      </p:pic>
      <p:pic>
        <p:nvPicPr>
          <p:cNvPr id="16" name="Immagine 1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3353B081-AE01-E72A-7D68-2F1FDC2F8A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52" y="4418747"/>
            <a:ext cx="797233" cy="1175563"/>
          </a:xfrm>
          <a:prstGeom prst="rect">
            <a:avLst/>
          </a:prstGeom>
        </p:spPr>
      </p:pic>
      <p:pic>
        <p:nvPicPr>
          <p:cNvPr id="17" name="Immagine 16" descr="Immagine che contiene testo, schermata, bandiera&#10;&#10;Descrizione generata automaticamente">
            <a:extLst>
              <a:ext uri="{FF2B5EF4-FFF2-40B4-BE49-F238E27FC236}">
                <a16:creationId xmlns:a16="http://schemas.microsoft.com/office/drawing/2014/main" id="{84F49305-B62A-412F-710C-0DB9DC0C80B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098" y="3375210"/>
            <a:ext cx="819451" cy="116495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F620F03-EB84-6929-F5AD-AC2BE5B9EF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647" y="3957688"/>
            <a:ext cx="819450" cy="116495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A5B6702-E6CE-8BF9-0FCE-816E2D3498A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754" y="4417047"/>
            <a:ext cx="811502" cy="11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FBCE-A598-71B0-FCBF-06F59F5A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143CC9A-F8D0-55F8-690C-92927D03F375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DD10E77F-5318-D5C1-5D38-D1CFB64484B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3a) Esperienze di misurazione del VP (metodo min-max): PIAO MUR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563E7CF-A47B-5E59-9CB3-9A8581D9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896"/>
            <a:ext cx="4981074" cy="62637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86F58B-1DAE-37A7-57C3-5E0FDC156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937" y="574108"/>
            <a:ext cx="7091863" cy="5555759"/>
          </a:xfrm>
          <a:prstGeom prst="rect">
            <a:avLst/>
          </a:prstGeom>
        </p:spPr>
      </p:pic>
      <p:pic>
        <p:nvPicPr>
          <p:cNvPr id="1031" name="Immagine 962" descr="Immagine che contiene simbolo, Elementi grafici, nero&#10;&#10;Descrizione generata automaticamente">
            <a:extLst>
              <a:ext uri="{FF2B5EF4-FFF2-40B4-BE49-F238E27FC236}">
                <a16:creationId xmlns:a16="http://schemas.microsoft.com/office/drawing/2014/main" id="{8FF91F62-74E7-0D47-611E-82C135F1244B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magine 963" descr="Immagine che contiene Elementi grafici, schermata, design&#10;&#10;Descrizione generata automaticamente">
            <a:extLst>
              <a:ext uri="{FF2B5EF4-FFF2-40B4-BE49-F238E27FC236}">
                <a16:creationId xmlns:a16="http://schemas.microsoft.com/office/drawing/2014/main" id="{009A642A-AA69-9CB4-7265-C4AEB8E19815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magine 964" descr="Immagine che contiene simbolo, nero, Elementi grafici, silhouette&#10;&#10;Descrizione generata automaticamente">
            <a:extLst>
              <a:ext uri="{FF2B5EF4-FFF2-40B4-BE49-F238E27FC236}">
                <a16:creationId xmlns:a16="http://schemas.microsoft.com/office/drawing/2014/main" id="{F1762E54-68A1-F7C1-0E2A-2120EC5FA8E7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magine 965" descr="Immagine che contiene Elementi grafici, simbolo, Carattere, logo&#10;&#10;Descrizione generata automaticamente">
            <a:extLst>
              <a:ext uri="{FF2B5EF4-FFF2-40B4-BE49-F238E27FC236}">
                <a16:creationId xmlns:a16="http://schemas.microsoft.com/office/drawing/2014/main" id="{8F36525B-9B7C-BB0E-B368-CFB3A5B7FC1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magine 96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516E5E6-E6D3-66DF-5059-F2953EA59724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magine 967" descr="Immagine che contiene testo, esterni, segnale, clipart&#10;&#10;Descrizione generata automaticamente">
            <a:extLst>
              <a:ext uri="{FF2B5EF4-FFF2-40B4-BE49-F238E27FC236}">
                <a16:creationId xmlns:a16="http://schemas.microsoft.com/office/drawing/2014/main" id="{D89F2262-7185-843A-FADE-96777331CF7E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96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420FCA9-98B3-306E-D794-9045C4E4AF5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9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FBCE-A598-71B0-FCBF-06F59F5A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143CC9A-F8D0-55F8-690C-92927D03F375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DD10E77F-5318-D5C1-5D38-D1CFB64484B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3a) Esperienze di misurazione del VP (metodo min-max): PIAO MUR</a:t>
            </a:r>
          </a:p>
        </p:txBody>
      </p:sp>
      <p:pic>
        <p:nvPicPr>
          <p:cNvPr id="22" name="Immagine 21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962AC702-EA8C-02A8-916A-7BC678D5BA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467" y="1753354"/>
            <a:ext cx="4825363" cy="3929815"/>
          </a:xfrm>
          <a:prstGeom prst="rect">
            <a:avLst/>
          </a:prstGeom>
          <a:noFill/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DD26CA6-A2DD-6876-F46E-FB5E011BC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6896"/>
            <a:ext cx="8206450" cy="64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FBCE-A598-71B0-FCBF-06F59F5A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143CC9A-F8D0-55F8-690C-92927D03F375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DD10E77F-5318-D5C1-5D38-D1CFB64484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3b) Esperienze di misurazione del VP (metodo min-max): PIAO IZSLER</a:t>
            </a:r>
          </a:p>
        </p:txBody>
      </p:sp>
      <p:pic>
        <p:nvPicPr>
          <p:cNvPr id="8" name="Immagine 7" descr="Immagine che contiene testo, albero, pianta, schermata&#10;&#10;Descrizione generata automaticamente">
            <a:extLst>
              <a:ext uri="{FF2B5EF4-FFF2-40B4-BE49-F238E27FC236}">
                <a16:creationId xmlns:a16="http://schemas.microsoft.com/office/drawing/2014/main" id="{422ED916-11E4-2B74-D398-2A1DB8A49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896"/>
            <a:ext cx="4545496" cy="6351104"/>
          </a:xfrm>
          <a:prstGeom prst="rect">
            <a:avLst/>
          </a:prstGeom>
        </p:spPr>
      </p:pic>
      <p:pic>
        <p:nvPicPr>
          <p:cNvPr id="12" name="Immagine 11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C1B1EDA4-6B1F-DC31-7D3B-C288EB44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96" y="531245"/>
            <a:ext cx="5700772" cy="63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720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FBCE-A598-71B0-FCBF-06F59F5A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143CC9A-F8D0-55F8-690C-92927D03F375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DD10E77F-5318-D5C1-5D38-D1CFB64484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800" dirty="0">
                <a:solidFill>
                  <a:srgbClr val="FFFFFF"/>
                </a:solidFill>
                <a:latin typeface="Arial"/>
              </a:rPr>
              <a:t>3b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) Esperienze di misurazione del VP (metodo min-max): PIAO IZSLER</a:t>
            </a:r>
          </a:p>
        </p:txBody>
      </p:sp>
      <p:pic>
        <p:nvPicPr>
          <p:cNvPr id="13" name="Immagine 12" descr="Immagine che contiene testo, schermata, numero, Parallelo&#10;&#10;Descrizione generata automaticamente">
            <a:extLst>
              <a:ext uri="{FF2B5EF4-FFF2-40B4-BE49-F238E27FC236}">
                <a16:creationId xmlns:a16="http://schemas.microsoft.com/office/drawing/2014/main" id="{AED9EA4B-EA62-0D01-13A3-81D7CF8F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1244"/>
            <a:ext cx="12192000" cy="63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504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ED9C-89A8-62D8-4150-AD57A806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A0651EE-B2A0-4EE8-6462-0A18D7C9623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094DF78C-DD77-8B64-D228-93B16E8A91D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4a) Esperienze di misurazione del VP (distanza rif.): PIAO UNIFE</a:t>
            </a:r>
          </a:p>
        </p:txBody>
      </p:sp>
      <p:pic>
        <p:nvPicPr>
          <p:cNvPr id="6" name="Immagine 5" descr="Immagine che contiene Viso umano, vestiti, persona, ragazza&#10;&#10;Descrizione generata automaticamente">
            <a:extLst>
              <a:ext uri="{FF2B5EF4-FFF2-40B4-BE49-F238E27FC236}">
                <a16:creationId xmlns:a16="http://schemas.microsoft.com/office/drawing/2014/main" id="{EE02AC67-2F43-B7C1-D9FF-D7E9F845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06896"/>
            <a:ext cx="4492487" cy="6324188"/>
          </a:xfrm>
          <a:prstGeom prst="rect">
            <a:avLst/>
          </a:prstGeom>
        </p:spPr>
      </p:pic>
      <p:pic>
        <p:nvPicPr>
          <p:cNvPr id="16" name="image32.png">
            <a:extLst>
              <a:ext uri="{FF2B5EF4-FFF2-40B4-BE49-F238E27FC236}">
                <a16:creationId xmlns:a16="http://schemas.microsoft.com/office/drawing/2014/main" id="{2031CC43-D1AD-E794-BBB4-F9649F75F3C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4277" y="619717"/>
            <a:ext cx="7248939" cy="44262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886963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ED9C-89A8-62D8-4150-AD57A806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A0651EE-B2A0-4EE8-6462-0A18D7C9623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094DF78C-DD77-8B64-D228-93B16E8A91D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4a) Esperienze di misurazione del VP (distanza rif.): PIAO UNIFE</a:t>
            </a:r>
          </a:p>
        </p:txBody>
      </p:sp>
      <p:pic>
        <p:nvPicPr>
          <p:cNvPr id="3" name="Immagine 2" descr="Immagine che contiene testo, numero, Carattere, linea&#10;&#10;Descrizione generata automaticamente">
            <a:extLst>
              <a:ext uri="{FF2B5EF4-FFF2-40B4-BE49-F238E27FC236}">
                <a16:creationId xmlns:a16="http://schemas.microsoft.com/office/drawing/2014/main" id="{4C7AC322-7E79-EE88-C682-CC9D3414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1245"/>
            <a:ext cx="12191999" cy="63267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05B5F3D-104F-7638-085B-809817D4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" y="1730788"/>
            <a:ext cx="11966713" cy="51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4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8FEF0-7476-91BA-E36F-8A67B9CC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D76536-E9FD-D1CF-484B-F33CEFEBA5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5" y="653878"/>
            <a:ext cx="3177170" cy="4180589"/>
          </a:xfrm>
          <a:prstGeom prst="rect">
            <a:avLst/>
          </a:prstGeom>
          <a:solidFill>
            <a:srgbClr val="63BDA4"/>
          </a:solidFill>
          <a:ln w="38100">
            <a:solidFill>
              <a:srgbClr val="03919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1D7CCB-0066-1DC1-5B9F-44F91EC33F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25" y="653879"/>
            <a:ext cx="3177170" cy="4180588"/>
          </a:xfrm>
          <a:prstGeom prst="rect">
            <a:avLst/>
          </a:prstGeom>
          <a:solidFill>
            <a:srgbClr val="63BDA4"/>
          </a:solidFill>
          <a:ln w="38100">
            <a:solidFill>
              <a:srgbClr val="03919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392AAC-1B71-E4FE-75E1-AAD0F5877F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661" y="653877"/>
            <a:ext cx="3176224" cy="4180589"/>
          </a:xfrm>
          <a:prstGeom prst="rect">
            <a:avLst/>
          </a:prstGeom>
          <a:solidFill>
            <a:srgbClr val="63BDA4"/>
          </a:solidFill>
          <a:ln w="38100">
            <a:solidFill>
              <a:srgbClr val="00A3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8FBAEE1-25A8-CCE2-EFCD-D143F528060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0F2E18AF-E854-97CB-A5C6-CDA4012EC9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4b) Esperienze di misurazione del VP (distanza rif.): REPORT VP CLARA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8E317E7-3A06-EEA0-4FA1-D5788F287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715672"/>
              </p:ext>
            </p:extLst>
          </p:nvPr>
        </p:nvGraphicFramePr>
        <p:xfrm>
          <a:off x="7374467" y="938787"/>
          <a:ext cx="4727628" cy="389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ABCDEB8-F496-9C05-D46C-A1309EE30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84175"/>
              </p:ext>
            </p:extLst>
          </p:nvPr>
        </p:nvGraphicFramePr>
        <p:xfrm>
          <a:off x="890061" y="4936190"/>
          <a:ext cx="5781676" cy="1887942"/>
        </p:xfrm>
        <a:graphic>
          <a:graphicData uri="http://schemas.openxmlformats.org/drawingml/2006/table">
            <a:tbl>
              <a:tblPr>
                <a:tableStyleId>{8EC2583B-C7F9-4E08-B183-7887E12B16B1}</a:tableStyleId>
              </a:tblPr>
              <a:tblGrid>
                <a:gridCol w="1140866">
                  <a:extLst>
                    <a:ext uri="{9D8B030D-6E8A-4147-A177-3AD203B41FA5}">
                      <a16:colId xmlns:a16="http://schemas.microsoft.com/office/drawing/2014/main" val="4180867316"/>
                    </a:ext>
                  </a:extLst>
                </a:gridCol>
                <a:gridCol w="928162">
                  <a:extLst>
                    <a:ext uri="{9D8B030D-6E8A-4147-A177-3AD203B41FA5}">
                      <a16:colId xmlns:a16="http://schemas.microsoft.com/office/drawing/2014/main" val="2833787593"/>
                    </a:ext>
                  </a:extLst>
                </a:gridCol>
                <a:gridCol w="928162">
                  <a:extLst>
                    <a:ext uri="{9D8B030D-6E8A-4147-A177-3AD203B41FA5}">
                      <a16:colId xmlns:a16="http://schemas.microsoft.com/office/drawing/2014/main" val="3078874125"/>
                    </a:ext>
                  </a:extLst>
                </a:gridCol>
                <a:gridCol w="928162">
                  <a:extLst>
                    <a:ext uri="{9D8B030D-6E8A-4147-A177-3AD203B41FA5}">
                      <a16:colId xmlns:a16="http://schemas.microsoft.com/office/drawing/2014/main" val="2915493612"/>
                    </a:ext>
                  </a:extLst>
                </a:gridCol>
                <a:gridCol w="928162">
                  <a:extLst>
                    <a:ext uri="{9D8B030D-6E8A-4147-A177-3AD203B41FA5}">
                      <a16:colId xmlns:a16="http://schemas.microsoft.com/office/drawing/2014/main" val="3644707052"/>
                    </a:ext>
                  </a:extLst>
                </a:gridCol>
                <a:gridCol w="928162">
                  <a:extLst>
                    <a:ext uri="{9D8B030D-6E8A-4147-A177-3AD203B41FA5}">
                      <a16:colId xmlns:a16="http://schemas.microsoft.com/office/drawing/2014/main" val="1831838971"/>
                    </a:ext>
                  </a:extLst>
                </a:gridCol>
              </a:tblGrid>
              <a:tr h="44926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Dimensione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2019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2021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2022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2498446"/>
                  </a:ext>
                </a:extLst>
              </a:tr>
              <a:tr h="27865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Impatto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110,1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112,2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119,4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116,6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3577553"/>
                  </a:ext>
                </a:extLst>
              </a:tr>
              <a:tr h="27865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Efficacia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97,9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114,5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133,3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127,5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1186156"/>
                  </a:ext>
                </a:extLst>
              </a:tr>
              <a:tr h="32405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Efficienza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103,5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105,5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104,7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105,3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08060"/>
                  </a:ext>
                </a:extLst>
              </a:tr>
              <a:tr h="27865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Salute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103,4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112,6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122,6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126,3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8528793"/>
                  </a:ext>
                </a:extLst>
              </a:tr>
              <a:tr h="27865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1" u="none" strike="noStrike" dirty="0">
                          <a:effectLst/>
                        </a:rPr>
                        <a:t>VP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1" u="none" strike="noStrike" dirty="0">
                          <a:effectLst/>
                        </a:rPr>
                        <a:t>100,0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1" u="none" strike="noStrike" dirty="0">
                          <a:effectLst/>
                        </a:rPr>
                        <a:t>103,7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1" u="none" strike="noStrike" dirty="0">
                          <a:effectLst/>
                        </a:rPr>
                        <a:t>111,2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1" u="none" strike="noStrike" dirty="0">
                          <a:effectLst/>
                        </a:rPr>
                        <a:t>120,0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1" u="none" strike="noStrike" dirty="0">
                          <a:effectLst/>
                        </a:rPr>
                        <a:t>118,9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051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4729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581B-CBE6-F064-921B-2AA973B78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E2916BD-432F-70DE-A745-2F887D144C47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89AD86D7-129D-A4A6-7705-DC6E6F1800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4c) Esperienze di misurazione del VP (distanza rif.): REPORT VP ATERSIR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ED1B5D-B2D0-4E4B-A778-801E7565D2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3" y="531245"/>
            <a:ext cx="5544017" cy="37958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A97193B-0918-FD90-1B8F-359B19470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6" y="531245"/>
            <a:ext cx="5274733" cy="3359716"/>
          </a:xfrm>
          <a:prstGeom prst="rect">
            <a:avLst/>
          </a:prstGeom>
          <a:solidFill>
            <a:srgbClr val="63BDA4"/>
          </a:solidFill>
          <a:ln w="38100">
            <a:solidFill>
              <a:srgbClr val="00A3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5BB1626-143C-B69D-D311-B498345293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133" y="4038600"/>
            <a:ext cx="6651687" cy="27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937D9-D1AD-070E-2191-7AAF2BD30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5D9CDFF-75AE-01E6-5C36-FA9473C6E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4" y="506896"/>
            <a:ext cx="10136032" cy="496257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0E4D78-948B-EE17-9F2D-5F3C60DF380B}"/>
              </a:ext>
            </a:extLst>
          </p:cNvPr>
          <p:cNvSpPr txBox="1"/>
          <p:nvPr/>
        </p:nvSpPr>
        <p:spPr>
          <a:xfrm>
            <a:off x="47284" y="5309963"/>
            <a:ext cx="47194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Esempio: Dominio 1 Salute/Sanità: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 indicatori di impatto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Anno di riferimento: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Metodo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utilizzat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-scores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Metadati primi 3 indicatori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E5A2698-5BDA-8855-8CE0-77068379048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662835E9-5915-13FB-0FCE-803405886EDF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5) Esperienze di misurazione del VP (standardizzazione): BES Regioni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C00B6E-5B80-D966-DE31-BA63D9714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584" y="506895"/>
            <a:ext cx="4927600" cy="3133771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C7DE8B53-B1A0-5A1C-042C-283C26892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2479"/>
              </p:ext>
            </p:extLst>
          </p:nvPr>
        </p:nvGraphicFramePr>
        <p:xfrm>
          <a:off x="5728706" y="3652963"/>
          <a:ext cx="4338162" cy="2472608"/>
        </p:xfrm>
        <a:graphic>
          <a:graphicData uri="http://schemas.openxmlformats.org/drawingml/2006/table">
            <a:tbl>
              <a:tblPr/>
              <a:tblGrid>
                <a:gridCol w="599430">
                  <a:extLst>
                    <a:ext uri="{9D8B030D-6E8A-4147-A177-3AD203B41FA5}">
                      <a16:colId xmlns:a16="http://schemas.microsoft.com/office/drawing/2014/main" val="2995658478"/>
                    </a:ext>
                  </a:extLst>
                </a:gridCol>
                <a:gridCol w="1372462">
                  <a:extLst>
                    <a:ext uri="{9D8B030D-6E8A-4147-A177-3AD203B41FA5}">
                      <a16:colId xmlns:a16="http://schemas.microsoft.com/office/drawing/2014/main" val="3216160896"/>
                    </a:ext>
                  </a:extLst>
                </a:gridCol>
                <a:gridCol w="2366270">
                  <a:extLst>
                    <a:ext uri="{9D8B030D-6E8A-4147-A177-3AD203B41FA5}">
                      <a16:colId xmlns:a16="http://schemas.microsoft.com/office/drawing/2014/main" val="1273840993"/>
                    </a:ext>
                  </a:extLst>
                </a:gridCol>
              </a:tblGrid>
              <a:tr h="1958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3047" marR="3047" marT="30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Indicatore</a:t>
                      </a:r>
                    </a:p>
                  </a:txBody>
                  <a:tcPr marL="3047" marR="3047" marT="30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3047" marR="3047" marT="30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051"/>
                  </a:ext>
                </a:extLst>
              </a:tr>
              <a:tr h="389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47" marR="3047" marT="3047" marB="0" anchor="ctr">
                    <a:lnL w="19050" cap="flat" cmpd="sng" algn="ctr">
                      <a:solidFill>
                        <a:srgbClr val="0078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Speranza di vita alla nascita</a:t>
                      </a:r>
                    </a:p>
                  </a:txBody>
                  <a:tcPr marL="3047" marR="3047" marT="30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Istat - Tavole di mortalità della popolazione italiana</a:t>
                      </a:r>
                    </a:p>
                  </a:txBody>
                  <a:tcPr marL="3047" marR="3047" marT="30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02546"/>
                  </a:ext>
                </a:extLst>
              </a:tr>
              <a:tr h="6649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47" marR="3047" marT="3047" marB="0" anchor="ctr">
                    <a:lnL w="19050" cap="flat" cmpd="sng" algn="ctr">
                      <a:solidFill>
                        <a:srgbClr val="0078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Speranza di vita in buona salute alla nascita</a:t>
                      </a:r>
                    </a:p>
                  </a:txBody>
                  <a:tcPr marL="3047" marR="3047" marT="30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Istat - Tavole di mortalità della popolazione italiana e Indagine Aspetti della vita quotidiana</a:t>
                      </a:r>
                    </a:p>
                  </a:txBody>
                  <a:tcPr marL="3047" marR="3047" marT="30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39777"/>
                  </a:ext>
                </a:extLst>
              </a:tr>
              <a:tr h="11615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47" marR="3047" marT="3047" marB="0" anchor="ctr">
                    <a:lnL w="19050" cap="flat" cmpd="sng" algn="ctr">
                      <a:solidFill>
                        <a:srgbClr val="0078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di salute mentale (SF36)</a:t>
                      </a:r>
                    </a:p>
                  </a:txBody>
                  <a:tcPr marL="3047" marR="3047" marT="30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Istat - Indagine Aspetti della vita quotidiana</a:t>
                      </a:r>
                    </a:p>
                  </a:txBody>
                  <a:tcPr marL="3047" marR="3047" marT="30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2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95003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56C653FC-88D7-A43E-CB04-9C0E278E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3184E27-342B-DF40-2C78-9B3ADE4094B0}"/>
              </a:ext>
            </a:extLst>
          </p:cNvPr>
          <p:cNvSpPr/>
          <p:nvPr/>
        </p:nvSpPr>
        <p:spPr>
          <a:xfrm>
            <a:off x="0" y="-24350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6) Esperienze di misurazione del VP (ranking): VP Città Metropolitane</a:t>
            </a:r>
          </a:p>
        </p:txBody>
      </p:sp>
      <p:pic>
        <p:nvPicPr>
          <p:cNvPr id="2" name="Immagine 1" descr="Immagine che contiene testo, schermata, Carattere, aqua&#10;&#10;Descrizione generata automaticamente">
            <a:extLst>
              <a:ext uri="{FF2B5EF4-FFF2-40B4-BE49-F238E27FC236}">
                <a16:creationId xmlns:a16="http://schemas.microsoft.com/office/drawing/2014/main" id="{C9D95451-CCF7-176B-46B0-71918D161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2522"/>
            <a:ext cx="4219779" cy="2368087"/>
          </a:xfrm>
          <a:prstGeom prst="rect">
            <a:avLst/>
          </a:prstGeom>
        </p:spPr>
      </p:pic>
      <p:pic>
        <p:nvPicPr>
          <p:cNvPr id="3" name="Immagine 2" descr="Immagine che contiene mappa, testo, diagramma, atlante&#10;&#10;Descrizione generata automaticamente">
            <a:extLst>
              <a:ext uri="{FF2B5EF4-FFF2-40B4-BE49-F238E27FC236}">
                <a16:creationId xmlns:a16="http://schemas.microsoft.com/office/drawing/2014/main" id="{B3D0D006-F22B-8B09-8976-8B0D283C62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779" y="607459"/>
            <a:ext cx="2348353" cy="2368087"/>
          </a:xfrm>
          <a:prstGeom prst="rect">
            <a:avLst/>
          </a:prstGeom>
        </p:spPr>
      </p:pic>
      <p:pic>
        <p:nvPicPr>
          <p:cNvPr id="4" name="Immagine 3" descr="Immagine che contiene schermata, testo, diagramma, design&#10;&#10;Descrizione generata automaticamente">
            <a:extLst>
              <a:ext uri="{FF2B5EF4-FFF2-40B4-BE49-F238E27FC236}">
                <a16:creationId xmlns:a16="http://schemas.microsoft.com/office/drawing/2014/main" id="{EACC2F1B-6518-A398-FBD4-1454787BF3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705" y="864140"/>
            <a:ext cx="3664634" cy="2026469"/>
          </a:xfrm>
          <a:prstGeom prst="rect">
            <a:avLst/>
          </a:prstGeom>
        </p:spPr>
      </p:pic>
      <p:pic>
        <p:nvPicPr>
          <p:cNvPr id="7" name="Immagine 6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72A39898-E711-B2D7-3072-D15CD5CAAA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12" y="3250096"/>
            <a:ext cx="5980918" cy="3573507"/>
          </a:xfrm>
          <a:prstGeom prst="rect">
            <a:avLst/>
          </a:prstGeom>
        </p:spPr>
      </p:pic>
      <p:pic>
        <p:nvPicPr>
          <p:cNvPr id="9" name="Immagine 8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A2548B1D-C67D-3CE7-BE9F-042526048B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106" y="3429000"/>
            <a:ext cx="624189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850E6E40-D537-CCF3-4284-4315994FB080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BEBC8B9-D981-B6FE-E157-0F28DD5949B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1) Che cosa è il Valore Pubblico</a:t>
            </a:r>
            <a:r>
              <a:rPr lang="it-IT" sz="3000" b="1" i="1" dirty="0">
                <a:latin typeface="Montserrat" pitchFamily="2" charset="77"/>
              </a:rPr>
              <a:t>: la prospettiva normativa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72FD1F56-8758-16F0-3DB0-8FC2769B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69" y="1748316"/>
            <a:ext cx="451247" cy="295843"/>
          </a:xfrm>
          <a:prstGeom prst="downArrow">
            <a:avLst>
              <a:gd name="adj1" fmla="val 50000"/>
              <a:gd name="adj2" fmla="val 49922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90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5" name="Pergamena 1 4">
            <a:extLst>
              <a:ext uri="{FF2B5EF4-FFF2-40B4-BE49-F238E27FC236}">
                <a16:creationId xmlns:a16="http://schemas.microsoft.com/office/drawing/2014/main" id="{E126431D-FC0F-E1C4-BC0A-D93E8443C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199" y="2044159"/>
            <a:ext cx="1235900" cy="196454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90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L. 113/2021</a:t>
            </a: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900" dirty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6" name="Pergamena 1 5">
            <a:extLst>
              <a:ext uri="{FF2B5EF4-FFF2-40B4-BE49-F238E27FC236}">
                <a16:creationId xmlns:a16="http://schemas.microsoft.com/office/drawing/2014/main" id="{54D1A81D-FFF8-F351-2F84-57108726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75" y="2429590"/>
            <a:ext cx="1297846" cy="1113722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DM 132/2022 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– Regolamento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«PIAO»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Ministro PA </a:t>
            </a:r>
            <a:r>
              <a:rPr lang="it-IT" altLang="it-IT" sz="750" i="1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di concerto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con Ministro MEF</a:t>
            </a: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900" dirty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7" name="Pergamena 1 6">
            <a:extLst>
              <a:ext uri="{FF2B5EF4-FFF2-40B4-BE49-F238E27FC236}">
                <a16:creationId xmlns:a16="http://schemas.microsoft.com/office/drawing/2014/main" id="{64F19434-F078-3F8C-C914-0E2E7C15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413" y="2430180"/>
            <a:ext cx="1109483" cy="1123006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DPR 81/2022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- Regolamento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«assorbimento»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adempimenti</a:t>
            </a:r>
          </a:p>
          <a:p>
            <a:pPr algn="ctr" defTabSz="342900">
              <a:lnSpc>
                <a:spcPts val="1500"/>
              </a:lnSpc>
              <a:spcBef>
                <a:spcPct val="0"/>
              </a:spcBef>
              <a:buNone/>
            </a:pPr>
            <a:r>
              <a:rPr lang="it-IT" altLang="it-IT" sz="75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nel PIAO</a:t>
            </a: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900" dirty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8" name="Freccia angolare bidirezionale 7">
            <a:extLst>
              <a:ext uri="{FF2B5EF4-FFF2-40B4-BE49-F238E27FC236}">
                <a16:creationId xmlns:a16="http://schemas.microsoft.com/office/drawing/2014/main" id="{1B720492-8957-AA67-63E9-7598B951319B}"/>
              </a:ext>
            </a:extLst>
          </p:cNvPr>
          <p:cNvSpPr/>
          <p:nvPr/>
        </p:nvSpPr>
        <p:spPr>
          <a:xfrm rot="13411467">
            <a:off x="5940774" y="2223840"/>
            <a:ext cx="384752" cy="372867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it-IT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ergamena 1 8">
            <a:extLst>
              <a:ext uri="{FF2B5EF4-FFF2-40B4-BE49-F238E27FC236}">
                <a16:creationId xmlns:a16="http://schemas.microsoft.com/office/drawing/2014/main" id="{AD0BCF40-81EB-3C06-D88C-34CD96680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100" y="1497894"/>
            <a:ext cx="1244583" cy="205001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90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D.L. 80/2021, Art. 6</a:t>
            </a: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900" dirty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900" dirty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C06097-B91E-250F-B7FD-7A7EDD8B5B22}"/>
              </a:ext>
            </a:extLst>
          </p:cNvPr>
          <p:cNvSpPr txBox="1"/>
          <p:nvPr/>
        </p:nvSpPr>
        <p:spPr>
          <a:xfrm>
            <a:off x="3437120" y="5733195"/>
            <a:ext cx="5492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000" kern="12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Tramite il PIAO vanno pianificati</a:t>
            </a:r>
          </a:p>
          <a:p>
            <a:pPr lvl="0"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000" kern="12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espliciti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Calibri" panose="020F0502020204030204" pitchFamily="34" charset="0"/>
                <a:sym typeface="Arial"/>
              </a:rPr>
              <a:t>Obiettivi di </a:t>
            </a:r>
            <a:r>
              <a:rPr lang="it-IT" sz="2000" b="1" kern="1200" dirty="0">
                <a:solidFill>
                  <a:srgbClr val="4472C4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Valore Pubblico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CEE5BB-7684-64B5-9E6F-89CFCBA37B9A}"/>
              </a:ext>
            </a:extLst>
          </p:cNvPr>
          <p:cNvSpPr txBox="1"/>
          <p:nvPr/>
        </p:nvSpPr>
        <p:spPr>
          <a:xfrm>
            <a:off x="662416" y="3712443"/>
            <a:ext cx="11379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sotto-sezione Valore Pubblico</a:t>
            </a:r>
          </a:p>
          <a:p>
            <a:pPr marL="0"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rappresenta la vera innovazione sostanziale contenuta nel PIAO,</a:t>
            </a:r>
          </a:p>
          <a:p>
            <a:pPr marL="0"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configurandosi come</a:t>
            </a:r>
          </a:p>
          <a:p>
            <a:pPr marL="0"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orizzonte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finale</a:t>
            </a:r>
          </a:p>
          <a:p>
            <a:pPr marL="0" marR="0" lvl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catalizzatore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degli sforzi programmatici dell’ente.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5E47B9F-E727-6920-524C-4EC3333DFB40}"/>
              </a:ext>
            </a:extLst>
          </p:cNvPr>
          <p:cNvSpPr/>
          <p:nvPr/>
        </p:nvSpPr>
        <p:spPr>
          <a:xfrm>
            <a:off x="5267367" y="532319"/>
            <a:ext cx="17315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189">
              <a:buClr>
                <a:srgbClr val="000000"/>
              </a:buClr>
            </a:pPr>
            <a:r>
              <a:rPr lang="it-IT" sz="6000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PIAO</a:t>
            </a:r>
          </a:p>
        </p:txBody>
      </p:sp>
    </p:spTree>
    <p:extLst>
      <p:ext uri="{BB962C8B-B14F-4D97-AF65-F5344CB8AC3E}">
        <p14:creationId xmlns:p14="http://schemas.microsoft.com/office/powerpoint/2010/main" val="19304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:a16="http://schemas.microsoft.com/office/drawing/2014/main" id="{73228C19-55AE-8AD9-EE21-B90FEBD4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2245"/>
            <a:ext cx="12192000" cy="54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46FB68B-D37F-6B4C-B3AE-659907BE688E}"/>
              </a:ext>
            </a:extLst>
          </p:cNvPr>
          <p:cNvSpPr txBox="1">
            <a:spLocks/>
          </p:cNvSpPr>
          <p:nvPr/>
        </p:nvSpPr>
        <p:spPr>
          <a:xfrm>
            <a:off x="10161590" y="6492876"/>
            <a:ext cx="51117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prstClr val="black">
                    <a:tint val="75000"/>
                  </a:prstClr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B1AC83A4-7425-E447-87C4-13087B0BD1E2}" type="slidenum">
              <a:rPr lang="it-IT"/>
              <a:pPr>
                <a:defRPr/>
              </a:pPr>
              <a:t>40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5C11AD-DC79-3C44-8B83-B04E5ADA7F66}"/>
              </a:ext>
            </a:extLst>
          </p:cNvPr>
          <p:cNvSpPr/>
          <p:nvPr/>
        </p:nvSpPr>
        <p:spPr>
          <a:xfrm>
            <a:off x="-1" y="5497141"/>
            <a:ext cx="12191999" cy="1341595"/>
          </a:xfrm>
          <a:prstGeom prst="rect">
            <a:avLst/>
          </a:prstGeom>
          <a:solidFill>
            <a:srgbClr val="02A59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2A59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41F64D1-C7AE-F344-A30D-59CFB1F2217E}"/>
              </a:ext>
            </a:extLst>
          </p:cNvPr>
          <p:cNvSpPr/>
          <p:nvPr/>
        </p:nvSpPr>
        <p:spPr>
          <a:xfrm>
            <a:off x="4250089" y="4731575"/>
            <a:ext cx="51125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spcAft>
                <a:spcPts val="600"/>
              </a:spcAft>
              <a:defRPr/>
            </a:pPr>
            <a:r>
              <a:rPr lang="it-IT" sz="2000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Enrico DEIDDA GAGLIARDO</a:t>
            </a:r>
          </a:p>
          <a:p>
            <a:pPr algn="ctr" defTabSz="457189">
              <a:spcAft>
                <a:spcPts val="600"/>
              </a:spcAft>
              <a:defRPr/>
            </a:pPr>
            <a:r>
              <a:rPr lang="it-IT" sz="2000" i="1" spc="300" dirty="0">
                <a:solidFill>
                  <a:srgbClr val="02A59E"/>
                </a:solidFill>
                <a:latin typeface="Montserrat" pitchFamily="2" charset="77"/>
                <a:cs typeface="Calibri" panose="020F0502020204030204" pitchFamily="34" charset="0"/>
              </a:rPr>
              <a:t>11.04.2024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79E58B6-D8E5-E541-BC70-9F6A3B502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5557571"/>
            <a:ext cx="8928993" cy="122073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C49CD08-86CA-4607-760B-B693DB335686}"/>
              </a:ext>
            </a:extLst>
          </p:cNvPr>
          <p:cNvSpPr txBox="1">
            <a:spLocks/>
          </p:cNvSpPr>
          <p:nvPr/>
        </p:nvSpPr>
        <p:spPr>
          <a:xfrm>
            <a:off x="3539185" y="2134591"/>
            <a:ext cx="6877992" cy="18012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A59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sz="5000" spc="300" dirty="0">
                <a:latin typeface="Zapfino" panose="03030300040707070C03" pitchFamily="66" charset="77"/>
                <a:ea typeface="+mn-ea"/>
              </a:rPr>
              <a:t>Grazie</a:t>
            </a:r>
            <a:endParaRPr lang="it-IT" sz="5000" i="1" spc="300" dirty="0">
              <a:latin typeface="Zapfino" panose="03030300040707070C03" pitchFamily="66" charset="77"/>
              <a:ea typeface="+mn-ea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F74B097-2026-AD94-A661-74F3F430752D}"/>
              </a:ext>
            </a:extLst>
          </p:cNvPr>
          <p:cNvSpPr/>
          <p:nvPr/>
        </p:nvSpPr>
        <p:spPr>
          <a:xfrm>
            <a:off x="4544499" y="19264"/>
            <a:ext cx="50113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dirty="0" err="1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StatCities</a:t>
            </a:r>
            <a:r>
              <a:rPr lang="it-IT" sz="3000" b="1" dirty="0">
                <a:ln w="0"/>
                <a:solidFill>
                  <a:srgbClr val="03A2A8"/>
                </a:solidFill>
                <a:effectLst>
                  <a:reflection blurRad="6350" stA="53000" endA="300" endPos="35500" dir="5400000" sy="-90000" algn="bl" rotWithShape="0"/>
                </a:effectLst>
                <a:latin typeface="Montserrat" pitchFamily="2" charset="77"/>
              </a:rPr>
              <a:t> 2024 Bologna</a:t>
            </a:r>
            <a:endParaRPr lang="it-IT" sz="2500" b="1" dirty="0">
              <a:ln w="0"/>
              <a:solidFill>
                <a:srgbClr val="03A2A8"/>
              </a:solidFill>
              <a:effectLst>
                <a:reflection blurRad="6350" stA="53000" endA="300" endPos="35500" dir="5400000" sy="-90000" algn="bl" rotWithShape="0"/>
              </a:effectLst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38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3124134-82F9-7C96-C459-EC97A0A79F27}"/>
              </a:ext>
            </a:extLst>
          </p:cNvPr>
          <p:cNvSpPr txBox="1"/>
          <p:nvPr/>
        </p:nvSpPr>
        <p:spPr>
          <a:xfrm>
            <a:off x="-4608" y="856460"/>
            <a:ext cx="8381155" cy="1012008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IMPATTO specifico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generato dalle politiche e dai progetti dell’amministrazione</a:t>
            </a:r>
          </a:p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	sul livello di BENESSERE SETTORIALE (cioè solo economico o sociale o ambientale o sanitario, ecc.)</a:t>
            </a:r>
          </a:p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di cittadini, imprese e altri stakeholder</a:t>
            </a:r>
          </a:p>
        </p:txBody>
      </p:sp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49611DEA-8119-10FA-4DC5-6C3FD81E50CF}"/>
              </a:ext>
            </a:extLst>
          </p:cNvPr>
          <p:cNvSpPr/>
          <p:nvPr/>
        </p:nvSpPr>
        <p:spPr>
          <a:xfrm>
            <a:off x="8312907" y="902479"/>
            <a:ext cx="609083" cy="1103160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203D751-9972-CBBA-40C7-475C6F9211A4}"/>
              </a:ext>
            </a:extLst>
          </p:cNvPr>
          <p:cNvSpPr txBox="1"/>
          <p:nvPr/>
        </p:nvSpPr>
        <p:spPr>
          <a:xfrm>
            <a:off x="8635716" y="1129149"/>
            <a:ext cx="2088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SETTORIALE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(es. valore sociale,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 economico, valore ambientale)</a:t>
            </a:r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B12412D8-304E-951B-2B3F-D546F7D03F72}"/>
              </a:ext>
            </a:extLst>
          </p:cNvPr>
          <p:cNvSpPr/>
          <p:nvPr/>
        </p:nvSpPr>
        <p:spPr>
          <a:xfrm>
            <a:off x="42326" y="1870074"/>
            <a:ext cx="8371515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Effetto: benessere addizionale settoriale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C5E7541-30DB-FCD9-8A9D-20875E3CB3CC}"/>
              </a:ext>
            </a:extLst>
          </p:cNvPr>
          <p:cNvSpPr txBox="1"/>
          <p:nvPr/>
        </p:nvSpPr>
        <p:spPr>
          <a:xfrm>
            <a:off x="17950" y="2204639"/>
            <a:ext cx="8337331" cy="1332609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IMPATTO MEDIO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generato dalle politiche e dai progetti dell’amministrazione</a:t>
            </a:r>
          </a:p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sul livello di BENESSERE COMPLESSIVO (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MULTIDIMENSIONALE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, cioè sia economico, sia sociale, sia ambientale, sia sanitario, ecc.) di cittadini, imprese e altri stakeholder</a:t>
            </a:r>
          </a:p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IMPATTO DEGLI IMPATTI</a:t>
            </a:r>
          </a:p>
        </p:txBody>
      </p:sp>
      <p:sp>
        <p:nvSpPr>
          <p:cNvPr id="28" name="Shape 14">
            <a:extLst>
              <a:ext uri="{FF2B5EF4-FFF2-40B4-BE49-F238E27FC236}">
                <a16:creationId xmlns:a16="http://schemas.microsoft.com/office/drawing/2014/main" id="{0BBCB428-839D-B601-CCA8-3A571D844EBA}"/>
              </a:ext>
            </a:extLst>
          </p:cNvPr>
          <p:cNvSpPr/>
          <p:nvPr/>
        </p:nvSpPr>
        <p:spPr>
          <a:xfrm>
            <a:off x="-4609" y="3543887"/>
            <a:ext cx="8355091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Effetto: benessere addizionale complessivo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A755F6A-9B2C-3DA6-D683-C2FEE6863680}"/>
              </a:ext>
            </a:extLst>
          </p:cNvPr>
          <p:cNvSpPr txBox="1"/>
          <p:nvPr/>
        </p:nvSpPr>
        <p:spPr>
          <a:xfrm>
            <a:off x="8275652" y="2534807"/>
            <a:ext cx="1718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PUBBLICO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(esterno)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in senso stretto</a:t>
            </a:r>
          </a:p>
        </p:txBody>
      </p:sp>
      <p:sp>
        <p:nvSpPr>
          <p:cNvPr id="30" name="Parentesi graffa chiusa 29">
            <a:extLst>
              <a:ext uri="{FF2B5EF4-FFF2-40B4-BE49-F238E27FC236}">
                <a16:creationId xmlns:a16="http://schemas.microsoft.com/office/drawing/2014/main" id="{22F3D93C-105D-2CA2-4D1A-B06E72303D21}"/>
              </a:ext>
            </a:extLst>
          </p:cNvPr>
          <p:cNvSpPr/>
          <p:nvPr/>
        </p:nvSpPr>
        <p:spPr>
          <a:xfrm>
            <a:off x="8355280" y="2229114"/>
            <a:ext cx="609083" cy="1512684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2763684-409E-E4D4-ED9F-3893CACD080F}"/>
              </a:ext>
            </a:extLst>
          </p:cNvPr>
          <p:cNvSpPr txBox="1"/>
          <p:nvPr/>
        </p:nvSpPr>
        <p:spPr>
          <a:xfrm>
            <a:off x="26851" y="3858863"/>
            <a:ext cx="8355091" cy="1012008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ottenuto governando le PERFORMANCE dell’amministrazione in tale direzione,</a:t>
            </a:r>
          </a:p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proteggendo l’amministrazione dai RISCHI connessi,</a:t>
            </a:r>
          </a:p>
          <a:p>
            <a:pPr marL="0" marR="0" lvl="0" indent="85005" algn="ctr" defTabSz="45716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a partire dalla cura della SALUTE delle risorse dell’amministrazione</a:t>
            </a:r>
          </a:p>
        </p:txBody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52CE8AF1-7AF5-C38F-F1EE-58748E06DF7C}"/>
              </a:ext>
            </a:extLst>
          </p:cNvPr>
          <p:cNvSpPr/>
          <p:nvPr/>
        </p:nvSpPr>
        <p:spPr>
          <a:xfrm>
            <a:off x="4056" y="4859291"/>
            <a:ext cx="837249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Performance Management come Leva di creazione del VP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E500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Risk Management come Leva di protezione del VP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Salute delle risorse come Condizioni abilitanti del VP</a:t>
            </a:r>
          </a:p>
        </p:txBody>
      </p:sp>
      <p:sp>
        <p:nvSpPr>
          <p:cNvPr id="33" name="Parentesi graffa chiusa 32">
            <a:extLst>
              <a:ext uri="{FF2B5EF4-FFF2-40B4-BE49-F238E27FC236}">
                <a16:creationId xmlns:a16="http://schemas.microsoft.com/office/drawing/2014/main" id="{CD58F65C-B130-77B4-562C-288C60DA09FE}"/>
              </a:ext>
            </a:extLst>
          </p:cNvPr>
          <p:cNvSpPr/>
          <p:nvPr/>
        </p:nvSpPr>
        <p:spPr>
          <a:xfrm>
            <a:off x="8368955" y="3816329"/>
            <a:ext cx="609083" cy="1658267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6CD4F69-85E7-5B3D-B185-0C13924D2051}"/>
              </a:ext>
            </a:extLst>
          </p:cNvPr>
          <p:cNvSpPr txBox="1"/>
          <p:nvPr/>
        </p:nvSpPr>
        <p:spPr>
          <a:xfrm>
            <a:off x="8298212" y="4170901"/>
            <a:ext cx="167871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PUBBLICO 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(interno)</a:t>
            </a:r>
          </a:p>
        </p:txBody>
      </p:sp>
      <p:sp>
        <p:nvSpPr>
          <p:cNvPr id="35" name="Parentesi graffa chiusa 34">
            <a:extLst>
              <a:ext uri="{FF2B5EF4-FFF2-40B4-BE49-F238E27FC236}">
                <a16:creationId xmlns:a16="http://schemas.microsoft.com/office/drawing/2014/main" id="{D5974E93-7FE7-2793-4350-A6DB9533A2CF}"/>
              </a:ext>
            </a:extLst>
          </p:cNvPr>
          <p:cNvSpPr/>
          <p:nvPr/>
        </p:nvSpPr>
        <p:spPr>
          <a:xfrm>
            <a:off x="9732470" y="2258330"/>
            <a:ext cx="422731" cy="3254423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A47A632-9818-B662-B18E-72B676B9A3C2}"/>
              </a:ext>
            </a:extLst>
          </p:cNvPr>
          <p:cNvSpPr txBox="1"/>
          <p:nvPr/>
        </p:nvSpPr>
        <p:spPr>
          <a:xfrm>
            <a:off x="9540881" y="3480298"/>
            <a:ext cx="150182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PUBBLICO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457200" marR="0" lvl="1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in senso ampio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754BC8A-5878-1975-351C-5F6A57EE7570}"/>
              </a:ext>
            </a:extLst>
          </p:cNvPr>
          <p:cNvSpPr txBox="1"/>
          <p:nvPr/>
        </p:nvSpPr>
        <p:spPr>
          <a:xfrm>
            <a:off x="12722" y="5539006"/>
            <a:ext cx="8346425" cy="615105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marL="0" marR="0" lvl="0" indent="85007" algn="ctr" defTabSz="457178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Valore Pubblico dell’amministrazione RICONOSCIUTO</a:t>
            </a:r>
          </a:p>
          <a:p>
            <a:pPr marL="0" marR="0" lvl="0" indent="85007" algn="ctr" defTabSz="457178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da cittadini, imprese e altri stakeholder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attraverso analisi di customer satisfaction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53C6310-7888-71D1-E2C3-624B48497F23}"/>
              </a:ext>
            </a:extLst>
          </p:cNvPr>
          <p:cNvSpPr txBox="1"/>
          <p:nvPr/>
        </p:nvSpPr>
        <p:spPr>
          <a:xfrm>
            <a:off x="12722" y="6242895"/>
            <a:ext cx="8308851" cy="615105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marL="0" marR="0" lvl="0" indent="85007" algn="ctr" defTabSz="457178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Valore Pubblico dell’amministrazione programmato e valutato in modo CONDIVISO</a:t>
            </a:r>
          </a:p>
          <a:p>
            <a:pPr marL="0" marR="0" lvl="0" indent="85007" algn="ctr" defTabSz="457178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da cittadini, imprese e altri stakeholder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Times New Roman" panose="02020603050405020304" pitchFamily="18" charset="0"/>
                <a:cs typeface="+mn-cs"/>
              </a:rPr>
              <a:t>attraverso percorsi partecipativi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A8245FE-785C-5530-C0F5-42C0AF1EB557}"/>
              </a:ext>
            </a:extLst>
          </p:cNvPr>
          <p:cNvSpPr txBox="1"/>
          <p:nvPr/>
        </p:nvSpPr>
        <p:spPr>
          <a:xfrm>
            <a:off x="8176598" y="5696723"/>
            <a:ext cx="202865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3428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VP</a:t>
            </a:r>
          </a:p>
          <a:p>
            <a:pPr marL="457200" marR="0" lvl="1" indent="0" algn="ctr" defTabSz="3428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RICONOSCIUTO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F304CAB-D1D8-2831-C5D8-D52E6BD5D425}"/>
              </a:ext>
            </a:extLst>
          </p:cNvPr>
          <p:cNvSpPr txBox="1"/>
          <p:nvPr/>
        </p:nvSpPr>
        <p:spPr>
          <a:xfrm>
            <a:off x="11028833" y="3613234"/>
            <a:ext cx="12686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VALORE</a:t>
            </a:r>
          </a:p>
          <a:p>
            <a:pPr marL="0" marR="0" lvl="0" indent="0" algn="ctr" defTabSz="34287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PUBBLICO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 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3428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+mn-cs"/>
              </a:rPr>
              <a:t>CONDIVISO</a:t>
            </a:r>
          </a:p>
        </p:txBody>
      </p:sp>
      <p:sp>
        <p:nvSpPr>
          <p:cNvPr id="41" name="Parentesi graffa chiusa 40">
            <a:extLst>
              <a:ext uri="{FF2B5EF4-FFF2-40B4-BE49-F238E27FC236}">
                <a16:creationId xmlns:a16="http://schemas.microsoft.com/office/drawing/2014/main" id="{BB5A56E9-F9B0-46AD-28A2-4EFEE9C9532B}"/>
              </a:ext>
            </a:extLst>
          </p:cNvPr>
          <p:cNvSpPr/>
          <p:nvPr/>
        </p:nvSpPr>
        <p:spPr>
          <a:xfrm>
            <a:off x="8359409" y="5532513"/>
            <a:ext cx="609083" cy="590931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2" name="Parentesi graffa chiusa 41">
            <a:extLst>
              <a:ext uri="{FF2B5EF4-FFF2-40B4-BE49-F238E27FC236}">
                <a16:creationId xmlns:a16="http://schemas.microsoft.com/office/drawing/2014/main" id="{502ED663-B2F5-E3E1-45A9-DE626F1A5221}"/>
              </a:ext>
            </a:extLst>
          </p:cNvPr>
          <p:cNvSpPr/>
          <p:nvPr/>
        </p:nvSpPr>
        <p:spPr>
          <a:xfrm>
            <a:off x="10768098" y="856460"/>
            <a:ext cx="471988" cy="5937532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43" name="Elemento grafico 42" descr="Successo di gruppo con riempimento a tinta unita">
            <a:extLst>
              <a:ext uri="{FF2B5EF4-FFF2-40B4-BE49-F238E27FC236}">
                <a16:creationId xmlns:a16="http://schemas.microsoft.com/office/drawing/2014/main" id="{8C6CC93E-8304-8AD0-32B0-A241C28B44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9644" y="4096528"/>
            <a:ext cx="914400" cy="757130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850E6E40-D537-CCF3-4284-4315994FB080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BEBC8B9-D981-B6FE-E157-0F28DD5949B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Che cosa è il VP</a:t>
            </a:r>
            <a:r>
              <a:rPr lang="it-IT" sz="3000" b="1" i="1" dirty="0">
                <a:latin typeface="Montserrat" pitchFamily="2" charset="77"/>
              </a:rPr>
              <a:t>: le prospettive dell’ente e degli STK</a:t>
            </a:r>
          </a:p>
        </p:txBody>
      </p:sp>
    </p:spTree>
    <p:extLst>
      <p:ext uri="{BB962C8B-B14F-4D97-AF65-F5344CB8AC3E}">
        <p14:creationId xmlns:p14="http://schemas.microsoft.com/office/powerpoint/2010/main" val="8628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32;p29">
            <a:extLst>
              <a:ext uri="{FF2B5EF4-FFF2-40B4-BE49-F238E27FC236}">
                <a16:creationId xmlns:a16="http://schemas.microsoft.com/office/drawing/2014/main" id="{75315239-2782-640D-FA0B-D112731A0B2B}"/>
              </a:ext>
            </a:extLst>
          </p:cNvPr>
          <p:cNvSpPr txBox="1"/>
          <p:nvPr/>
        </p:nvSpPr>
        <p:spPr>
          <a:xfrm>
            <a:off x="8140568" y="1032306"/>
            <a:ext cx="3952109" cy="490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40"/>
            <a:r>
              <a:rPr lang="it-IT" sz="1893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Il PIAO è uno strumento di </a:t>
            </a:r>
            <a:r>
              <a:rPr lang="it-IT" sz="1893" b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programmazione integrata </a:t>
            </a:r>
            <a:r>
              <a:rPr lang="it-IT" sz="1893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tra 4 principali contenuti:</a:t>
            </a:r>
          </a:p>
          <a:p>
            <a:pPr algn="ctr" defTabSz="1219140"/>
            <a:endParaRPr lang="it-IT" sz="1893" dirty="0">
              <a:solidFill>
                <a:srgbClr val="003A57"/>
              </a:solidFill>
              <a:latin typeface="Montserrat"/>
              <a:ea typeface="+mn-ea"/>
              <a:sym typeface="Montserrat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r>
              <a:rPr lang="it-IT" sz="1893" i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Obiettivi di Valore Pubblico e loro strategie attuative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endParaRPr lang="it-IT" sz="1893" i="1" dirty="0">
              <a:solidFill>
                <a:srgbClr val="003A57"/>
              </a:solidFill>
              <a:latin typeface="Montserrat"/>
              <a:ea typeface="+mn-ea"/>
              <a:sym typeface="Montserrat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r>
              <a:rPr lang="it-IT" sz="1893" i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Obiettivi operativi di performance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endParaRPr lang="it-IT" sz="1893" i="1" dirty="0">
              <a:solidFill>
                <a:srgbClr val="003A57"/>
              </a:solidFill>
              <a:latin typeface="Montserrat"/>
              <a:ea typeface="+mn-ea"/>
              <a:sym typeface="Montserrat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r>
              <a:rPr lang="it-IT" sz="1893" i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Misure anticorruzione e trasparenza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endParaRPr lang="it-IT" sz="1893" i="1" dirty="0">
              <a:solidFill>
                <a:srgbClr val="003A57"/>
              </a:solidFill>
              <a:latin typeface="Montserrat"/>
              <a:ea typeface="+mn-ea"/>
              <a:sym typeface="Montserrat"/>
            </a:endParaRPr>
          </a:p>
          <a:p>
            <a:pPr marL="228589" indent="-228589" defTabSz="1219140">
              <a:buFont typeface="Arial" panose="020B0604020202020204" pitchFamily="34" charset="0"/>
              <a:buChar char="•"/>
            </a:pPr>
            <a:r>
              <a:rPr lang="it-IT" sz="1893" i="1" dirty="0">
                <a:solidFill>
                  <a:srgbClr val="003A57"/>
                </a:solidFill>
                <a:latin typeface="Montserrat"/>
                <a:ea typeface="+mn-ea"/>
                <a:sym typeface="Montserrat"/>
              </a:rPr>
              <a:t>Azioni di miglioramento della salute organizzativa e professionale</a:t>
            </a:r>
            <a:endParaRPr sz="933" i="1" dirty="0">
              <a:solidFill>
                <a:srgbClr val="003A57"/>
              </a:solidFill>
              <a:ea typeface="+mn-ea"/>
            </a:endParaRP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8EC54387-B1EB-E49C-5E85-18A25D5CDBDA}"/>
              </a:ext>
            </a:extLst>
          </p:cNvPr>
          <p:cNvSpPr/>
          <p:nvPr/>
        </p:nvSpPr>
        <p:spPr>
          <a:xfrm rot="10800000">
            <a:off x="2862871" y="2120905"/>
            <a:ext cx="2880320" cy="3571024"/>
          </a:xfrm>
          <a:prstGeom prst="downArrow">
            <a:avLst>
              <a:gd name="adj1" fmla="val 50000"/>
              <a:gd name="adj2" fmla="val 65952"/>
            </a:avLst>
          </a:prstGeom>
          <a:solidFill>
            <a:srgbClr val="2F55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178">
              <a:buClrTx/>
              <a:defRPr/>
            </a:pPr>
            <a:endParaRPr lang="it-IT" sz="1800" b="1" kern="1200" dirty="0">
              <a:solidFill>
                <a:prstClr val="white"/>
              </a:solidFill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82ADE80-C2B6-AC0F-4871-0810729DE43C}"/>
              </a:ext>
            </a:extLst>
          </p:cNvPr>
          <p:cNvSpPr/>
          <p:nvPr/>
        </p:nvSpPr>
        <p:spPr>
          <a:xfrm>
            <a:off x="609353" y="5716304"/>
            <a:ext cx="7046739" cy="595249"/>
          </a:xfrm>
          <a:prstGeom prst="rect">
            <a:avLst/>
          </a:prstGeom>
          <a:solidFill>
            <a:srgbClr val="C5E0B4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178">
              <a:buClrTx/>
              <a:defRPr/>
            </a:pPr>
            <a:r>
              <a:rPr lang="it-IT" altLang="it-IT" sz="1800" b="1" i="1" kern="1200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Azioni di miglioramento</a:t>
            </a:r>
          </a:p>
          <a:p>
            <a:pPr algn="ctr" defTabSz="457178">
              <a:buClrTx/>
              <a:defRPr/>
            </a:pPr>
            <a:r>
              <a:rPr lang="it-IT" altLang="it-IT" sz="1800" b="1" i="1" kern="1200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della salute organizzativa e professionale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7C13837F-513B-9EAB-E87E-7998FB62BC03}"/>
              </a:ext>
            </a:extLst>
          </p:cNvPr>
          <p:cNvSpPr/>
          <p:nvPr/>
        </p:nvSpPr>
        <p:spPr>
          <a:xfrm flipH="1">
            <a:off x="4557253" y="3531693"/>
            <a:ext cx="3080937" cy="920999"/>
          </a:xfrm>
          <a:prstGeom prst="rightArrow">
            <a:avLst/>
          </a:prstGeom>
          <a:solidFill>
            <a:srgbClr val="F8CBA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178">
              <a:buClrTx/>
              <a:defRPr/>
            </a:pPr>
            <a:r>
              <a:rPr lang="it-IT" sz="1333" b="1" i="1" kern="1200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Misure anticorruzione e trasparenza</a:t>
            </a:r>
            <a:endParaRPr lang="it-IT" sz="1333" b="1" kern="1200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97BB4D14-EE39-4885-951B-F989CB67B840}"/>
              </a:ext>
            </a:extLst>
          </p:cNvPr>
          <p:cNvSpPr/>
          <p:nvPr/>
        </p:nvSpPr>
        <p:spPr>
          <a:xfrm>
            <a:off x="591447" y="3531693"/>
            <a:ext cx="3421296" cy="920999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57178">
              <a:buClrTx/>
              <a:defRPr/>
            </a:pPr>
            <a:r>
              <a:rPr lang="it-IT" sz="1333" b="1" i="1" kern="1200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Obiettivi operativi</a:t>
            </a:r>
          </a:p>
          <a:p>
            <a:pPr algn="ctr" defTabSz="457178">
              <a:buClrTx/>
              <a:defRPr/>
            </a:pPr>
            <a:r>
              <a:rPr lang="it-IT" sz="1333" b="1" i="1" kern="1200" dirty="0">
                <a:solidFill>
                  <a:srgbClr val="000000"/>
                </a:solidFill>
                <a:latin typeface="Montserrat" pitchFamily="2" charset="77"/>
                <a:cs typeface="Times New Roman" panose="02020603050405020304" pitchFamily="18" charset="0"/>
              </a:rPr>
              <a:t>di performance</a:t>
            </a:r>
            <a:endParaRPr lang="it-IT" sz="1333" b="1" kern="1200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6CC099-66BE-0321-6642-8C8FD33A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126" y="2531671"/>
            <a:ext cx="2237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178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 b="1" kern="1200" dirty="0">
                <a:solidFill>
                  <a:srgbClr val="000000"/>
                </a:solidFill>
                <a:latin typeface="Montserrat" pitchFamily="2" charset="77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it-IT" altLang="it-IT" sz="2000" b="1" i="1" kern="1200" dirty="0">
              <a:solidFill>
                <a:srgbClr val="000000"/>
              </a:solidFill>
              <a:latin typeface="Montserrat" pitchFamily="2" charset="77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 defTabSz="457178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b="1" i="1" kern="1200" dirty="0">
                <a:solidFill>
                  <a:prstClr val="white"/>
                </a:solidFill>
                <a:latin typeface="Montserrat" pitchFamily="2" charset="77"/>
                <a:ea typeface="MS PGothic" panose="020B0600070205080204" pitchFamily="34" charset="-128"/>
                <a:cs typeface="Times New Roman" panose="02020603050405020304" pitchFamily="18" charset="0"/>
              </a:rPr>
              <a:t>Strategie</a:t>
            </a:r>
          </a:p>
          <a:p>
            <a:pPr algn="ctr" defTabSz="457178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b="1" i="1" kern="1200" dirty="0">
                <a:solidFill>
                  <a:prstClr val="white"/>
                </a:solidFill>
                <a:latin typeface="Montserrat" pitchFamily="2" charset="77"/>
                <a:ea typeface="MS PGothic" panose="020B0600070205080204" pitchFamily="34" charset="-128"/>
                <a:cs typeface="Times New Roman" panose="02020603050405020304" pitchFamily="18" charset="0"/>
              </a:rPr>
              <a:t>pluriennali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505F6E1-1F14-9A26-2727-5F7ECBE3AE0A}"/>
              </a:ext>
            </a:extLst>
          </p:cNvPr>
          <p:cNvSpPr/>
          <p:nvPr/>
        </p:nvSpPr>
        <p:spPr>
          <a:xfrm>
            <a:off x="591449" y="1115073"/>
            <a:ext cx="7046739" cy="1000027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b="1" kern="1200" dirty="0">
                <a:solidFill>
                  <a:srgbClr val="FFFFFF"/>
                </a:solidFill>
                <a:latin typeface="Montserrat" pitchFamily="2" charset="77"/>
                <a:cs typeface="Times New Roman" panose="02020603050405020304" pitchFamily="18" charset="0"/>
              </a:rPr>
              <a:t>Valore Pubblico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B55FD871-F35F-2607-7095-FEFE05D59A6D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0B29A68-4B30-22C2-49B6-991828048AB7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</a:t>
            </a:r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01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95804090-CC06-31D4-44EB-A90C4F03845C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9DE171E-020F-80A5-9B5B-69F67E308F29}"/>
              </a:ext>
            </a:extLst>
          </p:cNvPr>
          <p:cNvGrpSpPr/>
          <p:nvPr/>
        </p:nvGrpSpPr>
        <p:grpSpPr>
          <a:xfrm>
            <a:off x="10053256" y="940306"/>
            <a:ext cx="1984248" cy="1581912"/>
            <a:chOff x="4489704" y="1362456"/>
            <a:chExt cx="1984248" cy="158191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D718B9A-8A6B-E5E9-D193-A395EB3D4F9F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Anticorruzione</a:t>
              </a:r>
            </a:p>
            <a:p>
              <a:pPr algn="ctr"/>
              <a:endParaRPr lang="it-IT" b="1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Misure</a:t>
              </a:r>
            </a:p>
          </p:txBody>
        </p:sp>
        <p:sp>
          <p:nvSpPr>
            <p:cNvPr id="9" name="Pergamena 1 8">
              <a:extLst>
                <a:ext uri="{FF2B5EF4-FFF2-40B4-BE49-F238E27FC236}">
                  <a16:creationId xmlns:a16="http://schemas.microsoft.com/office/drawing/2014/main" id="{53369461-34E0-BFDB-772F-A31EC945A346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B1C4DA6-5F7C-EAE1-9222-F48C966075C2}"/>
              </a:ext>
            </a:extLst>
          </p:cNvPr>
          <p:cNvGrpSpPr/>
          <p:nvPr/>
        </p:nvGrpSpPr>
        <p:grpSpPr>
          <a:xfrm>
            <a:off x="117131" y="2820625"/>
            <a:ext cx="1984248" cy="1761440"/>
            <a:chOff x="4489704" y="1362456"/>
            <a:chExt cx="1984248" cy="176144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971FA0D-F287-8D86-9981-66C6C89F4FCC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Performance</a:t>
              </a:r>
            </a:p>
            <a:p>
              <a:pPr algn="ctr"/>
              <a:endParaRPr lang="it-IT" b="1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</p:txBody>
        </p:sp>
        <p:sp>
          <p:nvSpPr>
            <p:cNvPr id="15" name="Pergamena 1 14">
              <a:extLst>
                <a:ext uri="{FF2B5EF4-FFF2-40B4-BE49-F238E27FC236}">
                  <a16:creationId xmlns:a16="http://schemas.microsoft.com/office/drawing/2014/main" id="{9F2F34E3-0D3C-7284-2493-232CA58379E5}"/>
                </a:ext>
              </a:extLst>
            </p:cNvPr>
            <p:cNvSpPr/>
            <p:nvPr/>
          </p:nvSpPr>
          <p:spPr>
            <a:xfrm>
              <a:off x="4489704" y="1362456"/>
              <a:ext cx="1984248" cy="1761440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B909CEA-3EDA-4FFC-CC52-38C3C1916F86}"/>
              </a:ext>
            </a:extLst>
          </p:cNvPr>
          <p:cNvGrpSpPr/>
          <p:nvPr/>
        </p:nvGrpSpPr>
        <p:grpSpPr>
          <a:xfrm>
            <a:off x="94843" y="5003834"/>
            <a:ext cx="1984248" cy="1581912"/>
            <a:chOff x="4489704" y="1362456"/>
            <a:chExt cx="1984248" cy="15819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C75EF98-E8AA-778C-E9C3-98790E2B56C1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PEG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</p:txBody>
        </p:sp>
        <p:sp>
          <p:nvSpPr>
            <p:cNvPr id="18" name="Pergamena 1 17">
              <a:extLst>
                <a:ext uri="{FF2B5EF4-FFF2-40B4-BE49-F238E27FC236}">
                  <a16:creationId xmlns:a16="http://schemas.microsoft.com/office/drawing/2014/main" id="{D975F65D-C4C2-7C92-7A7D-B0DFFB100252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4511F8F-F462-510C-2858-3373EB7BE7B7}"/>
              </a:ext>
            </a:extLst>
          </p:cNvPr>
          <p:cNvGrpSpPr/>
          <p:nvPr/>
        </p:nvGrpSpPr>
        <p:grpSpPr>
          <a:xfrm>
            <a:off x="10053256" y="3000153"/>
            <a:ext cx="1984248" cy="1581912"/>
            <a:chOff x="4489704" y="1362456"/>
            <a:chExt cx="1984248" cy="1581912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F904BF0-9C48-7857-4085-5CC45E5C939A}"/>
                </a:ext>
              </a:extLst>
            </p:cNvPr>
            <p:cNvSpPr txBox="1"/>
            <p:nvPr/>
          </p:nvSpPr>
          <p:spPr>
            <a:xfrm>
              <a:off x="4613720" y="1523458"/>
              <a:ext cx="17089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Formazione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Corsi formazione</a:t>
              </a:r>
            </a:p>
          </p:txBody>
        </p:sp>
        <p:sp>
          <p:nvSpPr>
            <p:cNvPr id="21" name="Pergamena 1 20">
              <a:extLst>
                <a:ext uri="{FF2B5EF4-FFF2-40B4-BE49-F238E27FC236}">
                  <a16:creationId xmlns:a16="http://schemas.microsoft.com/office/drawing/2014/main" id="{3673C56E-53B6-CED1-AB26-FF93F7943D75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435945D-6D32-F844-84F8-A97BEBFB6699}"/>
              </a:ext>
            </a:extLst>
          </p:cNvPr>
          <p:cNvGrpSpPr/>
          <p:nvPr/>
        </p:nvGrpSpPr>
        <p:grpSpPr>
          <a:xfrm>
            <a:off x="213143" y="904391"/>
            <a:ext cx="1984248" cy="1581912"/>
            <a:chOff x="4489704" y="1362456"/>
            <a:chExt cx="1984248" cy="1581912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E47CB2C9-5534-33D7-A587-0562AACA31D0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DUP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</p:txBody>
        </p:sp>
        <p:sp>
          <p:nvSpPr>
            <p:cNvPr id="24" name="Pergamena 1 23">
              <a:extLst>
                <a:ext uri="{FF2B5EF4-FFF2-40B4-BE49-F238E27FC236}">
                  <a16:creationId xmlns:a16="http://schemas.microsoft.com/office/drawing/2014/main" id="{FECEC73F-E011-21C9-723C-B20E4DA415A9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142907-B6FF-481D-4E02-7C5080307EAA}"/>
              </a:ext>
            </a:extLst>
          </p:cNvPr>
          <p:cNvGrpSpPr/>
          <p:nvPr/>
        </p:nvGrpSpPr>
        <p:grpSpPr>
          <a:xfrm>
            <a:off x="3327573" y="5003834"/>
            <a:ext cx="1984248" cy="1761440"/>
            <a:chOff x="4489704" y="1362456"/>
            <a:chExt cx="1984248" cy="1761440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DD96034-C54C-6766-69BE-A63A76FDD004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POLA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 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 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  <a:p>
              <a:pPr algn="ctr"/>
              <a:endParaRPr lang="it-IT" i="1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9" name="Pergamena 1 28">
              <a:extLst>
                <a:ext uri="{FF2B5EF4-FFF2-40B4-BE49-F238E27FC236}">
                  <a16:creationId xmlns:a16="http://schemas.microsoft.com/office/drawing/2014/main" id="{674E2D2D-55E4-A3E7-3DC2-748CFBAA3168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8A10B1E6-23EC-2489-CFBE-7E888E75AD37}"/>
              </a:ext>
            </a:extLst>
          </p:cNvPr>
          <p:cNvSpPr/>
          <p:nvPr/>
        </p:nvSpPr>
        <p:spPr>
          <a:xfrm>
            <a:off x="3676016" y="756229"/>
            <a:ext cx="5486400" cy="42687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4FEF6F1-7419-191D-B233-4BFC15C941D5}"/>
              </a:ext>
            </a:extLst>
          </p:cNvPr>
          <p:cNvSpPr txBox="1"/>
          <p:nvPr/>
        </p:nvSpPr>
        <p:spPr>
          <a:xfrm>
            <a:off x="7881352" y="553151"/>
            <a:ext cx="105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2024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A254CF1-9538-A998-EEDC-A76D383F08FC}"/>
              </a:ext>
            </a:extLst>
          </p:cNvPr>
          <p:cNvSpPr txBox="1"/>
          <p:nvPr/>
        </p:nvSpPr>
        <p:spPr>
          <a:xfrm>
            <a:off x="6527785" y="553151"/>
            <a:ext cx="102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2023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C2847DE-A8E2-8FF6-EE19-07167C55CD1D}"/>
              </a:ext>
            </a:extLst>
          </p:cNvPr>
          <p:cNvSpPr txBox="1"/>
          <p:nvPr/>
        </p:nvSpPr>
        <p:spPr>
          <a:xfrm>
            <a:off x="5064619" y="555083"/>
            <a:ext cx="102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2022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98B44C-50BB-B455-7271-EE3B26EB1E22}"/>
              </a:ext>
            </a:extLst>
          </p:cNvPr>
          <p:cNvSpPr txBox="1"/>
          <p:nvPr/>
        </p:nvSpPr>
        <p:spPr>
          <a:xfrm>
            <a:off x="3691646" y="553150"/>
            <a:ext cx="11147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Montserrat" pitchFamily="2" charset="77"/>
              </a:rPr>
              <a:t>2021</a:t>
            </a:r>
            <a:endParaRPr lang="it-IT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7507222-CF4F-3319-2227-377D623C30FB}"/>
              </a:ext>
            </a:extLst>
          </p:cNvPr>
          <p:cNvGrpSpPr/>
          <p:nvPr/>
        </p:nvGrpSpPr>
        <p:grpSpPr>
          <a:xfrm>
            <a:off x="9991344" y="5029742"/>
            <a:ext cx="1984248" cy="1581912"/>
            <a:chOff x="4489704" y="1362456"/>
            <a:chExt cx="1984248" cy="1581912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16F7D4EA-DE90-972D-1EC6-185C114A9B8E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</a:t>
              </a: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Fabbisogno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</p:txBody>
        </p:sp>
        <p:sp>
          <p:nvSpPr>
            <p:cNvPr id="37" name="Pergamena 1 36">
              <a:extLst>
                <a:ext uri="{FF2B5EF4-FFF2-40B4-BE49-F238E27FC236}">
                  <a16:creationId xmlns:a16="http://schemas.microsoft.com/office/drawing/2014/main" id="{A7688025-2C7D-0EC0-BD84-2C2D58FCC61F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A05C3B0F-B812-0925-0AD8-669B92997C57}"/>
              </a:ext>
            </a:extLst>
          </p:cNvPr>
          <p:cNvGrpSpPr/>
          <p:nvPr/>
        </p:nvGrpSpPr>
        <p:grpSpPr>
          <a:xfrm>
            <a:off x="7090124" y="5003834"/>
            <a:ext cx="1984248" cy="1581912"/>
            <a:chOff x="4489704" y="1362456"/>
            <a:chExt cx="1984248" cy="1581912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0634C53A-8E2E-5F26-4000-9532C2A8A926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PAP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  <a:p>
              <a:pPr algn="ctr"/>
              <a:endParaRPr lang="it-IT" i="1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43" name="Pergamena 1 42">
              <a:extLst>
                <a:ext uri="{FF2B5EF4-FFF2-40B4-BE49-F238E27FC236}">
                  <a16:creationId xmlns:a16="http://schemas.microsoft.com/office/drawing/2014/main" id="{A9FA1687-98EC-47F4-3252-F5F7A9E9F4B5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FBA349-9A83-9C65-6851-5321604B2734}"/>
              </a:ext>
            </a:extLst>
          </p:cNvPr>
          <p:cNvSpPr txBox="1"/>
          <p:nvPr/>
        </p:nvSpPr>
        <p:spPr>
          <a:xfrm>
            <a:off x="1995651" y="1269218"/>
            <a:ext cx="8207909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Alcuni si lamentano del PIAO,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senza capire che il </a:t>
            </a:r>
            <a:r>
              <a:rPr lang="it-IT" sz="1600" b="1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problema</a:t>
            </a: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 non è mai </a:t>
            </a:r>
            <a:r>
              <a:rPr lang="it-IT" sz="1600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lo strumento,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ma </a:t>
            </a:r>
            <a:r>
              <a:rPr lang="it-IT" sz="1600" b="1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come lo si utilizza</a:t>
            </a: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it-IT" sz="1600" dirty="0">
              <a:solidFill>
                <a:schemeClr val="tx1"/>
              </a:solidFill>
              <a:latin typeface="Montserrat" pitchFamily="2" charset="77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Il PIAO è una grande opportunità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per valorizzare le PA (</a:t>
            </a:r>
            <a:r>
              <a:rPr lang="it-IT" sz="1600" b="1" i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Valore Pubblico interno</a:t>
            </a: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),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migliorandone la capacità di valorizzare i territori (</a:t>
            </a:r>
            <a:r>
              <a:rPr lang="it-IT" sz="1600" b="1" i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esterno</a:t>
            </a:r>
            <a:r>
              <a:rPr lang="it-IT" sz="16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endParaRPr lang="it-IT" sz="1600" b="1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Come sfruttare il suo potenziale?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2E9C2166-7312-873A-93F5-50036CF29A48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93CA76-7E76-9E5E-7BED-388E364A6995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PIAO:</a:t>
            </a:r>
            <a:r>
              <a:rPr lang="it-IT" sz="3200" b="1" i="1" dirty="0">
                <a:latin typeface="Montserrat" pitchFamily="2" charset="77"/>
              </a:rPr>
              <a:t> come sarebbe il mondo senza…</a:t>
            </a:r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20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ram group">
            <a:extLst>
              <a:ext uri="{FF2B5EF4-FFF2-40B4-BE49-F238E27FC236}">
                <a16:creationId xmlns:a16="http://schemas.microsoft.com/office/drawing/2014/main" id="{18915E78-34FB-661A-1452-2764E561594D}"/>
              </a:ext>
            </a:extLst>
          </p:cNvPr>
          <p:cNvGrpSpPr/>
          <p:nvPr/>
        </p:nvGrpSpPr>
        <p:grpSpPr>
          <a:xfrm>
            <a:off x="-258063" y="2228588"/>
            <a:ext cx="6049100" cy="898268"/>
            <a:chOff x="4127352" y="0"/>
            <a:chExt cx="2921394" cy="2921394"/>
          </a:xfrm>
          <a:scene3d>
            <a:camera prst="isometricOffAxis2Left" zoom="95000"/>
            <a:lightRig rig="flat" dir="t"/>
          </a:scene3d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E57AD52C-2DA3-D2EA-DD8B-8ABFA71CB8C7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6AC2FC7-A5A5-C432-121D-32BA8EBC5FEF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no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" name="Triangolo 4">
                <a:extLst>
                  <a:ext uri="{FF2B5EF4-FFF2-40B4-BE49-F238E27FC236}">
                    <a16:creationId xmlns:a16="http://schemas.microsoft.com/office/drawing/2014/main" id="{1673CAA8-DD65-2353-24EE-ACB569EB8F68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1) SEMPLIFICAZIONE</a:t>
                </a:r>
              </a:p>
            </p:txBody>
          </p:sp>
        </p:grpSp>
      </p:grpSp>
      <p:grpSp>
        <p:nvGrpSpPr>
          <p:cNvPr id="13" name="Diagram group">
            <a:extLst>
              <a:ext uri="{FF2B5EF4-FFF2-40B4-BE49-F238E27FC236}">
                <a16:creationId xmlns:a16="http://schemas.microsoft.com/office/drawing/2014/main" id="{BA883B26-3738-3DDF-6BFF-184FBA8A16E9}"/>
              </a:ext>
            </a:extLst>
          </p:cNvPr>
          <p:cNvGrpSpPr/>
          <p:nvPr/>
        </p:nvGrpSpPr>
        <p:grpSpPr>
          <a:xfrm>
            <a:off x="954159" y="1673188"/>
            <a:ext cx="5506695" cy="898268"/>
            <a:chOff x="4127352" y="0"/>
            <a:chExt cx="2921394" cy="2921394"/>
          </a:xfrm>
          <a:scene3d>
            <a:camera prst="isometricOffAxis2Left" zoom="95000"/>
            <a:lightRig rig="flat" dir="t"/>
          </a:scene3d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6B1479AF-8442-ED86-4E5E-19E39449ABB1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A218B27-E8C7-0F49-54F0-3BE8FC486503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no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" name="Triangolo 4">
                <a:extLst>
                  <a:ext uri="{FF2B5EF4-FFF2-40B4-BE49-F238E27FC236}">
                    <a16:creationId xmlns:a16="http://schemas.microsoft.com/office/drawing/2014/main" id="{103A1D34-2C06-259D-6955-54795279D31C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2) SELETTIVITA’</a:t>
                </a:r>
              </a:p>
            </p:txBody>
          </p:sp>
        </p:grpSp>
      </p:grpSp>
      <p:grpSp>
        <p:nvGrpSpPr>
          <p:cNvPr id="2" name="Diagram group">
            <a:extLst>
              <a:ext uri="{FF2B5EF4-FFF2-40B4-BE49-F238E27FC236}">
                <a16:creationId xmlns:a16="http://schemas.microsoft.com/office/drawing/2014/main" id="{8F3092C8-4553-657F-9BFB-ACCFEB42908A}"/>
              </a:ext>
            </a:extLst>
          </p:cNvPr>
          <p:cNvGrpSpPr/>
          <p:nvPr/>
        </p:nvGrpSpPr>
        <p:grpSpPr>
          <a:xfrm>
            <a:off x="2516603" y="1327488"/>
            <a:ext cx="5506695" cy="898268"/>
            <a:chOff x="4127352" y="0"/>
            <a:chExt cx="2921394" cy="2921394"/>
          </a:xfrm>
          <a:noFill/>
          <a:scene3d>
            <a:camera prst="isometricOffAxis2Left" zoom="95000"/>
            <a:lightRig rig="flat" dir="t"/>
          </a:scene3d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3F30277-0227-C298-5980-1817FA347CA3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  <a:grpFill/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577DE99-F394-DF58-0490-73311B63C7E2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grpFill/>
              <a:ln>
                <a:noFill/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" name="Triangolo 4">
                <a:extLst>
                  <a:ext uri="{FF2B5EF4-FFF2-40B4-BE49-F238E27FC236}">
                    <a16:creationId xmlns:a16="http://schemas.microsoft.com/office/drawing/2014/main" id="{A25B10BC-E77C-7750-7C77-3F1E1850628E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3) ADEGUATEZZA</a:t>
                </a:r>
              </a:p>
            </p:txBody>
          </p:sp>
        </p:grpSp>
      </p:grpSp>
      <p:sp>
        <p:nvSpPr>
          <p:cNvPr id="21" name="Triangolo 4">
            <a:extLst>
              <a:ext uri="{FF2B5EF4-FFF2-40B4-BE49-F238E27FC236}">
                <a16:creationId xmlns:a16="http://schemas.microsoft.com/office/drawing/2014/main" id="{A4F5214B-C625-D0EC-C31E-6A56C30101B2}"/>
              </a:ext>
            </a:extLst>
          </p:cNvPr>
          <p:cNvSpPr txBox="1"/>
          <p:nvPr/>
        </p:nvSpPr>
        <p:spPr>
          <a:xfrm>
            <a:off x="4823792" y="2468022"/>
            <a:ext cx="2753347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4) INTEGRAZIONE</a:t>
            </a:r>
          </a:p>
        </p:txBody>
      </p:sp>
      <p:sp>
        <p:nvSpPr>
          <p:cNvPr id="22" name="Triangolo 4">
            <a:extLst>
              <a:ext uri="{FF2B5EF4-FFF2-40B4-BE49-F238E27FC236}">
                <a16:creationId xmlns:a16="http://schemas.microsoft.com/office/drawing/2014/main" id="{75191AA3-E1CA-184E-3AEE-227C8CB72F71}"/>
              </a:ext>
            </a:extLst>
          </p:cNvPr>
          <p:cNvSpPr txBox="1"/>
          <p:nvPr/>
        </p:nvSpPr>
        <p:spPr>
          <a:xfrm>
            <a:off x="5462064" y="3283571"/>
            <a:ext cx="3335049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5) FUNZIONALITA’ al VP</a:t>
            </a:r>
          </a:p>
        </p:txBody>
      </p:sp>
      <p:sp>
        <p:nvSpPr>
          <p:cNvPr id="26" name="Triangolo 4">
            <a:extLst>
              <a:ext uri="{FF2B5EF4-FFF2-40B4-BE49-F238E27FC236}">
                <a16:creationId xmlns:a16="http://schemas.microsoft.com/office/drawing/2014/main" id="{018F01DF-0654-7CD6-2F5B-00F067BE047E}"/>
              </a:ext>
            </a:extLst>
          </p:cNvPr>
          <p:cNvSpPr txBox="1"/>
          <p:nvPr/>
        </p:nvSpPr>
        <p:spPr>
          <a:xfrm>
            <a:off x="5806604" y="4354643"/>
            <a:ext cx="3335049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6) PARTECIPAZIONE Responsabili PIAO</a:t>
            </a:r>
          </a:p>
        </p:txBody>
      </p:sp>
      <p:sp>
        <p:nvSpPr>
          <p:cNvPr id="27" name="Triangolo 4">
            <a:extLst>
              <a:ext uri="{FF2B5EF4-FFF2-40B4-BE49-F238E27FC236}">
                <a16:creationId xmlns:a16="http://schemas.microsoft.com/office/drawing/2014/main" id="{43595606-3C1D-0AAB-F2DB-0AB57381E236}"/>
              </a:ext>
            </a:extLst>
          </p:cNvPr>
          <p:cNvSpPr txBox="1"/>
          <p:nvPr/>
        </p:nvSpPr>
        <p:spPr>
          <a:xfrm>
            <a:off x="6436289" y="5620708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7) PARTECIPAZIONE Responsabili Obiettivi VP</a:t>
            </a:r>
          </a:p>
        </p:txBody>
      </p:sp>
      <p:sp>
        <p:nvSpPr>
          <p:cNvPr id="28" name="Triangolo 4">
            <a:extLst>
              <a:ext uri="{FF2B5EF4-FFF2-40B4-BE49-F238E27FC236}">
                <a16:creationId xmlns:a16="http://schemas.microsoft.com/office/drawing/2014/main" id="{92B48472-DB37-2F98-EFCF-1E96970D5AAE}"/>
              </a:ext>
            </a:extLst>
          </p:cNvPr>
          <p:cNvSpPr txBox="1"/>
          <p:nvPr/>
        </p:nvSpPr>
        <p:spPr>
          <a:xfrm>
            <a:off x="2788965" y="6249015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8) PARTECIPAZIONE Stakeholders</a:t>
            </a:r>
          </a:p>
        </p:txBody>
      </p:sp>
      <p:sp>
        <p:nvSpPr>
          <p:cNvPr id="29" name="Triangolo 4">
            <a:extLst>
              <a:ext uri="{FF2B5EF4-FFF2-40B4-BE49-F238E27FC236}">
                <a16:creationId xmlns:a16="http://schemas.microsoft.com/office/drawing/2014/main" id="{163287E6-CBED-EE61-44C4-4F7B0AD777BC}"/>
              </a:ext>
            </a:extLst>
          </p:cNvPr>
          <p:cNvSpPr txBox="1"/>
          <p:nvPr/>
        </p:nvSpPr>
        <p:spPr>
          <a:xfrm>
            <a:off x="-372479" y="5171575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9) Chiarezza ruoli</a:t>
            </a:r>
          </a:p>
        </p:txBody>
      </p:sp>
      <p:sp>
        <p:nvSpPr>
          <p:cNvPr id="30" name="Triangolo 4">
            <a:extLst>
              <a:ext uri="{FF2B5EF4-FFF2-40B4-BE49-F238E27FC236}">
                <a16:creationId xmlns:a16="http://schemas.microsoft.com/office/drawing/2014/main" id="{6C64D8AC-CD4D-3642-A156-7CB72483CB77}"/>
              </a:ext>
            </a:extLst>
          </p:cNvPr>
          <p:cNvSpPr txBox="1"/>
          <p:nvPr/>
        </p:nvSpPr>
        <p:spPr>
          <a:xfrm>
            <a:off x="137704" y="3752596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10) Sequenza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+VP, +PERF,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- RISCHI, +SALUTE</a:t>
            </a:r>
          </a:p>
        </p:txBody>
      </p:sp>
      <p:graphicFrame>
        <p:nvGraphicFramePr>
          <p:cNvPr id="31" name="Diagramma 30">
            <a:extLst>
              <a:ext uri="{FF2B5EF4-FFF2-40B4-BE49-F238E27FC236}">
                <a16:creationId xmlns:a16="http://schemas.microsoft.com/office/drawing/2014/main" id="{0E49CBE6-4291-F148-0E64-37238BD47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346952"/>
              </p:ext>
            </p:extLst>
          </p:nvPr>
        </p:nvGraphicFramePr>
        <p:xfrm>
          <a:off x="119107" y="2129227"/>
          <a:ext cx="9173028" cy="427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Elemento grafico 2" descr="Muro di mattoni dell'edificio con riempimento a tinta unita">
            <a:extLst>
              <a:ext uri="{FF2B5EF4-FFF2-40B4-BE49-F238E27FC236}">
                <a16:creationId xmlns:a16="http://schemas.microsoft.com/office/drawing/2014/main" id="{0BB87724-4B04-3699-DA84-370D566FF8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07903">
            <a:off x="1165790" y="2446519"/>
            <a:ext cx="383414" cy="383414"/>
          </a:xfrm>
          <a:prstGeom prst="rect">
            <a:avLst/>
          </a:prstGeom>
        </p:spPr>
      </p:pic>
      <p:pic>
        <p:nvPicPr>
          <p:cNvPr id="6" name="Elemento grafico 5" descr="Lente di ingrandimento con riempimento a tinta unita">
            <a:extLst>
              <a:ext uri="{FF2B5EF4-FFF2-40B4-BE49-F238E27FC236}">
                <a16:creationId xmlns:a16="http://schemas.microsoft.com/office/drawing/2014/main" id="{6F52C4DF-3B00-C282-7B20-75C577AEDB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30150">
            <a:off x="2440989" y="2036843"/>
            <a:ext cx="383414" cy="291984"/>
          </a:xfrm>
          <a:prstGeom prst="rect">
            <a:avLst/>
          </a:prstGeom>
        </p:spPr>
      </p:pic>
      <p:pic>
        <p:nvPicPr>
          <p:cNvPr id="19" name="Elemento grafico 18" descr="Canestro da basket con riempimento a tinta unita">
            <a:extLst>
              <a:ext uri="{FF2B5EF4-FFF2-40B4-BE49-F238E27FC236}">
                <a16:creationId xmlns:a16="http://schemas.microsoft.com/office/drawing/2014/main" id="{9DC501D1-51E3-0E42-B5DC-8961682C6C4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75830">
            <a:off x="3801836" y="1638383"/>
            <a:ext cx="385742" cy="385742"/>
          </a:xfrm>
          <a:prstGeom prst="rect">
            <a:avLst/>
          </a:prstGeom>
        </p:spPr>
      </p:pic>
      <p:pic>
        <p:nvPicPr>
          <p:cNvPr id="20" name="Elemento grafico 19" descr="Blockchain con riempimento a tinta unita">
            <a:extLst>
              <a:ext uri="{FF2B5EF4-FFF2-40B4-BE49-F238E27FC236}">
                <a16:creationId xmlns:a16="http://schemas.microsoft.com/office/drawing/2014/main" id="{9B37C108-E842-80C3-3A70-BEE8C4029C4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12690">
            <a:off x="7304742" y="2672139"/>
            <a:ext cx="383415" cy="331294"/>
          </a:xfrm>
          <a:prstGeom prst="rect">
            <a:avLst/>
          </a:prstGeom>
        </p:spPr>
      </p:pic>
      <p:pic>
        <p:nvPicPr>
          <p:cNvPr id="23" name="Elemento grafico 22" descr="Grafico a barre con andamento ascendente con riempimento a tinta unita">
            <a:extLst>
              <a:ext uri="{FF2B5EF4-FFF2-40B4-BE49-F238E27FC236}">
                <a16:creationId xmlns:a16="http://schemas.microsoft.com/office/drawing/2014/main" id="{AEEEE7D8-8786-CAC8-5816-E623ADB467E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12690">
            <a:off x="8474436" y="3508138"/>
            <a:ext cx="461839" cy="461839"/>
          </a:xfrm>
          <a:prstGeom prst="rect">
            <a:avLst/>
          </a:prstGeom>
        </p:spPr>
      </p:pic>
      <p:pic>
        <p:nvPicPr>
          <p:cNvPr id="25" name="Elemento grafico 24" descr="Gruppo con riempimento a tinta unita">
            <a:extLst>
              <a:ext uri="{FF2B5EF4-FFF2-40B4-BE49-F238E27FC236}">
                <a16:creationId xmlns:a16="http://schemas.microsoft.com/office/drawing/2014/main" id="{80D95F61-89D4-810E-1B39-435271EC490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00045">
            <a:off x="2926214" y="5940123"/>
            <a:ext cx="481971" cy="481971"/>
          </a:xfrm>
          <a:prstGeom prst="rect">
            <a:avLst/>
          </a:prstGeom>
        </p:spPr>
      </p:pic>
      <p:pic>
        <p:nvPicPr>
          <p:cNvPr id="35" name="Elemento grafico 34" descr="Social network con riempimento a tinta unita">
            <a:extLst>
              <a:ext uri="{FF2B5EF4-FFF2-40B4-BE49-F238E27FC236}">
                <a16:creationId xmlns:a16="http://schemas.microsoft.com/office/drawing/2014/main" id="{F21CD6E5-EB1E-2B4E-0FBE-9F11F19C8B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12690">
            <a:off x="8643178" y="4426016"/>
            <a:ext cx="663020" cy="663020"/>
          </a:xfrm>
          <a:prstGeom prst="rect">
            <a:avLst/>
          </a:prstGeom>
        </p:spPr>
      </p:pic>
      <p:pic>
        <p:nvPicPr>
          <p:cNvPr id="37" name="Elemento grafico 36" descr="Brainstorming di gruppo con riempimento a tinta unita">
            <a:extLst>
              <a:ext uri="{FF2B5EF4-FFF2-40B4-BE49-F238E27FC236}">
                <a16:creationId xmlns:a16="http://schemas.microsoft.com/office/drawing/2014/main" id="{679A026A-C4FB-D547-D866-1F045FB3FD4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12690">
            <a:off x="9859994" y="5804220"/>
            <a:ext cx="531246" cy="531246"/>
          </a:xfrm>
          <a:prstGeom prst="rect">
            <a:avLst/>
          </a:prstGeom>
        </p:spPr>
      </p:pic>
      <p:pic>
        <p:nvPicPr>
          <p:cNvPr id="41" name="Elemento grafico 40" descr="Gestione con riempimento a tinta unita">
            <a:extLst>
              <a:ext uri="{FF2B5EF4-FFF2-40B4-BE49-F238E27FC236}">
                <a16:creationId xmlns:a16="http://schemas.microsoft.com/office/drawing/2014/main" id="{B08B1D7D-1665-A830-4719-9F8A74823AC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80820">
            <a:off x="-25904" y="5052594"/>
            <a:ext cx="617238" cy="617238"/>
          </a:xfrm>
          <a:prstGeom prst="rect">
            <a:avLst/>
          </a:prstGeom>
        </p:spPr>
      </p:pic>
      <p:pic>
        <p:nvPicPr>
          <p:cNvPr id="43" name="Elemento grafico 42" descr="Connesso con riempimento a tinta unita">
            <a:extLst>
              <a:ext uri="{FF2B5EF4-FFF2-40B4-BE49-F238E27FC236}">
                <a16:creationId xmlns:a16="http://schemas.microsoft.com/office/drawing/2014/main" id="{A7E4C04F-04F4-E4D2-BEBC-61A575CE4AD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30065">
            <a:off x="541676" y="3419376"/>
            <a:ext cx="712417" cy="712417"/>
          </a:xfrm>
          <a:prstGeom prst="rect">
            <a:avLst/>
          </a:prstGeom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286BE04E-9A25-BC1D-C780-700F8D9FBAB6}"/>
              </a:ext>
            </a:extLst>
          </p:cNvPr>
          <p:cNvSpPr txBox="1">
            <a:spLocks/>
          </p:cNvSpPr>
          <p:nvPr/>
        </p:nvSpPr>
        <p:spPr>
          <a:xfrm>
            <a:off x="9227598" y="547073"/>
            <a:ext cx="2956722" cy="1229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 algn="just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it-IT" sz="1500" b="1" spc="-4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Osservatorio CERVAP</a:t>
            </a: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5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Metodologia scientifica</a:t>
            </a:r>
            <a:endParaRPr lang="it-IT" sz="1500" i="1" spc="-40" dirty="0"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 algn="just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it-IT" sz="1500" b="1" spc="-4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Valutatori esperti e anonimi</a:t>
            </a:r>
            <a:endParaRPr lang="it-IT" sz="1500" b="1" spc="-40" dirty="0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5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Strumento automatizzato</a:t>
            </a:r>
            <a:endParaRPr lang="it-IT" sz="1500" spc="-40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5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3 round di valutazione</a:t>
            </a:r>
            <a:endParaRPr lang="it-IT" sz="1500" kern="0" spc="-40" dirty="0">
              <a:solidFill>
                <a:srgbClr val="1D1D1B"/>
              </a:solidFill>
              <a:latin typeface="Montserrat" pitchFamily="2" charset="77"/>
              <a:cs typeface="Arial"/>
            </a:endParaRPr>
          </a:p>
          <a:p>
            <a:pPr marL="0" indent="0">
              <a:buNone/>
            </a:pPr>
            <a:endParaRPr kumimoji="0" lang="it-IT" sz="26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it-IT" sz="26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33" name="Titolo 2">
            <a:extLst>
              <a:ext uri="{FF2B5EF4-FFF2-40B4-BE49-F238E27FC236}">
                <a16:creationId xmlns:a16="http://schemas.microsoft.com/office/drawing/2014/main" id="{7C858AFC-A4DC-A9E9-AE3F-68A0FF4583BB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4" name="Titolo 2">
            <a:extLst>
              <a:ext uri="{FF2B5EF4-FFF2-40B4-BE49-F238E27FC236}">
                <a16:creationId xmlns:a16="http://schemas.microsoft.com/office/drawing/2014/main" id="{B40D8249-5598-1727-5439-7F8FCC28BAC2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42495A99-FE53-3EC9-F5DE-B5F38293AEA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PIAO:</a:t>
            </a:r>
            <a:r>
              <a:rPr lang="it-IT" sz="3200" b="1" i="1" dirty="0">
                <a:latin typeface="Montserrat" pitchFamily="2" charset="77"/>
              </a:rPr>
              <a:t> i criteri di qualità</a:t>
            </a:r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3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29" grpId="0"/>
      <p:bldP spid="30" grpId="0"/>
      <p:bldGraphic spid="3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86BE1DC-D600-8A2C-632E-6AAA9CF40017}"/>
              </a:ext>
            </a:extLst>
          </p:cNvPr>
          <p:cNvGraphicFramePr>
            <a:graphicFrameLocks noGrp="1"/>
          </p:cNvGraphicFramePr>
          <p:nvPr/>
        </p:nvGraphicFramePr>
        <p:xfrm>
          <a:off x="5375558" y="531245"/>
          <a:ext cx="6816442" cy="4181841"/>
        </p:xfrm>
        <a:graphic>
          <a:graphicData uri="http://schemas.openxmlformats.org/drawingml/2006/table">
            <a:tbl>
              <a:tblPr firstRow="1" bandRow="1"/>
              <a:tblGrid>
                <a:gridCol w="340822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340822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33097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 VP, PERFORMANCE, RISCHI CORRUTTIVI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46997"/>
                  </a:ext>
                </a:extLst>
              </a:tr>
              <a:tr h="770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PIANIFICAZIONE ALTA o ORIZZONTE DELLA PROGRAMMAZIONE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1223216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CENTRALE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CREARE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PERFORMANCE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CENTRALE 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PROTEGGERE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(RISCHI CORRUTTIVI E TRASPARENZA)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31713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 ORGANIZZAZIONE E CAPITALE UMANO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417037"/>
                  </a:ext>
                </a:extLst>
              </a:tr>
              <a:tr h="770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BASE o PRESUPPOSTO PER + PERFORMANCE – RISCHI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770173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 Organizzativa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(ORGANIZZAZIONE)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 Professionale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(CAPITALE UMANO)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  <p:sp>
        <p:nvSpPr>
          <p:cNvPr id="15" name="Freccia su 14">
            <a:extLst>
              <a:ext uri="{FF2B5EF4-FFF2-40B4-BE49-F238E27FC236}">
                <a16:creationId xmlns:a16="http://schemas.microsoft.com/office/drawing/2014/main" id="{60EE3084-56EC-19F1-35AF-8FED0E1C4E84}"/>
              </a:ext>
            </a:extLst>
          </p:cNvPr>
          <p:cNvSpPr/>
          <p:nvPr/>
        </p:nvSpPr>
        <p:spPr>
          <a:xfrm rot="2710415">
            <a:off x="8202240" y="3043876"/>
            <a:ext cx="486055" cy="1006629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Freccia su 15">
            <a:extLst>
              <a:ext uri="{FF2B5EF4-FFF2-40B4-BE49-F238E27FC236}">
                <a16:creationId xmlns:a16="http://schemas.microsoft.com/office/drawing/2014/main" id="{2DBD3AF4-D368-6206-D505-55D662EB374F}"/>
              </a:ext>
            </a:extLst>
          </p:cNvPr>
          <p:cNvSpPr/>
          <p:nvPr/>
        </p:nvSpPr>
        <p:spPr>
          <a:xfrm rot="18977829">
            <a:off x="8890480" y="3048323"/>
            <a:ext cx="486055" cy="1007669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Freccia su 16">
            <a:extLst>
              <a:ext uri="{FF2B5EF4-FFF2-40B4-BE49-F238E27FC236}">
                <a16:creationId xmlns:a16="http://schemas.microsoft.com/office/drawing/2014/main" id="{7902FDD9-BA18-BC84-EF63-0D84CB6E43A5}"/>
              </a:ext>
            </a:extLst>
          </p:cNvPr>
          <p:cNvSpPr/>
          <p:nvPr/>
        </p:nvSpPr>
        <p:spPr>
          <a:xfrm>
            <a:off x="8547662" y="1516262"/>
            <a:ext cx="486055" cy="1681263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C37E649-405E-AA82-4BB3-6B2B724A38C7}"/>
              </a:ext>
            </a:extLst>
          </p:cNvPr>
          <p:cNvGraphicFramePr>
            <a:graphicFrameLocks noGrp="1"/>
          </p:cNvGraphicFramePr>
          <p:nvPr/>
        </p:nvGraphicFramePr>
        <p:xfrm>
          <a:off x="138103" y="2406305"/>
          <a:ext cx="5195045" cy="3361932"/>
        </p:xfrm>
        <a:graphic>
          <a:graphicData uri="http://schemas.openxmlformats.org/drawingml/2006/table">
            <a:tbl>
              <a:tblPr firstRow="1" firstCol="1" bandRow="1"/>
              <a:tblGrid>
                <a:gridCol w="5195045">
                  <a:extLst>
                    <a:ext uri="{9D8B030D-6E8A-4147-A177-3AD203B41FA5}">
                      <a16:colId xmlns:a16="http://schemas.microsoft.com/office/drawing/2014/main" val="3189159290"/>
                    </a:ext>
                  </a:extLst>
                </a:gridCol>
              </a:tblGrid>
              <a:tr h="25222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PRESENTAZIONE</a:t>
                      </a: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8860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1) ANAGRAFICA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82767"/>
                  </a:ext>
                </a:extLst>
              </a:tr>
              <a:tr h="49606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2) VALORE PUBBLICO, PERFORMANCE E PREVENZIONE DELLA CORRUZIONE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86624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2.1 Valore Pubblico</a:t>
                      </a:r>
                      <a:endParaRPr lang="it-IT" sz="1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12476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2.2 Performance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84561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2.3 Prevenzione corruzione e trasparenza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52427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3) ORGANIZZAZIONE E CAPITALE UMANO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001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3.1 Organizzazione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28128"/>
                  </a:ext>
                </a:extLst>
              </a:tr>
              <a:tr h="34366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3.2 Organizzazione del Lavoro Agile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8334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3.3 Fabbisogno del personale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78471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3.4 Formazione del personale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890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4) MONITORAGGIO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89013"/>
                  </a:ext>
                </a:extLst>
              </a:tr>
            </a:tbl>
          </a:graphicData>
        </a:graphic>
      </p:graphicFrame>
      <p:sp>
        <p:nvSpPr>
          <p:cNvPr id="18" name="Google Shape;132;p29">
            <a:extLst>
              <a:ext uri="{FF2B5EF4-FFF2-40B4-BE49-F238E27FC236}">
                <a16:creationId xmlns:a16="http://schemas.microsoft.com/office/drawing/2014/main" id="{41FB2670-2CCE-212B-71C7-C85D234DAB02}"/>
              </a:ext>
            </a:extLst>
          </p:cNvPr>
          <p:cNvSpPr txBox="1"/>
          <p:nvPr/>
        </p:nvSpPr>
        <p:spPr>
          <a:xfrm>
            <a:off x="738866" y="879606"/>
            <a:ext cx="4013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La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sym typeface="Montserrat"/>
              </a:rPr>
              <a:t>struttura</a:t>
            </a:r>
            <a:r>
              <a:rPr lang="it-IT" sz="2000" noProof="0" dirty="0">
                <a:solidFill>
                  <a:srgbClr val="3BB0B4"/>
                </a:solidFill>
                <a:latin typeface="Montserrat"/>
                <a:ea typeface="+mn-ea"/>
                <a:sym typeface="Montserrat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del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PIAO,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ai sensi del DM 132/2022,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è articolata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Montserrat"/>
              <a:ea typeface="+mn-ea"/>
              <a:cs typeface="Arial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in Sezioni e SottoSezioni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32;p29">
            <a:extLst>
              <a:ext uri="{FF2B5EF4-FFF2-40B4-BE49-F238E27FC236}">
                <a16:creationId xmlns:a16="http://schemas.microsoft.com/office/drawing/2014/main" id="{C973597C-704A-4A66-2756-B549B7F101B0}"/>
              </a:ext>
            </a:extLst>
          </p:cNvPr>
          <p:cNvSpPr txBox="1"/>
          <p:nvPr/>
        </p:nvSpPr>
        <p:spPr>
          <a:xfrm>
            <a:off x="6595556" y="4754810"/>
            <a:ext cx="475602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Le Sezioni e SottoSezioni del PIAO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vanno progettate secondo una 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logica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di 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integrazione funzionale al Valore Pubblico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2DFB7E11-54AE-50C6-C04B-59F111C47AE7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6E68CD9B-EE40-F53D-99B2-2791123159D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04AA101-5C85-B267-E73A-95016207868A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2) Il PIAO:</a:t>
            </a:r>
            <a:r>
              <a:rPr lang="it-IT" sz="3200" b="1" i="1" dirty="0">
                <a:latin typeface="Montserrat" pitchFamily="2" charset="77"/>
              </a:rPr>
              <a:t> i criteri di qualità del DOCUMENTO</a:t>
            </a:r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38A588-54DC-BBF9-F7AF-60F1B154BDEE}"/>
              </a:ext>
            </a:extLst>
          </p:cNvPr>
          <p:cNvSpPr/>
          <p:nvPr/>
        </p:nvSpPr>
        <p:spPr>
          <a:xfrm>
            <a:off x="-327370" y="5883438"/>
            <a:ext cx="11669705" cy="97456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40"/>
            <a:r>
              <a:rPr lang="it-IT" sz="3333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1, 2, 3, 4, 5)</a:t>
            </a:r>
          </a:p>
          <a:p>
            <a:pPr algn="ctr" defTabSz="1219140"/>
            <a:r>
              <a:rPr lang="it-IT" sz="2200" b="1" dirty="0">
                <a:ln w="12700">
                  <a:solidFill>
                    <a:srgbClr val="03A2A8"/>
                  </a:solidFill>
                  <a:prstDash val="solid"/>
                </a:ln>
                <a:solidFill>
                  <a:srgbClr val="03A2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Semplificazione, Selettività, Adeguatezza, Integrazione, Funzionalità</a:t>
            </a:r>
          </a:p>
        </p:txBody>
      </p:sp>
    </p:spTree>
    <p:extLst>
      <p:ext uri="{BB962C8B-B14F-4D97-AF65-F5344CB8AC3E}">
        <p14:creationId xmlns:p14="http://schemas.microsoft.com/office/powerpoint/2010/main" val="5340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Solstizio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ide" id="{09B91AD8-50A6-4980-9B92-B70FEB5F6213}" vid="{3D343128-514F-490E-B0B6-2E7EB0767EFE}"/>
    </a:ext>
  </a:extLst>
</a:theme>
</file>

<file path=ppt/theme/theme4.xml><?xml version="1.0" encoding="utf-8"?>
<a:theme xmlns:a="http://schemas.openxmlformats.org/drawingml/2006/main" name="1_Solstizio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20304</TotalTime>
  <Words>4075</Words>
  <Application>Microsoft Office PowerPoint</Application>
  <PresentationFormat>Widescreen</PresentationFormat>
  <Paragraphs>1050</Paragraphs>
  <Slides>40</Slides>
  <Notes>40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40</vt:i4>
      </vt:variant>
    </vt:vector>
  </HeadingPairs>
  <TitlesOfParts>
    <vt:vector size="56" baseType="lpstr">
      <vt:lpstr>Poppins</vt:lpstr>
      <vt:lpstr>Calibri</vt:lpstr>
      <vt:lpstr>Calibri Light</vt:lpstr>
      <vt:lpstr>Zapfino</vt:lpstr>
      <vt:lpstr>Times New Roman</vt:lpstr>
      <vt:lpstr>Montserrat</vt:lpstr>
      <vt:lpstr>Arial</vt:lpstr>
      <vt:lpstr>Comic Sans MS</vt:lpstr>
      <vt:lpstr>Wingdings</vt:lpstr>
      <vt:lpstr>Rubik</vt:lpstr>
      <vt:lpstr>MS PGothic</vt:lpstr>
      <vt:lpstr>Garamond</vt:lpstr>
      <vt:lpstr>Solstizio</vt:lpstr>
      <vt:lpstr>Simple Light</vt:lpstr>
      <vt:lpstr>5_Tema di Office</vt:lpstr>
      <vt:lpstr>1_Solstizio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.</dc:creator>
  <cp:lastModifiedBy>Girolamo D'Anneo</cp:lastModifiedBy>
  <cp:revision>435</cp:revision>
  <cp:lastPrinted>2023-07-17T10:26:30Z</cp:lastPrinted>
  <dcterms:created xsi:type="dcterms:W3CDTF">2020-10-16T07:57:09Z</dcterms:created>
  <dcterms:modified xsi:type="dcterms:W3CDTF">2024-04-19T13:06:06Z</dcterms:modified>
</cp:coreProperties>
</file>