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handoutMasterIdLst>
    <p:handoutMasterId r:id="rId22"/>
  </p:handoutMasterIdLst>
  <p:sldIdLst>
    <p:sldId id="259" r:id="rId2"/>
    <p:sldId id="261" r:id="rId3"/>
    <p:sldId id="257" r:id="rId4"/>
    <p:sldId id="263" r:id="rId5"/>
    <p:sldId id="262" r:id="rId6"/>
    <p:sldId id="264" r:id="rId7"/>
    <p:sldId id="265" r:id="rId8"/>
    <p:sldId id="270" r:id="rId9"/>
    <p:sldId id="266" r:id="rId10"/>
    <p:sldId id="271" r:id="rId11"/>
    <p:sldId id="267" r:id="rId12"/>
    <p:sldId id="268" r:id="rId13"/>
    <p:sldId id="269" r:id="rId14"/>
    <p:sldId id="278" r:id="rId15"/>
    <p:sldId id="274" r:id="rId16"/>
    <p:sldId id="276" r:id="rId17"/>
    <p:sldId id="273" r:id="rId18"/>
    <p:sldId id="277"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D"/>
    <a:srgbClr val="339966"/>
    <a:srgbClr val="009242"/>
    <a:srgbClr val="3A966F"/>
    <a:srgbClr val="2EA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94660" autoAdjust="0"/>
  </p:normalViewPr>
  <p:slideViewPr>
    <p:cSldViewPr snapToGrid="0">
      <p:cViewPr varScale="1">
        <p:scale>
          <a:sx n="162" d="100"/>
          <a:sy n="162" d="100"/>
        </p:scale>
        <p:origin x="1588" y="1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BC64714-F19A-4321-9C8C-BA0203B0324B}" type="datetimeFigureOut">
              <a:rPr lang="it-IT" smtClean="0"/>
              <a:t>19/04/2024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C3748-6B26-4D0E-A9F6-51BE4367A86D}" type="slidenum">
              <a:rPr lang="it-IT" smtClean="0"/>
              <a:t>‹N›</a:t>
            </a:fld>
            <a:endParaRPr lang="it-IT"/>
          </a:p>
        </p:txBody>
      </p:sp>
    </p:spTree>
    <p:extLst>
      <p:ext uri="{BB962C8B-B14F-4D97-AF65-F5344CB8AC3E}">
        <p14:creationId xmlns:p14="http://schemas.microsoft.com/office/powerpoint/2010/main" val="160582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BC90B98-E000-4466-8114-C8959DA351CA}" type="datetimeFigureOut">
              <a:rPr lang="it-IT" smtClean="0"/>
              <a:t>19/04/2024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31BD5-DAF0-4937-90D8-37FF0D69949B}" type="slidenum">
              <a:rPr lang="it-IT" smtClean="0"/>
              <a:t>‹N›</a:t>
            </a:fld>
            <a:endParaRPr lang="it-IT"/>
          </a:p>
        </p:txBody>
      </p:sp>
    </p:spTree>
    <p:extLst>
      <p:ext uri="{BB962C8B-B14F-4D97-AF65-F5344CB8AC3E}">
        <p14:creationId xmlns:p14="http://schemas.microsoft.com/office/powerpoint/2010/main" val="20781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pertina">
    <p:spTree>
      <p:nvGrpSpPr>
        <p:cNvPr id="1" name=""/>
        <p:cNvGrpSpPr/>
        <p:nvPr/>
      </p:nvGrpSpPr>
      <p:grpSpPr>
        <a:xfrm>
          <a:off x="0" y="0"/>
          <a:ext cx="0" cy="0"/>
          <a:chOff x="0" y="0"/>
          <a:chExt cx="0" cy="0"/>
        </a:xfrm>
      </p:grpSpPr>
      <p:pic>
        <p:nvPicPr>
          <p:cNvPr id="12" name="Google Shape;41;p1">
            <a:extLst>
              <a:ext uri="{FF2B5EF4-FFF2-40B4-BE49-F238E27FC236}">
                <a16:creationId xmlns:a16="http://schemas.microsoft.com/office/drawing/2014/main" id="{4AC4AB54-66B1-454E-862C-4CD1F9DCBE2B}"/>
              </a:ext>
            </a:extLst>
          </p:cNvPr>
          <p:cNvPicPr preferRelativeResize="0">
            <a:picLocks noChangeAspect="1"/>
          </p:cNvPicPr>
          <p:nvPr userDrawn="1"/>
        </p:nvPicPr>
        <p:blipFill rotWithShape="1">
          <a:blip r:embed="rId2">
            <a:alphaModFix/>
          </a:blip>
          <a:srcRect/>
          <a:stretch/>
        </p:blipFill>
        <p:spPr>
          <a:xfrm>
            <a:off x="350730" y="877421"/>
            <a:ext cx="8442540" cy="5940000"/>
          </a:xfrm>
          <a:prstGeom prst="rect">
            <a:avLst/>
          </a:prstGeom>
          <a:noFill/>
          <a:ln>
            <a:noFill/>
          </a:ln>
        </p:spPr>
      </p:pic>
      <p:sp>
        <p:nvSpPr>
          <p:cNvPr id="7" name="Rettangolo 6">
            <a:extLst>
              <a:ext uri="{FF2B5EF4-FFF2-40B4-BE49-F238E27FC236}">
                <a16:creationId xmlns:a16="http://schemas.microsoft.com/office/drawing/2014/main" id="{950D1B70-FC64-496E-9ADE-0F3F1FC9103F}"/>
              </a:ext>
            </a:extLst>
          </p:cNvPr>
          <p:cNvSpPr/>
          <p:nvPr userDrawn="1"/>
        </p:nvSpPr>
        <p:spPr>
          <a:xfrm>
            <a:off x="0" y="760928"/>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Immagine 12">
            <a:extLst>
              <a:ext uri="{FF2B5EF4-FFF2-40B4-BE49-F238E27FC236}">
                <a16:creationId xmlns:a16="http://schemas.microsoft.com/office/drawing/2014/main" id="{A57E66A4-E947-4419-8247-3B5619E2EA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69" y="110464"/>
            <a:ext cx="1066829" cy="540000"/>
          </a:xfrm>
          <a:prstGeom prst="rect">
            <a:avLst/>
          </a:prstGeom>
        </p:spPr>
      </p:pic>
      <p:pic>
        <p:nvPicPr>
          <p:cNvPr id="14" name="Google Shape;42;p1" descr="Comune-di-Bologna-presentazione-box-titolo-normale.png">
            <a:extLst>
              <a:ext uri="{FF2B5EF4-FFF2-40B4-BE49-F238E27FC236}">
                <a16:creationId xmlns:a16="http://schemas.microsoft.com/office/drawing/2014/main" id="{04FB7562-FAF5-4E42-A6C8-78EFA5C002EF}"/>
              </a:ext>
            </a:extLst>
          </p:cNvPr>
          <p:cNvPicPr preferRelativeResize="0"/>
          <p:nvPr userDrawn="1"/>
        </p:nvPicPr>
        <p:blipFill rotWithShape="1">
          <a:blip r:embed="rId4">
            <a:alphaModFix/>
          </a:blip>
          <a:srcRect/>
          <a:stretch/>
        </p:blipFill>
        <p:spPr>
          <a:xfrm>
            <a:off x="875303" y="4328444"/>
            <a:ext cx="4056631" cy="1660628"/>
          </a:xfrm>
          <a:prstGeom prst="rect">
            <a:avLst/>
          </a:prstGeom>
          <a:noFill/>
          <a:ln>
            <a:noFill/>
          </a:ln>
        </p:spPr>
      </p:pic>
      <p:sp>
        <p:nvSpPr>
          <p:cNvPr id="15" name="Google Shape;43;p1">
            <a:extLst>
              <a:ext uri="{FF2B5EF4-FFF2-40B4-BE49-F238E27FC236}">
                <a16:creationId xmlns:a16="http://schemas.microsoft.com/office/drawing/2014/main" id="{29AE143D-6E4A-4AE0-9547-7A37C9953B1C}"/>
              </a:ext>
            </a:extLst>
          </p:cNvPr>
          <p:cNvSpPr txBox="1"/>
          <p:nvPr userDrawn="1"/>
        </p:nvSpPr>
        <p:spPr>
          <a:xfrm>
            <a:off x="1002479" y="4414387"/>
            <a:ext cx="4056631" cy="43855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FFFFFF"/>
                </a:solidFill>
                <a:latin typeface="+mn-lt"/>
                <a:ea typeface="Inter"/>
                <a:cs typeface="Inter"/>
                <a:sym typeface="Inter"/>
              </a:rPr>
              <a:t>IL VALORE DELLA STATISTICA</a:t>
            </a:r>
            <a:endParaRPr lang="en-US" sz="2400" b="1" i="0" u="none" strike="noStrike" cap="none" dirty="0">
              <a:solidFill>
                <a:srgbClr val="FFFFFF"/>
              </a:solidFill>
              <a:latin typeface="+mn-lt"/>
              <a:ea typeface="Inter"/>
              <a:cs typeface="Inter"/>
              <a:sym typeface="Inter"/>
            </a:endParaRPr>
          </a:p>
        </p:txBody>
      </p:sp>
      <p:sp>
        <p:nvSpPr>
          <p:cNvPr id="16" name="Google Shape;44;p1">
            <a:extLst>
              <a:ext uri="{FF2B5EF4-FFF2-40B4-BE49-F238E27FC236}">
                <a16:creationId xmlns:a16="http://schemas.microsoft.com/office/drawing/2014/main" id="{9A729AB4-FBD1-4737-8060-07881FBFD6DA}"/>
              </a:ext>
            </a:extLst>
          </p:cNvPr>
          <p:cNvSpPr txBox="1"/>
          <p:nvPr userDrawn="1"/>
        </p:nvSpPr>
        <p:spPr>
          <a:xfrm>
            <a:off x="1002479" y="4871282"/>
            <a:ext cx="3842986" cy="1100271"/>
          </a:xfrm>
          <a:prstGeom prst="rect">
            <a:avLst/>
          </a:prstGeom>
          <a:noFill/>
          <a:ln>
            <a:noFill/>
          </a:ln>
        </p:spPr>
        <p:txBody>
          <a:bodyPr spcFirstLastPara="1" wrap="square" lIns="34275" tIns="34275" rIns="34275" bIns="34275" anchor="t" anchorCtr="0">
            <a:spAutoFit/>
          </a:bodyPr>
          <a:lstStyle/>
          <a:p>
            <a:pPr marL="0" marR="0" lvl="0" indent="0" algn="l" defTabSz="457200" rtl="0" eaLnBrk="1" latinLnBrk="0" hangingPunct="1">
              <a:lnSpc>
                <a:spcPct val="100000"/>
              </a:lnSpc>
              <a:spcBef>
                <a:spcPts val="0"/>
              </a:spcBef>
              <a:spcAft>
                <a:spcPts val="0"/>
              </a:spcAft>
              <a:buNone/>
            </a:pPr>
            <a:r>
              <a:rPr lang="it-IT" sz="1600" b="0" i="0" u="none" strike="noStrike" kern="1200" cap="none" dirty="0">
                <a:solidFill>
                  <a:schemeClr val="bg1"/>
                </a:solidFill>
                <a:latin typeface="+mn-lt"/>
                <a:ea typeface="Inter" panose="02000503000000020004" pitchFamily="50" charset="0"/>
                <a:cs typeface="Inter" panose="02000503000000020004" pitchFamily="50" charset="0"/>
                <a:sym typeface="Arial"/>
              </a:rPr>
              <a:t>La Statistica per la misurazione del valore pubblico e per la programmazione e valutazione delle politiche locali</a:t>
            </a:r>
          </a:p>
          <a:p>
            <a:pPr marL="0" marR="0" lvl="0" indent="0" algn="l" rtl="0">
              <a:lnSpc>
                <a:spcPct val="100000"/>
              </a:lnSpc>
              <a:spcBef>
                <a:spcPts val="600"/>
              </a:spcBef>
              <a:spcAft>
                <a:spcPts val="0"/>
              </a:spcAft>
              <a:buNone/>
            </a:pPr>
            <a:r>
              <a:rPr lang="en-US" sz="1400" b="0" i="0" u="none" strike="noStrike" cap="none" dirty="0">
                <a:solidFill>
                  <a:srgbClr val="FFFFFF"/>
                </a:solidFill>
                <a:latin typeface="+mn-lt"/>
                <a:ea typeface="Inter"/>
                <a:cs typeface="Inter"/>
                <a:sym typeface="Inter"/>
              </a:rPr>
              <a:t>Bologna, 11 e 12 </a:t>
            </a:r>
            <a:r>
              <a:rPr lang="en-US" sz="1400" b="0" i="0" u="none" strike="noStrike" cap="none" dirty="0" err="1">
                <a:solidFill>
                  <a:srgbClr val="FFFFFF"/>
                </a:solidFill>
                <a:latin typeface="+mn-lt"/>
                <a:ea typeface="Inter"/>
                <a:cs typeface="Inter"/>
                <a:sym typeface="Inter"/>
              </a:rPr>
              <a:t>aprile</a:t>
            </a:r>
            <a:r>
              <a:rPr lang="en-US" sz="1400" b="0" i="0" u="none" strike="noStrike" cap="none" dirty="0">
                <a:solidFill>
                  <a:srgbClr val="FFFFFF"/>
                </a:solidFill>
                <a:latin typeface="+mn-lt"/>
                <a:ea typeface="Inter"/>
                <a:cs typeface="Inter"/>
                <a:sym typeface="Inter"/>
              </a:rPr>
              <a:t> 2024</a:t>
            </a:r>
            <a:endParaRPr sz="1400" b="0" i="0" u="none" strike="noStrike" cap="none" dirty="0">
              <a:solidFill>
                <a:srgbClr val="000000"/>
              </a:solidFill>
              <a:latin typeface="+mn-lt"/>
              <a:ea typeface="Inter"/>
              <a:cs typeface="Inter"/>
              <a:sym typeface="Inter"/>
            </a:endParaRPr>
          </a:p>
        </p:txBody>
      </p:sp>
      <p:pic>
        <p:nvPicPr>
          <p:cNvPr id="3" name="Immagin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2225" y="49072"/>
            <a:ext cx="4065527" cy="573587"/>
          </a:xfrm>
          <a:prstGeom prst="rect">
            <a:avLst/>
          </a:prstGeom>
        </p:spPr>
      </p:pic>
      <p:pic>
        <p:nvPicPr>
          <p:cNvPr id="10" name="Picture 2">
            <a:extLst>
              <a:ext uri="{FF2B5EF4-FFF2-40B4-BE49-F238E27FC236}">
                <a16:creationId xmlns:a16="http://schemas.microsoft.com/office/drawing/2014/main" id="{0194D6BF-5B45-48BA-A8EA-E4169F6FF33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34787" y="110464"/>
            <a:ext cx="170921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4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37488" y="1680459"/>
            <a:ext cx="7545936" cy="3047261"/>
          </a:xfrm>
        </p:spPr>
        <p:txBody>
          <a:bodyPr anchor="b">
            <a:noAutofit/>
          </a:bodyPr>
          <a:lstStyle>
            <a:lvl1pPr algn="ctr">
              <a:defRPr sz="4800" b="1">
                <a:solidFill>
                  <a:srgbClr val="E6002D"/>
                </a:solidFill>
              </a:defRPr>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820665" y="4864714"/>
            <a:ext cx="7545936" cy="9000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A804CF-86E6-4083-8887-C629AC4CEAD1}" type="datetime1">
              <a:rPr lang="it-IT" smtClean="0"/>
              <a:t>19/04/2024</a:t>
            </a:fld>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
        <p:nvSpPr>
          <p:cNvPr id="7" name="Rettangolo 6">
            <a:extLst>
              <a:ext uri="{FF2B5EF4-FFF2-40B4-BE49-F238E27FC236}">
                <a16:creationId xmlns:a16="http://schemas.microsoft.com/office/drawing/2014/main" id="{950D1B70-FC64-496E-9ADE-0F3F1FC9103F}"/>
              </a:ext>
            </a:extLst>
          </p:cNvPr>
          <p:cNvSpPr/>
          <p:nvPr userDrawn="1"/>
        </p:nvSpPr>
        <p:spPr>
          <a:xfrm>
            <a:off x="0" y="1530454"/>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CasellaDiTesto 7">
            <a:extLst>
              <a:ext uri="{FF2B5EF4-FFF2-40B4-BE49-F238E27FC236}">
                <a16:creationId xmlns:a16="http://schemas.microsoft.com/office/drawing/2014/main" id="{3616CBD2-9C79-4604-AEAA-093708957778}"/>
              </a:ext>
            </a:extLst>
          </p:cNvPr>
          <p:cNvSpPr txBox="1"/>
          <p:nvPr userDrawn="1"/>
        </p:nvSpPr>
        <p:spPr>
          <a:xfrm>
            <a:off x="0" y="653923"/>
            <a:ext cx="9144000" cy="861774"/>
          </a:xfrm>
          <a:prstGeom prst="rect">
            <a:avLst/>
          </a:prstGeom>
          <a:noFill/>
        </p:spPr>
        <p:txBody>
          <a:bodyPr wrap="square">
            <a:spAutoFit/>
          </a:bodyPr>
          <a:lstStyle/>
          <a:p>
            <a:pPr algn="ctr">
              <a:spcAft>
                <a:spcPts val="0"/>
              </a:spcAft>
            </a:pPr>
            <a:r>
              <a:rPr lang="it-IT" sz="2400" b="1" dirty="0">
                <a:solidFill>
                  <a:srgbClr val="E6002D"/>
                </a:solidFill>
                <a:effectLst/>
                <a:latin typeface="+mn-lt"/>
                <a:ea typeface="Calibri" panose="020F0502020204030204" pitchFamily="34" charset="0"/>
                <a:cs typeface="Times New Roman" panose="02020603050405020304" pitchFamily="18" charset="0"/>
              </a:rPr>
              <a:t>IL VALORE DELLA STATISTICA</a:t>
            </a:r>
          </a:p>
          <a:p>
            <a:pPr algn="ctr">
              <a:spcAft>
                <a:spcPts val="0"/>
              </a:spcAft>
            </a:pPr>
            <a:r>
              <a:rPr lang="it-IT" sz="1400" b="1" dirty="0">
                <a:solidFill>
                  <a:srgbClr val="E6002D"/>
                </a:solidFill>
                <a:effectLst/>
                <a:latin typeface="+mn-lt"/>
                <a:ea typeface="Calibri" panose="020F0502020204030204" pitchFamily="34" charset="0"/>
                <a:cs typeface="Times New Roman" panose="02020603050405020304" pitchFamily="18" charset="0"/>
              </a:rPr>
              <a:t>La Statistica per la misurazione del valore pubblico e per la programmazione e valutazione delle politiche locali</a:t>
            </a:r>
          </a:p>
          <a:p>
            <a:pPr algn="ctr">
              <a:spcAft>
                <a:spcPts val="0"/>
              </a:spcAft>
            </a:pPr>
            <a:r>
              <a:rPr lang="it-IT" sz="1200" b="0" i="0" u="none" strike="noStrike" baseline="0" dirty="0">
                <a:solidFill>
                  <a:srgbClr val="E6002D"/>
                </a:solidFill>
                <a:effectLst/>
                <a:latin typeface="+mn-lt"/>
                <a:ea typeface="Tahoma" panose="020B0604030504040204" pitchFamily="34" charset="0"/>
                <a:cs typeface="Times New Roman" panose="02020603050405020304" pitchFamily="18" charset="0"/>
              </a:rPr>
              <a:t>11</a:t>
            </a:r>
            <a:r>
              <a:rPr lang="it-IT" sz="1200" b="0" i="0" u="none" strike="noStrike" baseline="0" dirty="0">
                <a:solidFill>
                  <a:srgbClr val="E6002D"/>
                </a:solidFill>
                <a:latin typeface="+mn-lt"/>
                <a:ea typeface="Tahoma" panose="020B0604030504040204" pitchFamily="34" charset="0"/>
                <a:cs typeface="Tahoma" panose="020B0604030504040204" pitchFamily="34" charset="0"/>
              </a:rPr>
              <a:t> e 12 aprile 2024 – Cappella Farnese – Palazzo d’Accursio, Bologna</a:t>
            </a:r>
            <a:endParaRPr lang="it-IT" sz="1200" b="0" dirty="0">
              <a:solidFill>
                <a:srgbClr val="E6002D"/>
              </a:solidFill>
              <a:latin typeface="+mn-lt"/>
              <a:ea typeface="Tahoma" panose="020B0604030504040204" pitchFamily="34" charset="0"/>
              <a:cs typeface="Tahoma" panose="020B0604030504040204" pitchFamily="34" charset="0"/>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236" y="38331"/>
            <a:ext cx="4065527" cy="573587"/>
          </a:xfrm>
          <a:prstGeom prst="rect">
            <a:avLst/>
          </a:prstGeom>
        </p:spPr>
      </p:pic>
      <p:pic>
        <p:nvPicPr>
          <p:cNvPr id="11" name="Picture 2">
            <a:extLst>
              <a:ext uri="{FF2B5EF4-FFF2-40B4-BE49-F238E27FC236}">
                <a16:creationId xmlns:a16="http://schemas.microsoft.com/office/drawing/2014/main" id="{B969343B-50D3-4362-B760-96E08945FB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191" y="6030526"/>
            <a:ext cx="2528838" cy="798947"/>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30DB2F49-9C7E-47BC-83F4-2A7206E5A9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72743" y="6025513"/>
            <a:ext cx="1564683" cy="792000"/>
          </a:xfrm>
          <a:prstGeom prst="rect">
            <a:avLst/>
          </a:prstGeom>
        </p:spPr>
      </p:pic>
    </p:spTree>
    <p:extLst>
      <p:ext uri="{BB962C8B-B14F-4D97-AF65-F5344CB8AC3E}">
        <p14:creationId xmlns:p14="http://schemas.microsoft.com/office/powerpoint/2010/main" val="42299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contenuti">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022C4E0-6615-43B0-984E-3BBD9D8A3F0E}"/>
              </a:ext>
            </a:extLst>
          </p:cNvPr>
          <p:cNvSpPr/>
          <p:nvPr userDrawn="1"/>
        </p:nvSpPr>
        <p:spPr>
          <a:xfrm>
            <a:off x="-1" y="6241377"/>
            <a:ext cx="9144000" cy="36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9" name="CasellaDiTesto 8">
            <a:extLst>
              <a:ext uri="{FF2B5EF4-FFF2-40B4-BE49-F238E27FC236}">
                <a16:creationId xmlns:a16="http://schemas.microsoft.com/office/drawing/2014/main" id="{998A1C4C-9A78-4AF6-A109-3C930806D39F}"/>
              </a:ext>
            </a:extLst>
          </p:cNvPr>
          <p:cNvSpPr txBox="1"/>
          <p:nvPr userDrawn="1"/>
        </p:nvSpPr>
        <p:spPr>
          <a:xfrm>
            <a:off x="1942420" y="6447066"/>
            <a:ext cx="5285509" cy="323165"/>
          </a:xfrm>
          <a:prstGeom prst="rect">
            <a:avLst/>
          </a:prstGeom>
          <a:noFill/>
        </p:spPr>
        <p:txBody>
          <a:bodyPr wrap="square">
            <a:spAutoFit/>
          </a:bodyPr>
          <a:lstStyle/>
          <a:p>
            <a:pPr algn="ctr">
              <a:spcAft>
                <a:spcPts val="0"/>
              </a:spcAft>
            </a:pPr>
            <a:r>
              <a:rPr lang="it-IT" sz="1500" b="1" dirty="0">
                <a:solidFill>
                  <a:srgbClr val="E6002D"/>
                </a:solidFill>
                <a:effectLst/>
                <a:latin typeface="+mn-lt"/>
                <a:ea typeface="Calibri" panose="020F0502020204030204" pitchFamily="34" charset="0"/>
                <a:cs typeface="Times New Roman" panose="02020603050405020304" pitchFamily="18" charset="0"/>
              </a:rPr>
              <a:t>IL VALORE DELLA STATISTICA</a:t>
            </a:r>
          </a:p>
        </p:txBody>
      </p:sp>
      <p:sp>
        <p:nvSpPr>
          <p:cNvPr id="13" name="Titolo 1">
            <a:extLst>
              <a:ext uri="{FF2B5EF4-FFF2-40B4-BE49-F238E27FC236}">
                <a16:creationId xmlns:a16="http://schemas.microsoft.com/office/drawing/2014/main" id="{1CBC98D8-BFCA-4457-BEF8-8F96EB34A491}"/>
              </a:ext>
            </a:extLst>
          </p:cNvPr>
          <p:cNvSpPr>
            <a:spLocks noGrp="1"/>
          </p:cNvSpPr>
          <p:nvPr>
            <p:ph type="title"/>
          </p:nvPr>
        </p:nvSpPr>
        <p:spPr>
          <a:xfrm>
            <a:off x="28893" y="38688"/>
            <a:ext cx="9004012" cy="796682"/>
          </a:xfrm>
        </p:spPr>
        <p:txBody>
          <a:bodyPr>
            <a:noAutofit/>
          </a:bodyPr>
          <a:lstStyle>
            <a:lvl1pPr>
              <a:lnSpc>
                <a:spcPct val="100000"/>
              </a:lnSpc>
              <a:defRPr sz="3200" b="1">
                <a:solidFill>
                  <a:srgbClr val="E6002D"/>
                </a:solidFill>
              </a:defRPr>
            </a:lvl1pPr>
          </a:lstStyle>
          <a:p>
            <a:r>
              <a:rPr lang="it-IT" dirty="0"/>
              <a:t>Fare clic per modificare lo stile del titolo dello schema</a:t>
            </a:r>
          </a:p>
        </p:txBody>
      </p:sp>
      <p:sp>
        <p:nvSpPr>
          <p:cNvPr id="14" name="Segnaposto contenuto 2">
            <a:extLst>
              <a:ext uri="{FF2B5EF4-FFF2-40B4-BE49-F238E27FC236}">
                <a16:creationId xmlns:a16="http://schemas.microsoft.com/office/drawing/2014/main" id="{27ADC76E-8EF8-4E2D-BA2F-19FC6373E3F2}"/>
              </a:ext>
            </a:extLst>
          </p:cNvPr>
          <p:cNvSpPr>
            <a:spLocks noGrp="1"/>
          </p:cNvSpPr>
          <p:nvPr>
            <p:ph idx="1"/>
          </p:nvPr>
        </p:nvSpPr>
        <p:spPr>
          <a:xfrm>
            <a:off x="385273" y="1121563"/>
            <a:ext cx="8399804" cy="4965221"/>
          </a:xfrm>
          <a:prstGeom prst="rect">
            <a:avLst/>
          </a:prstGeo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0" name="Rettangolo 19">
            <a:extLst>
              <a:ext uri="{FF2B5EF4-FFF2-40B4-BE49-F238E27FC236}">
                <a16:creationId xmlns:a16="http://schemas.microsoft.com/office/drawing/2014/main" id="{39DFD43A-1537-4F45-95E7-9AEEA5FA1D14}"/>
              </a:ext>
            </a:extLst>
          </p:cNvPr>
          <p:cNvSpPr/>
          <p:nvPr userDrawn="1"/>
        </p:nvSpPr>
        <p:spPr>
          <a:xfrm>
            <a:off x="-1" y="861257"/>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870" y="6393682"/>
            <a:ext cx="2724255" cy="384352"/>
          </a:xfrm>
          <a:prstGeom prst="rect">
            <a:avLst/>
          </a:prstGeom>
        </p:spPr>
      </p:pic>
      <p:pic>
        <p:nvPicPr>
          <p:cNvPr id="10" name="Picture 2">
            <a:extLst>
              <a:ext uri="{FF2B5EF4-FFF2-40B4-BE49-F238E27FC236}">
                <a16:creationId xmlns:a16="http://schemas.microsoft.com/office/drawing/2014/main" id="{04ED3C67-247B-4164-A2EF-F6A6DA1647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4786" y="6318000"/>
            <a:ext cx="170921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D8A33977-754F-4BB4-9605-8F34437E2A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1005" y="6333858"/>
            <a:ext cx="967475" cy="504000"/>
          </a:xfrm>
          <a:prstGeom prst="rect">
            <a:avLst/>
          </a:prstGeom>
        </p:spPr>
      </p:pic>
    </p:spTree>
    <p:extLst>
      <p:ext uri="{BB962C8B-B14F-4D97-AF65-F5344CB8AC3E}">
        <p14:creationId xmlns:p14="http://schemas.microsoft.com/office/powerpoint/2010/main" val="22911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A9AEE-6A9B-4701-B0AE-FAA47C4364D0}" type="datetime1">
              <a:rPr lang="it-IT" smtClean="0"/>
              <a:t>19/04/2024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8B4D1-54DE-4516-9A2B-FFB59822C569}" type="slidenum">
              <a:rPr lang="it-IT" smtClean="0"/>
              <a:t>‹N›</a:t>
            </a:fld>
            <a:endParaRPr lang="it-IT"/>
          </a:p>
        </p:txBody>
      </p:sp>
    </p:spTree>
    <p:extLst>
      <p:ext uri="{BB962C8B-B14F-4D97-AF65-F5344CB8AC3E}">
        <p14:creationId xmlns:p14="http://schemas.microsoft.com/office/powerpoint/2010/main" val="174533683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carbonet@istat.it"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6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2" y="38688"/>
            <a:ext cx="9115107" cy="796682"/>
          </a:xfrm>
        </p:spPr>
        <p:txBody>
          <a:bodyPr/>
          <a:lstStyle/>
          <a:p>
            <a:r>
              <a:rPr lang="it-IT" dirty="0"/>
              <a:t> Una prima selezione di indicatori elementari calcolabili</a:t>
            </a:r>
          </a:p>
        </p:txBody>
      </p:sp>
      <p:graphicFrame>
        <p:nvGraphicFramePr>
          <p:cNvPr id="3" name="Tabella 2"/>
          <p:cNvGraphicFramePr>
            <a:graphicFrameLocks noGrp="1"/>
          </p:cNvGraphicFramePr>
          <p:nvPr>
            <p:extLst>
              <p:ext uri="{D42A27DB-BD31-4B8C-83A1-F6EECF244321}">
                <p14:modId xmlns:p14="http://schemas.microsoft.com/office/powerpoint/2010/main" val="264016943"/>
              </p:ext>
            </p:extLst>
          </p:nvPr>
        </p:nvGraphicFramePr>
        <p:xfrm>
          <a:off x="64008" y="987551"/>
          <a:ext cx="8968897" cy="5221711"/>
        </p:xfrm>
        <a:graphic>
          <a:graphicData uri="http://schemas.openxmlformats.org/drawingml/2006/table">
            <a:tbl>
              <a:tblPr>
                <a:tableStyleId>{5C22544A-7EE6-4342-B048-85BDC9FD1C3A}</a:tableStyleId>
              </a:tblPr>
              <a:tblGrid>
                <a:gridCol w="289367">
                  <a:extLst>
                    <a:ext uri="{9D8B030D-6E8A-4147-A177-3AD203B41FA5}">
                      <a16:colId xmlns:a16="http://schemas.microsoft.com/office/drawing/2014/main" val="1835088517"/>
                    </a:ext>
                  </a:extLst>
                </a:gridCol>
                <a:gridCol w="2614285">
                  <a:extLst>
                    <a:ext uri="{9D8B030D-6E8A-4147-A177-3AD203B41FA5}">
                      <a16:colId xmlns:a16="http://schemas.microsoft.com/office/drawing/2014/main" val="2331941304"/>
                    </a:ext>
                  </a:extLst>
                </a:gridCol>
                <a:gridCol w="3197470">
                  <a:extLst>
                    <a:ext uri="{9D8B030D-6E8A-4147-A177-3AD203B41FA5}">
                      <a16:colId xmlns:a16="http://schemas.microsoft.com/office/drawing/2014/main" val="139116555"/>
                    </a:ext>
                  </a:extLst>
                </a:gridCol>
                <a:gridCol w="2090968">
                  <a:extLst>
                    <a:ext uri="{9D8B030D-6E8A-4147-A177-3AD203B41FA5}">
                      <a16:colId xmlns:a16="http://schemas.microsoft.com/office/drawing/2014/main" val="1739893109"/>
                    </a:ext>
                  </a:extLst>
                </a:gridCol>
                <a:gridCol w="776807">
                  <a:extLst>
                    <a:ext uri="{9D8B030D-6E8A-4147-A177-3AD203B41FA5}">
                      <a16:colId xmlns:a16="http://schemas.microsoft.com/office/drawing/2014/main" val="1256380918"/>
                    </a:ext>
                  </a:extLst>
                </a:gridCol>
              </a:tblGrid>
              <a:tr h="475177">
                <a:tc>
                  <a:txBody>
                    <a:bodyPr/>
                    <a:lstStyle/>
                    <a:p>
                      <a:pPr algn="ctr" fontAlgn="ctr"/>
                      <a:r>
                        <a:rPr lang="it-IT" sz="1500" b="1" i="0" u="none" strike="noStrike" dirty="0">
                          <a:effectLst/>
                        </a:rPr>
                        <a:t>n.</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bg1">
                        <a:lumMod val="95000"/>
                      </a:schemeClr>
                    </a:solidFill>
                  </a:tcPr>
                </a:tc>
                <a:tc>
                  <a:txBody>
                    <a:bodyPr/>
                    <a:lstStyle/>
                    <a:p>
                      <a:pPr algn="ctr" fontAlgn="ctr"/>
                      <a:r>
                        <a:rPr lang="it-IT" sz="1500" b="1" i="0" u="none" strike="noStrike" dirty="0">
                          <a:effectLst/>
                        </a:rPr>
                        <a:t>Indicatori</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bg1">
                        <a:lumMod val="95000"/>
                      </a:schemeClr>
                    </a:solidFill>
                  </a:tcPr>
                </a:tc>
                <a:tc>
                  <a:txBody>
                    <a:bodyPr/>
                    <a:lstStyle/>
                    <a:p>
                      <a:pPr algn="ctr" fontAlgn="ctr"/>
                      <a:r>
                        <a:rPr lang="it-IT" sz="1500" b="1" i="0" u="none" strike="noStrike" dirty="0">
                          <a:effectLst/>
                        </a:rPr>
                        <a:t>Metodo di calcolo</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bg1">
                        <a:lumMod val="95000"/>
                      </a:schemeClr>
                    </a:solidFill>
                  </a:tcPr>
                </a:tc>
                <a:tc>
                  <a:txBody>
                    <a:bodyPr/>
                    <a:lstStyle/>
                    <a:p>
                      <a:pPr algn="ctr" fontAlgn="ctr"/>
                      <a:r>
                        <a:rPr lang="it-IT" sz="1500" b="1" i="0" u="none" strike="noStrike" dirty="0">
                          <a:effectLst/>
                        </a:rPr>
                        <a:t>Dimensione prevalente del fenomeno</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bg1">
                        <a:lumMod val="95000"/>
                      </a:schemeClr>
                    </a:solidFill>
                  </a:tcPr>
                </a:tc>
                <a:tc>
                  <a:txBody>
                    <a:bodyPr/>
                    <a:lstStyle/>
                    <a:p>
                      <a:pPr algn="ctr" fontAlgn="ctr"/>
                      <a:r>
                        <a:rPr lang="it-IT" sz="1500" b="1" i="0" u="none" strike="noStrike" dirty="0">
                          <a:effectLst/>
                        </a:rPr>
                        <a:t>Polarità</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bg1">
                        <a:lumMod val="95000"/>
                      </a:schemeClr>
                    </a:solidFill>
                  </a:tcPr>
                </a:tc>
                <a:extLst>
                  <a:ext uri="{0D108BD9-81ED-4DB2-BD59-A6C34878D82A}">
                    <a16:rowId xmlns:a16="http://schemas.microsoft.com/office/drawing/2014/main" val="1406792045"/>
                  </a:ext>
                </a:extLst>
              </a:tr>
              <a:tr h="1141004">
                <a:tc>
                  <a:txBody>
                    <a:bodyPr/>
                    <a:lstStyle/>
                    <a:p>
                      <a:pPr algn="l" fontAlgn="ctr"/>
                      <a:r>
                        <a:rPr lang="it-IT" sz="2000" b="1" u="none" strike="noStrike" dirty="0">
                          <a:effectLst/>
                        </a:rPr>
                        <a:t> 1</a:t>
                      </a:r>
                      <a:endParaRPr lang="it-IT" sz="20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l" fontAlgn="ctr"/>
                      <a:r>
                        <a:rPr lang="it-IT" sz="1500" b="1" u="none" strike="noStrike" dirty="0">
                          <a:effectLst/>
                        </a:rPr>
                        <a:t>Incidenza % della popolazione di 67 anni e oltre che vive da sola, senza casa di proprietà</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l" fontAlgn="ctr"/>
                      <a:r>
                        <a:rPr lang="it-IT" sz="1500" u="none" strike="noStrike" dirty="0">
                          <a:effectLst/>
                        </a:rPr>
                        <a:t>Rapporto % tra la popolazione di 67 anni e oltre che vive da sola senza casa di proprietà (né in case di riposo) sul totale della popolazione di 67 anni e più</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ctr" fontAlgn="ctr"/>
                      <a:r>
                        <a:rPr lang="it-IT" sz="1500" u="none" strike="noStrike" dirty="0">
                          <a:effectLst/>
                        </a:rPr>
                        <a:t>Disagio economico (</a:t>
                      </a:r>
                      <a:r>
                        <a:rPr lang="it-IT" sz="1500" b="1" i="1" u="none" strike="noStrike" dirty="0">
                          <a:effectLst/>
                        </a:rPr>
                        <a:t>carenza di beni patrimoniali</a:t>
                      </a:r>
                      <a:r>
                        <a:rPr lang="it-IT" sz="1500" u="none" strike="noStrike" dirty="0">
                          <a:effectLst/>
                        </a:rPr>
                        <a:t>) </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extLst>
                  <a:ext uri="{0D108BD9-81ED-4DB2-BD59-A6C34878D82A}">
                    <a16:rowId xmlns:a16="http://schemas.microsoft.com/office/drawing/2014/main" val="1387002679"/>
                  </a:ext>
                </a:extLst>
              </a:tr>
              <a:tr h="913959">
                <a:tc>
                  <a:txBody>
                    <a:bodyPr/>
                    <a:lstStyle/>
                    <a:p>
                      <a:pPr algn="l" fontAlgn="ctr"/>
                      <a:r>
                        <a:rPr lang="it-IT" sz="2000" b="1" u="none" strike="noStrike" dirty="0">
                          <a:effectLst/>
                        </a:rPr>
                        <a:t> 2</a:t>
                      </a:r>
                      <a:endParaRPr lang="it-IT" sz="20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l" fontAlgn="ctr"/>
                      <a:r>
                        <a:rPr lang="it-IT" sz="1500" b="1" u="none" strike="noStrike" dirty="0">
                          <a:effectLst/>
                        </a:rPr>
                        <a:t>Incidenza % delle famiglie nelle quali nessun componente è occupato o percettore di pensione </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l" fontAlgn="ctr"/>
                      <a:r>
                        <a:rPr lang="it-IT" sz="1500" u="none" strike="noStrike" dirty="0">
                          <a:effectLst/>
                        </a:rPr>
                        <a:t>Rapporto % tra le famiglie dove nessun componente è percettore di reddito da lavoro o da pensione sul totale delle famiglie</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ctr" fontAlgn="ctr"/>
                      <a:r>
                        <a:rPr lang="it-IT" sz="1500" u="none" strike="noStrike" dirty="0">
                          <a:effectLst/>
                        </a:rPr>
                        <a:t>Disagio economico (</a:t>
                      </a:r>
                      <a:r>
                        <a:rPr lang="it-IT" sz="1500" b="1" i="1" u="none" strike="noStrike" dirty="0">
                          <a:effectLst/>
                        </a:rPr>
                        <a:t>carenza di reddito</a:t>
                      </a:r>
                      <a:r>
                        <a:rPr lang="it-IT" sz="1500" u="none" strike="noStrike" dirty="0">
                          <a:effectLst/>
                        </a:rPr>
                        <a:t>)</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extLst>
                  <a:ext uri="{0D108BD9-81ED-4DB2-BD59-A6C34878D82A}">
                    <a16:rowId xmlns:a16="http://schemas.microsoft.com/office/drawing/2014/main" val="4133412505"/>
                  </a:ext>
                </a:extLst>
              </a:tr>
              <a:tr h="686914">
                <a:tc>
                  <a:txBody>
                    <a:bodyPr/>
                    <a:lstStyle/>
                    <a:p>
                      <a:pPr algn="l" fontAlgn="ctr"/>
                      <a:r>
                        <a:rPr lang="it-IT" sz="2000" b="1" u="none" strike="noStrike" dirty="0">
                          <a:effectLst/>
                        </a:rPr>
                        <a:t> 3</a:t>
                      </a:r>
                      <a:endParaRPr lang="it-IT" sz="20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l" fontAlgn="ctr"/>
                      <a:r>
                        <a:rPr lang="it-IT" sz="1500" b="1" u="none" strike="noStrike" dirty="0">
                          <a:effectLst/>
                        </a:rPr>
                        <a:t>Incidenza % di famiglie che non vivono in abitazioni di proprietà </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l" fontAlgn="ctr"/>
                      <a:r>
                        <a:rPr lang="it-IT" sz="1500" u="none" strike="noStrike" dirty="0">
                          <a:effectLst/>
                        </a:rPr>
                        <a:t>Rapporto % tra il numero di famiglie che non vivono in casa di proprietà e il numero totale di famiglie</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ctr" fontAlgn="ctr"/>
                      <a:r>
                        <a:rPr lang="it-IT" sz="1500" u="none" strike="noStrike" dirty="0">
                          <a:effectLst/>
                        </a:rPr>
                        <a:t>Disagio economico (</a:t>
                      </a:r>
                      <a:r>
                        <a:rPr lang="it-IT" sz="1500" b="1" i="1" u="none" strike="noStrike" dirty="0">
                          <a:effectLst/>
                        </a:rPr>
                        <a:t>carenza di beni patrimoniali</a:t>
                      </a:r>
                      <a:r>
                        <a:rPr lang="it-IT" sz="1500" u="none" strike="noStrike" dirty="0">
                          <a:effectLst/>
                        </a:rPr>
                        <a:t>)</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4">
                        <a:lumMod val="20000"/>
                        <a:lumOff val="80000"/>
                      </a:schemeClr>
                    </a:solidFill>
                  </a:tcPr>
                </a:tc>
                <a:extLst>
                  <a:ext uri="{0D108BD9-81ED-4DB2-BD59-A6C34878D82A}">
                    <a16:rowId xmlns:a16="http://schemas.microsoft.com/office/drawing/2014/main" val="3885494550"/>
                  </a:ext>
                </a:extLst>
              </a:tr>
              <a:tr h="1141004">
                <a:tc>
                  <a:txBody>
                    <a:bodyPr/>
                    <a:lstStyle/>
                    <a:p>
                      <a:pPr algn="l" fontAlgn="ctr"/>
                      <a:r>
                        <a:rPr lang="it-IT" sz="2000" b="1" u="none" strike="noStrike" dirty="0">
                          <a:effectLst/>
                        </a:rPr>
                        <a:t> 4</a:t>
                      </a:r>
                      <a:endParaRPr lang="it-IT" sz="20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l" fontAlgn="ctr"/>
                      <a:r>
                        <a:rPr lang="it-IT" sz="1500" b="1" u="none" strike="noStrike" dirty="0">
                          <a:effectLst/>
                        </a:rPr>
                        <a:t>Incidenza % di lavoratori dipendenti di 35- 64 anni con un rapporto di lavoro di tipo "interinale" o "occasionale"</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l" fontAlgn="ctr"/>
                      <a:r>
                        <a:rPr lang="it-IT" sz="1500" u="none" strike="noStrike" dirty="0">
                          <a:effectLst/>
                        </a:rPr>
                        <a:t>Rapporto % tra gli occupati di 35-64 anni che hanno un rapporto di lavoro dipendente di tipo "interinale" o "occasionale" sul totale degli occupati 35-64 anni</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ctr" fontAlgn="ctr"/>
                      <a:r>
                        <a:rPr lang="it-IT" sz="1500" u="none" strike="noStrike" dirty="0">
                          <a:effectLst/>
                        </a:rPr>
                        <a:t>Disagio occupazionale (</a:t>
                      </a:r>
                      <a:r>
                        <a:rPr lang="it-IT" sz="1500" b="1" i="1" u="none" strike="noStrike" dirty="0">
                          <a:effectLst/>
                        </a:rPr>
                        <a:t>grave precarietà lavorativa</a:t>
                      </a:r>
                      <a:r>
                        <a:rPr lang="it-IT" sz="1500" u="none" strike="noStrike" dirty="0">
                          <a:effectLst/>
                        </a:rPr>
                        <a:t>)</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extLst>
                  <a:ext uri="{0D108BD9-81ED-4DB2-BD59-A6C34878D82A}">
                    <a16:rowId xmlns:a16="http://schemas.microsoft.com/office/drawing/2014/main" val="2702235611"/>
                  </a:ext>
                </a:extLst>
              </a:tr>
              <a:tr h="844879">
                <a:tc>
                  <a:txBody>
                    <a:bodyPr/>
                    <a:lstStyle/>
                    <a:p>
                      <a:pPr algn="l" fontAlgn="ctr"/>
                      <a:r>
                        <a:rPr lang="it-IT" sz="2000" b="1" u="none" strike="noStrike" dirty="0">
                          <a:effectLst/>
                        </a:rPr>
                        <a:t> 5</a:t>
                      </a:r>
                      <a:endParaRPr lang="it-IT" sz="20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l" fontAlgn="ctr"/>
                      <a:r>
                        <a:rPr lang="it-IT" sz="1500" b="1" u="none" strike="noStrike" dirty="0">
                          <a:effectLst/>
                        </a:rPr>
                        <a:t>Tasso di occupazione 35-64 anni</a:t>
                      </a:r>
                      <a:endParaRPr lang="it-IT" sz="1500" b="1"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l" fontAlgn="ctr"/>
                      <a:r>
                        <a:rPr lang="it-IT" sz="1500" u="none" strike="noStrike" dirty="0">
                          <a:effectLst/>
                        </a:rPr>
                        <a:t>Rapporto % tra le persone 35-64 anni occupate e il totale della popolazione di 35-64 anni</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ctr" fontAlgn="ctr"/>
                      <a:r>
                        <a:rPr lang="it-IT" sz="1500" u="none" strike="noStrike" dirty="0">
                          <a:effectLst/>
                        </a:rPr>
                        <a:t>Disagio occupazionale (</a:t>
                      </a:r>
                      <a:r>
                        <a:rPr lang="it-IT" sz="1500" b="1" i="1" u="none" strike="noStrike" dirty="0">
                          <a:effectLst/>
                        </a:rPr>
                        <a:t>mancata partecipazione al mercato del lavoro</a:t>
                      </a:r>
                      <a:r>
                        <a:rPr lang="it-IT" sz="1500" u="none" strike="noStrike" dirty="0">
                          <a:effectLst/>
                        </a:rPr>
                        <a:t>)</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tc>
                  <a:txBody>
                    <a:bodyPr/>
                    <a:lstStyle/>
                    <a:p>
                      <a:pPr algn="ctr" fontAlgn="ctr"/>
                      <a:r>
                        <a:rPr lang="it-IT" sz="1500" u="none" strike="noStrike" dirty="0">
                          <a:effectLst/>
                        </a:rPr>
                        <a:t>Negativa</a:t>
                      </a:r>
                      <a:endParaRPr lang="it-IT" sz="1500" b="0" i="0" u="none" strike="noStrike" dirty="0">
                        <a:solidFill>
                          <a:srgbClr val="000000"/>
                        </a:solidFill>
                        <a:effectLst/>
                        <a:latin typeface="Arial" panose="020B0604020202020204" pitchFamily="34" charset="0"/>
                      </a:endParaRPr>
                    </a:p>
                  </a:txBody>
                  <a:tcPr marL="5817" marR="5817" marT="5817" marB="0" anchor="ctr">
                    <a:solidFill>
                      <a:schemeClr val="accent5">
                        <a:lumMod val="20000"/>
                        <a:lumOff val="80000"/>
                      </a:schemeClr>
                    </a:solidFill>
                  </a:tcPr>
                </a:tc>
                <a:extLst>
                  <a:ext uri="{0D108BD9-81ED-4DB2-BD59-A6C34878D82A}">
                    <a16:rowId xmlns:a16="http://schemas.microsoft.com/office/drawing/2014/main" val="391962361"/>
                  </a:ext>
                </a:extLst>
              </a:tr>
            </a:tbl>
          </a:graphicData>
        </a:graphic>
      </p:graphicFrame>
    </p:spTree>
    <p:extLst>
      <p:ext uri="{BB962C8B-B14F-4D97-AF65-F5344CB8AC3E}">
        <p14:creationId xmlns:p14="http://schemas.microsoft.com/office/powerpoint/2010/main" val="277724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404576963"/>
              </p:ext>
            </p:extLst>
          </p:nvPr>
        </p:nvGraphicFramePr>
        <p:xfrm>
          <a:off x="109729" y="1007338"/>
          <a:ext cx="8923176" cy="5131789"/>
        </p:xfrm>
        <a:graphic>
          <a:graphicData uri="http://schemas.openxmlformats.org/drawingml/2006/table">
            <a:tbl>
              <a:tblPr>
                <a:tableStyleId>{5C22544A-7EE6-4342-B048-85BDC9FD1C3A}</a:tableStyleId>
              </a:tblPr>
              <a:tblGrid>
                <a:gridCol w="376955">
                  <a:extLst>
                    <a:ext uri="{9D8B030D-6E8A-4147-A177-3AD203B41FA5}">
                      <a16:colId xmlns:a16="http://schemas.microsoft.com/office/drawing/2014/main" val="51879073"/>
                    </a:ext>
                  </a:extLst>
                </a:gridCol>
                <a:gridCol w="2622024">
                  <a:extLst>
                    <a:ext uri="{9D8B030D-6E8A-4147-A177-3AD203B41FA5}">
                      <a16:colId xmlns:a16="http://schemas.microsoft.com/office/drawing/2014/main" val="4291387922"/>
                    </a:ext>
                  </a:extLst>
                </a:gridCol>
                <a:gridCol w="3111974">
                  <a:extLst>
                    <a:ext uri="{9D8B030D-6E8A-4147-A177-3AD203B41FA5}">
                      <a16:colId xmlns:a16="http://schemas.microsoft.com/office/drawing/2014/main" val="3708436997"/>
                    </a:ext>
                  </a:extLst>
                </a:gridCol>
                <a:gridCol w="1907937">
                  <a:extLst>
                    <a:ext uri="{9D8B030D-6E8A-4147-A177-3AD203B41FA5}">
                      <a16:colId xmlns:a16="http://schemas.microsoft.com/office/drawing/2014/main" val="2701258314"/>
                    </a:ext>
                  </a:extLst>
                </a:gridCol>
                <a:gridCol w="904286">
                  <a:extLst>
                    <a:ext uri="{9D8B030D-6E8A-4147-A177-3AD203B41FA5}">
                      <a16:colId xmlns:a16="http://schemas.microsoft.com/office/drawing/2014/main" val="2598482960"/>
                    </a:ext>
                  </a:extLst>
                </a:gridCol>
              </a:tblGrid>
              <a:tr h="623499">
                <a:tc>
                  <a:txBody>
                    <a:bodyPr/>
                    <a:lstStyle/>
                    <a:p>
                      <a:pPr algn="ctr" fontAlgn="ctr"/>
                      <a:r>
                        <a:rPr lang="it-IT" sz="1500" b="1" i="0" u="none" strike="noStrike" dirty="0">
                          <a:solidFill>
                            <a:srgbClr val="000000"/>
                          </a:solidFill>
                          <a:effectLst/>
                          <a:latin typeface="Arial" panose="020B0604020202020204" pitchFamily="34" charset="0"/>
                        </a:rPr>
                        <a:t>n.</a:t>
                      </a:r>
                    </a:p>
                  </a:txBody>
                  <a:tcPr marL="3861" marR="3861" marT="3861" marB="0" anchor="ctr">
                    <a:solidFill>
                      <a:schemeClr val="bg1">
                        <a:lumMod val="95000"/>
                      </a:schemeClr>
                    </a:solidFill>
                  </a:tcPr>
                </a:tc>
                <a:tc>
                  <a:txBody>
                    <a:bodyPr/>
                    <a:lstStyle/>
                    <a:p>
                      <a:pPr algn="ctr" fontAlgn="ctr"/>
                      <a:r>
                        <a:rPr lang="it-IT" sz="1500" b="1" u="none" strike="noStrike" dirty="0">
                          <a:effectLst/>
                        </a:rPr>
                        <a:t>Indicatori</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bg1">
                        <a:lumMod val="95000"/>
                      </a:schemeClr>
                    </a:solidFill>
                  </a:tcPr>
                </a:tc>
                <a:tc>
                  <a:txBody>
                    <a:bodyPr/>
                    <a:lstStyle/>
                    <a:p>
                      <a:pPr algn="ctr" fontAlgn="ctr"/>
                      <a:r>
                        <a:rPr lang="it-IT" sz="1500" b="1" u="none" strike="noStrike" dirty="0">
                          <a:effectLst/>
                        </a:rPr>
                        <a:t>Metodo di calcolo</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bg1">
                        <a:lumMod val="95000"/>
                      </a:schemeClr>
                    </a:solidFill>
                  </a:tcPr>
                </a:tc>
                <a:tc>
                  <a:txBody>
                    <a:bodyPr/>
                    <a:lstStyle/>
                    <a:p>
                      <a:pPr algn="ctr" fontAlgn="ctr"/>
                      <a:r>
                        <a:rPr lang="it-IT" sz="1500" b="1" u="none" strike="noStrike" dirty="0">
                          <a:effectLst/>
                        </a:rPr>
                        <a:t>Dimensione prevalente del fenomeno</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bg1">
                        <a:lumMod val="95000"/>
                      </a:schemeClr>
                    </a:solidFill>
                  </a:tcPr>
                </a:tc>
                <a:tc>
                  <a:txBody>
                    <a:bodyPr/>
                    <a:lstStyle/>
                    <a:p>
                      <a:pPr algn="ctr" fontAlgn="ctr"/>
                      <a:r>
                        <a:rPr lang="it-IT" sz="1500" b="1" u="none" strike="noStrike" dirty="0">
                          <a:effectLst/>
                        </a:rPr>
                        <a:t>Polarità</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bg1">
                        <a:lumMod val="95000"/>
                      </a:schemeClr>
                    </a:solidFill>
                  </a:tcPr>
                </a:tc>
                <a:extLst>
                  <a:ext uri="{0D108BD9-81ED-4DB2-BD59-A6C34878D82A}">
                    <a16:rowId xmlns:a16="http://schemas.microsoft.com/office/drawing/2014/main" val="1946945405"/>
                  </a:ext>
                </a:extLst>
              </a:tr>
              <a:tr h="1462151">
                <a:tc>
                  <a:txBody>
                    <a:bodyPr/>
                    <a:lstStyle/>
                    <a:p>
                      <a:pPr algn="l" fontAlgn="ctr"/>
                      <a:r>
                        <a:rPr lang="it-IT" sz="2000" b="1" u="none" strike="noStrike" baseline="0" dirty="0">
                          <a:effectLst/>
                        </a:rPr>
                        <a:t> </a:t>
                      </a:r>
                      <a:r>
                        <a:rPr lang="it-IT" sz="2000" b="1" u="none" strike="noStrike" dirty="0">
                          <a:effectLst/>
                        </a:rPr>
                        <a:t>6</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l" fontAlgn="ctr"/>
                      <a:r>
                        <a:rPr lang="it-IT" sz="1500" b="1" u="none" strike="noStrike" dirty="0">
                          <a:effectLst/>
                        </a:rPr>
                        <a:t>Incidenza % della popolazione di età 25-64 anni con al massimo il diploma di scuola secondaria di primo grado</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l" fontAlgn="ctr"/>
                      <a:r>
                        <a:rPr lang="it-IT" sz="1500" u="none" strike="noStrike" dirty="0">
                          <a:effectLst/>
                        </a:rPr>
                        <a:t>Rapporto % tra la popolazione di età  25-64 anni con al massimo la "licenza di scuola media inferiore" o di "avviamento professionale" e il totale della popolazione di 25-64 anni</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ctr" fontAlgn="ctr"/>
                      <a:r>
                        <a:rPr lang="it-IT" sz="1500" u="none" strike="noStrike" dirty="0">
                          <a:effectLst/>
                        </a:rPr>
                        <a:t>Disagio educativo (</a:t>
                      </a:r>
                      <a:r>
                        <a:rPr lang="it-IT" sz="1500" b="1" i="1" u="none" strike="noStrike" dirty="0">
                          <a:effectLst/>
                        </a:rPr>
                        <a:t>basso livello di istruzione</a:t>
                      </a:r>
                      <a:r>
                        <a:rPr lang="it-IT" sz="1500" u="none" strike="noStrike" dirty="0">
                          <a:effectLst/>
                        </a:rPr>
                        <a:t>)</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extLst>
                  <a:ext uri="{0D108BD9-81ED-4DB2-BD59-A6C34878D82A}">
                    <a16:rowId xmlns:a16="http://schemas.microsoft.com/office/drawing/2014/main" val="2068715770"/>
                  </a:ext>
                </a:extLst>
              </a:tr>
              <a:tr h="1257402">
                <a:tc>
                  <a:txBody>
                    <a:bodyPr/>
                    <a:lstStyle/>
                    <a:p>
                      <a:pPr algn="l" fontAlgn="ctr"/>
                      <a:r>
                        <a:rPr lang="it-IT" sz="2000" b="1" u="none" strike="noStrike" dirty="0">
                          <a:effectLst/>
                        </a:rPr>
                        <a:t> 7</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l" fontAlgn="ctr"/>
                      <a:r>
                        <a:rPr lang="it-IT" sz="1500" b="1" u="none" strike="noStrike" dirty="0">
                          <a:effectLst/>
                        </a:rPr>
                        <a:t>Incidenza % di individui 15-29 anni che non lavorano e non sono iscritti a nessun corso regolare di studio</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l" fontAlgn="ctr"/>
                      <a:r>
                        <a:rPr lang="it-IT" sz="1500" u="none" strike="noStrike" dirty="0">
                          <a:effectLst/>
                        </a:rPr>
                        <a:t>Rapporto % tra gli individui di 15-29 anni che "non lavorano" e "non sono iscritti a nessun corso di studio" e il totale della popolazione di 15-29 anni</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ctr" fontAlgn="ctr"/>
                      <a:r>
                        <a:rPr lang="it-IT" sz="1500" u="none" strike="noStrike" dirty="0">
                          <a:effectLst/>
                        </a:rPr>
                        <a:t>Disagio educativo (</a:t>
                      </a:r>
                      <a:r>
                        <a:rPr lang="it-IT" sz="1500" b="1" i="1" u="none" strike="noStrike" dirty="0">
                          <a:effectLst/>
                        </a:rPr>
                        <a:t>uscita dai percorsi di istruzione e mancata occupazione</a:t>
                      </a:r>
                      <a:r>
                        <a:rPr lang="it-IT" sz="1500" u="none" strike="noStrike" dirty="0">
                          <a:effectLst/>
                        </a:rPr>
                        <a:t>)</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extLst>
                  <a:ext uri="{0D108BD9-81ED-4DB2-BD59-A6C34878D82A}">
                    <a16:rowId xmlns:a16="http://schemas.microsoft.com/office/drawing/2014/main" val="1427583114"/>
                  </a:ext>
                </a:extLst>
              </a:tr>
              <a:tr h="1155537">
                <a:tc>
                  <a:txBody>
                    <a:bodyPr/>
                    <a:lstStyle/>
                    <a:p>
                      <a:pPr algn="l" fontAlgn="ctr"/>
                      <a:r>
                        <a:rPr lang="it-IT" sz="2000" b="1" u="none" strike="noStrike" dirty="0">
                          <a:effectLst/>
                        </a:rPr>
                        <a:t> 8</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l" fontAlgn="ctr"/>
                      <a:r>
                        <a:rPr lang="it-IT" sz="1500" b="1" u="none" strike="noStrike" dirty="0">
                          <a:effectLst/>
                        </a:rPr>
                        <a:t>Uscita precoce dal sistema di istruzione </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l" fontAlgn="ctr"/>
                      <a:r>
                        <a:rPr lang="it-IT" sz="1500" u="none" strike="noStrike" dirty="0">
                          <a:effectLst/>
                        </a:rPr>
                        <a:t>Rapporto % tra le persone di 18-24  anni con al massimo la licenza media e non inserite in un percorso di</a:t>
                      </a:r>
                      <a:r>
                        <a:rPr lang="it-IT" sz="1500" u="none" strike="noStrike" baseline="0" dirty="0">
                          <a:effectLst/>
                        </a:rPr>
                        <a:t> istruzione </a:t>
                      </a:r>
                      <a:r>
                        <a:rPr lang="it-IT" sz="1500" u="none" strike="noStrike" dirty="0">
                          <a:effectLst/>
                        </a:rPr>
                        <a:t>e il totale della popolazione 18-24 anni</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ctr" fontAlgn="ctr"/>
                      <a:r>
                        <a:rPr lang="it-IT" sz="1500" u="none" strike="noStrike" dirty="0">
                          <a:effectLst/>
                        </a:rPr>
                        <a:t>Disagio educativo (</a:t>
                      </a:r>
                      <a:r>
                        <a:rPr lang="it-IT" sz="1500" b="1" i="1" u="none" strike="noStrike" dirty="0">
                          <a:effectLst/>
                        </a:rPr>
                        <a:t>uscita dai percorsi di istruzione</a:t>
                      </a:r>
                      <a:r>
                        <a:rPr lang="it-IT" sz="1500" u="none" strike="noStrike" dirty="0">
                          <a:effectLst/>
                        </a:rPr>
                        <a:t>)</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6">
                        <a:lumMod val="20000"/>
                        <a:lumOff val="80000"/>
                      </a:schemeClr>
                    </a:solidFill>
                  </a:tcPr>
                </a:tc>
                <a:extLst>
                  <a:ext uri="{0D108BD9-81ED-4DB2-BD59-A6C34878D82A}">
                    <a16:rowId xmlns:a16="http://schemas.microsoft.com/office/drawing/2014/main" val="403135188"/>
                  </a:ext>
                </a:extLst>
              </a:tr>
              <a:tr h="633200">
                <a:tc>
                  <a:txBody>
                    <a:bodyPr/>
                    <a:lstStyle/>
                    <a:p>
                      <a:pPr algn="l" fontAlgn="ctr"/>
                      <a:r>
                        <a:rPr lang="it-IT" sz="2000" b="1" u="none" strike="noStrike" dirty="0">
                          <a:effectLst/>
                        </a:rPr>
                        <a:t> 9</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2">
                        <a:lumMod val="20000"/>
                        <a:lumOff val="80000"/>
                      </a:schemeClr>
                    </a:solidFill>
                  </a:tcPr>
                </a:tc>
                <a:tc>
                  <a:txBody>
                    <a:bodyPr/>
                    <a:lstStyle/>
                    <a:p>
                      <a:pPr algn="l" fontAlgn="ctr"/>
                      <a:r>
                        <a:rPr lang="it-IT" sz="1500" b="1" u="none" strike="noStrike" dirty="0">
                          <a:effectLst/>
                        </a:rPr>
                        <a:t>Indice di affollamento</a:t>
                      </a:r>
                      <a:endParaRPr lang="it-IT" sz="1500" b="1" i="0" u="none" strike="noStrike" dirty="0">
                        <a:solidFill>
                          <a:srgbClr val="000000"/>
                        </a:solidFill>
                        <a:effectLst/>
                        <a:latin typeface="Arial" panose="020B0604020202020204" pitchFamily="34" charset="0"/>
                      </a:endParaRPr>
                    </a:p>
                  </a:txBody>
                  <a:tcPr marL="3861" marR="3861" marT="3861" marB="0" anchor="ctr">
                    <a:solidFill>
                      <a:schemeClr val="accent2">
                        <a:lumMod val="20000"/>
                        <a:lumOff val="80000"/>
                      </a:schemeClr>
                    </a:solidFill>
                  </a:tcPr>
                </a:tc>
                <a:tc>
                  <a:txBody>
                    <a:bodyPr/>
                    <a:lstStyle/>
                    <a:p>
                      <a:pPr algn="l" fontAlgn="ctr"/>
                      <a:r>
                        <a:rPr lang="it-IT" sz="1500" u="none" strike="noStrike" dirty="0">
                          <a:effectLst/>
                        </a:rPr>
                        <a:t>Rapporto fra gli occupanti e i vani delle abitazioni occupate</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2">
                        <a:lumMod val="20000"/>
                        <a:lumOff val="80000"/>
                      </a:schemeClr>
                    </a:solidFill>
                  </a:tcPr>
                </a:tc>
                <a:tc>
                  <a:txBody>
                    <a:bodyPr/>
                    <a:lstStyle/>
                    <a:p>
                      <a:pPr algn="ctr" fontAlgn="ctr"/>
                      <a:r>
                        <a:rPr lang="it-IT" sz="1500" u="none" strike="noStrike" dirty="0">
                          <a:effectLst/>
                        </a:rPr>
                        <a:t>Disagio abitativo</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2">
                        <a:lumMod val="20000"/>
                        <a:lumOff val="80000"/>
                      </a:schemeClr>
                    </a:solidFill>
                  </a:tcPr>
                </a:tc>
                <a:tc>
                  <a:txBody>
                    <a:bodyPr/>
                    <a:lstStyle/>
                    <a:p>
                      <a:pPr algn="ctr" fontAlgn="ctr"/>
                      <a:r>
                        <a:rPr lang="it-IT" sz="1500" u="none" strike="noStrike" dirty="0">
                          <a:effectLst/>
                        </a:rPr>
                        <a:t>Positiva</a:t>
                      </a:r>
                      <a:endParaRPr lang="it-IT" sz="1500" b="0" i="0" u="none" strike="noStrike" dirty="0">
                        <a:solidFill>
                          <a:srgbClr val="000000"/>
                        </a:solidFill>
                        <a:effectLst/>
                        <a:latin typeface="Arial" panose="020B0604020202020204" pitchFamily="34" charset="0"/>
                      </a:endParaRPr>
                    </a:p>
                  </a:txBody>
                  <a:tcPr marL="3861" marR="3861" marT="3861" marB="0" anchor="ctr">
                    <a:solidFill>
                      <a:schemeClr val="accent2">
                        <a:lumMod val="20000"/>
                        <a:lumOff val="80000"/>
                      </a:schemeClr>
                    </a:solidFill>
                  </a:tcPr>
                </a:tc>
                <a:extLst>
                  <a:ext uri="{0D108BD9-81ED-4DB2-BD59-A6C34878D82A}">
                    <a16:rowId xmlns:a16="http://schemas.microsoft.com/office/drawing/2014/main" val="1690444152"/>
                  </a:ext>
                </a:extLst>
              </a:tr>
            </a:tbl>
          </a:graphicData>
        </a:graphic>
      </p:graphicFrame>
      <p:sp>
        <p:nvSpPr>
          <p:cNvPr id="7" name="Titolo 1">
            <a:extLst>
              <a:ext uri="{FF2B5EF4-FFF2-40B4-BE49-F238E27FC236}">
                <a16:creationId xmlns:a16="http://schemas.microsoft.com/office/drawing/2014/main" id="{A920C046-75DA-4452-87C1-8F7A122516B5}"/>
              </a:ext>
            </a:extLst>
          </p:cNvPr>
          <p:cNvSpPr>
            <a:spLocks noGrp="1"/>
          </p:cNvSpPr>
          <p:nvPr>
            <p:ph type="title"/>
          </p:nvPr>
        </p:nvSpPr>
        <p:spPr>
          <a:xfrm>
            <a:off x="28892" y="38688"/>
            <a:ext cx="9115107" cy="796682"/>
          </a:xfrm>
        </p:spPr>
        <p:txBody>
          <a:bodyPr/>
          <a:lstStyle/>
          <a:p>
            <a:r>
              <a:rPr lang="it-IT" dirty="0"/>
              <a:t> Una prima selezione di indicatori elementari calcolabili</a:t>
            </a:r>
          </a:p>
        </p:txBody>
      </p:sp>
    </p:spTree>
    <p:extLst>
      <p:ext uri="{BB962C8B-B14F-4D97-AF65-F5344CB8AC3E}">
        <p14:creationId xmlns:p14="http://schemas.microsoft.com/office/powerpoint/2010/main" val="19885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85273" y="1121563"/>
            <a:ext cx="8399804" cy="1402181"/>
          </a:xfrm>
        </p:spPr>
        <p:txBody>
          <a:bodyPr>
            <a:normAutofit/>
          </a:bodyPr>
          <a:lstStyle/>
          <a:p>
            <a:r>
              <a:rPr lang="it-IT" dirty="0"/>
              <a:t>Sono allo studio le potenzialità delle informazioni contenute in alcuni </a:t>
            </a:r>
            <a:r>
              <a:rPr lang="it-IT" dirty="0">
                <a:solidFill>
                  <a:srgbClr val="FF0000"/>
                </a:solidFill>
              </a:rPr>
              <a:t>Registri Tematici </a:t>
            </a:r>
            <a:r>
              <a:rPr lang="it-IT" dirty="0"/>
              <a:t>dell’Istat al fine di proporre importanti indicatori elementari sul disagio.</a:t>
            </a:r>
          </a:p>
          <a:p>
            <a:endParaRPr lang="it-IT" dirty="0"/>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Ulteriori possibili indicatori elementari </a:t>
            </a:r>
          </a:p>
        </p:txBody>
      </p:sp>
      <p:sp>
        <p:nvSpPr>
          <p:cNvPr id="5" name="Rettangolo 4"/>
          <p:cNvSpPr/>
          <p:nvPr/>
        </p:nvSpPr>
        <p:spPr>
          <a:xfrm>
            <a:off x="4956049" y="2688836"/>
            <a:ext cx="3805046" cy="1908215"/>
          </a:xfrm>
          <a:prstGeom prst="rect">
            <a:avLst/>
          </a:prstGeom>
        </p:spPr>
        <p:txBody>
          <a:bodyPr wrap="square">
            <a:spAutoFit/>
          </a:bodyPr>
          <a:lstStyle/>
          <a:p>
            <a:pPr algn="r">
              <a:spcBef>
                <a:spcPts val="1200"/>
              </a:spcBef>
              <a:spcAft>
                <a:spcPts val="1200"/>
              </a:spcAft>
            </a:pPr>
            <a:r>
              <a:rPr lang="it-IT" sz="2600" b="1" dirty="0">
                <a:solidFill>
                  <a:srgbClr val="E6002D"/>
                </a:solidFill>
                <a:cs typeface="Arial" panose="020B0604020202020204" pitchFamily="34" charset="0"/>
              </a:rPr>
              <a:t>Abbandono scolastico</a:t>
            </a:r>
          </a:p>
          <a:p>
            <a:pPr algn="r">
              <a:spcBef>
                <a:spcPts val="1200"/>
              </a:spcBef>
              <a:spcAft>
                <a:spcPts val="1200"/>
              </a:spcAft>
            </a:pPr>
            <a:r>
              <a:rPr lang="it-IT" sz="2600" b="1" dirty="0">
                <a:solidFill>
                  <a:srgbClr val="E6002D"/>
                </a:solidFill>
                <a:cs typeface="Arial" panose="020B0604020202020204" pitchFamily="34" charset="0"/>
              </a:rPr>
              <a:t>Bassa intensità lavorativa</a:t>
            </a:r>
          </a:p>
          <a:p>
            <a:pPr algn="r">
              <a:spcBef>
                <a:spcPts val="1200"/>
              </a:spcBef>
              <a:spcAft>
                <a:spcPts val="1200"/>
              </a:spcAft>
            </a:pPr>
            <a:r>
              <a:rPr lang="it-IT" sz="2600" b="1" dirty="0">
                <a:solidFill>
                  <a:srgbClr val="E6002D"/>
                </a:solidFill>
                <a:cs typeface="Arial" panose="020B0604020202020204" pitchFamily="34" charset="0"/>
              </a:rPr>
              <a:t>Carenza di reddito</a:t>
            </a:r>
          </a:p>
        </p:txBody>
      </p:sp>
      <p:sp>
        <p:nvSpPr>
          <p:cNvPr id="6" name="Rettangolo 5"/>
          <p:cNvSpPr/>
          <p:nvPr/>
        </p:nvSpPr>
        <p:spPr>
          <a:xfrm>
            <a:off x="369634" y="2688836"/>
            <a:ext cx="3379406" cy="1908215"/>
          </a:xfrm>
          <a:prstGeom prst="rect">
            <a:avLst/>
          </a:prstGeom>
        </p:spPr>
        <p:txBody>
          <a:bodyPr wrap="square">
            <a:spAutoFit/>
          </a:bodyPr>
          <a:lstStyle/>
          <a:p>
            <a:pPr>
              <a:spcBef>
                <a:spcPts val="1200"/>
              </a:spcBef>
              <a:spcAft>
                <a:spcPts val="1200"/>
              </a:spcAft>
            </a:pPr>
            <a:r>
              <a:rPr lang="it-IT" altLang="it-IT" sz="2600" b="1" dirty="0">
                <a:cs typeface="Arial" panose="020B0604020202020204" pitchFamily="34" charset="0"/>
              </a:rPr>
              <a:t>Registro dell’Istruzione        </a:t>
            </a:r>
          </a:p>
          <a:p>
            <a:pPr>
              <a:spcBef>
                <a:spcPts val="1200"/>
              </a:spcBef>
              <a:spcAft>
                <a:spcPts val="1200"/>
              </a:spcAft>
            </a:pPr>
            <a:r>
              <a:rPr lang="it-IT" altLang="it-IT" sz="2600" b="1" dirty="0">
                <a:cs typeface="Arial" panose="020B0604020202020204" pitchFamily="34" charset="0"/>
              </a:rPr>
              <a:t>Registro del Lavoro</a:t>
            </a:r>
          </a:p>
          <a:p>
            <a:pPr>
              <a:spcBef>
                <a:spcPts val="1200"/>
              </a:spcBef>
              <a:spcAft>
                <a:spcPts val="1200"/>
              </a:spcAft>
            </a:pPr>
            <a:r>
              <a:rPr lang="it-IT" altLang="it-IT" sz="2600" b="1" dirty="0">
                <a:cs typeface="Arial" panose="020B0604020202020204" pitchFamily="34" charset="0"/>
              </a:rPr>
              <a:t>Registro dei Redditi</a:t>
            </a:r>
            <a:endParaRPr lang="it-IT" sz="2600" b="1" dirty="0">
              <a:cs typeface="Arial" panose="020B0604020202020204" pitchFamily="34" charset="0"/>
            </a:endParaRPr>
          </a:p>
        </p:txBody>
      </p:sp>
      <p:sp>
        <p:nvSpPr>
          <p:cNvPr id="7" name="Freccia a destra 6"/>
          <p:cNvSpPr/>
          <p:nvPr/>
        </p:nvSpPr>
        <p:spPr>
          <a:xfrm>
            <a:off x="3749040" y="2809938"/>
            <a:ext cx="1600200" cy="335598"/>
          </a:xfrm>
          <a:prstGeom prst="rightArrow">
            <a:avLst/>
          </a:prstGeom>
          <a:solidFill>
            <a:schemeClr val="accent6">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3191256" y="3473208"/>
            <a:ext cx="1856232" cy="330696"/>
          </a:xfrm>
          <a:prstGeom prst="rightArrow">
            <a:avLst/>
          </a:prstGeom>
          <a:solidFill>
            <a:schemeClr val="accent5">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3383281" y="4185391"/>
            <a:ext cx="2468880" cy="375453"/>
          </a:xfrm>
          <a:prstGeom prst="rightArrow">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429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24196" y="1158140"/>
            <a:ext cx="8603673" cy="4233992"/>
          </a:xfrm>
        </p:spPr>
        <p:txBody>
          <a:bodyPr>
            <a:normAutofit lnSpcReduction="10000"/>
          </a:bodyPr>
          <a:lstStyle/>
          <a:p>
            <a:pPr>
              <a:spcBef>
                <a:spcPts val="1200"/>
              </a:spcBef>
            </a:pPr>
            <a:r>
              <a:rPr lang="it-IT" dirty="0"/>
              <a:t>Completamento dell’analisi delle fonti amministrative e dei registri tematici.</a:t>
            </a:r>
          </a:p>
          <a:p>
            <a:pPr>
              <a:spcBef>
                <a:spcPts val="1200"/>
              </a:spcBef>
            </a:pPr>
            <a:r>
              <a:rPr lang="it-IT" dirty="0"/>
              <a:t>Predisposizione della base dati per il calcolo degli indicatori elementari.</a:t>
            </a:r>
          </a:p>
          <a:p>
            <a:pPr>
              <a:spcBef>
                <a:spcPts val="1200"/>
              </a:spcBef>
            </a:pPr>
            <a:r>
              <a:rPr lang="it-IT" dirty="0"/>
              <a:t>Calcolo dell’indice di disagio delle famiglie </a:t>
            </a:r>
            <a:r>
              <a:rPr lang="it-IT" b="1" dirty="0">
                <a:solidFill>
                  <a:srgbClr val="E6002D"/>
                </a:solidFill>
              </a:rPr>
              <a:t>IDF</a:t>
            </a:r>
            <a:r>
              <a:rPr lang="it-IT" dirty="0"/>
              <a:t> tramite la metodologia AMPI (</a:t>
            </a:r>
            <a:r>
              <a:rPr lang="en-GB" i="1" dirty="0"/>
              <a:t>Adjusted </a:t>
            </a:r>
            <a:r>
              <a:rPr lang="en-GB" i="1" dirty="0" err="1"/>
              <a:t>Mazziotta</a:t>
            </a:r>
            <a:r>
              <a:rPr lang="en-GB" i="1" dirty="0"/>
              <a:t>-Pareto Index</a:t>
            </a:r>
            <a:r>
              <a:rPr lang="en-GB" dirty="0"/>
              <a:t>).</a:t>
            </a:r>
            <a:endParaRPr lang="it-IT" dirty="0"/>
          </a:p>
          <a:p>
            <a:pPr>
              <a:spcBef>
                <a:spcPts val="1200"/>
              </a:spcBef>
            </a:pPr>
            <a:r>
              <a:rPr lang="it-IT" dirty="0"/>
              <a:t>Analisi territoriali sub-comunali:</a:t>
            </a:r>
          </a:p>
          <a:p>
            <a:pPr lvl="1">
              <a:spcBef>
                <a:spcPts val="600"/>
              </a:spcBef>
              <a:buFont typeface="Wingdings" panose="05000000000000000000" pitchFamily="2" charset="2"/>
              <a:buChar char="Ø"/>
            </a:pPr>
            <a:r>
              <a:rPr lang="it-IT" dirty="0"/>
              <a:t> sui domini amministrativi;</a:t>
            </a:r>
          </a:p>
          <a:p>
            <a:pPr lvl="1">
              <a:spcBef>
                <a:spcPts val="600"/>
              </a:spcBef>
              <a:buFont typeface="Wingdings" panose="05000000000000000000" pitchFamily="2" charset="2"/>
              <a:buChar char="Ø"/>
            </a:pPr>
            <a:r>
              <a:rPr lang="it-IT" dirty="0"/>
              <a:t> per individuare le aree «critiche».</a:t>
            </a:r>
          </a:p>
          <a:p>
            <a:pPr>
              <a:spcBef>
                <a:spcPts val="1200"/>
              </a:spcBef>
            </a:pPr>
            <a:r>
              <a:rPr lang="it-IT" dirty="0"/>
              <a:t>Progettazione della piattaforma di diffusione.</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Prossimi passi</a:t>
            </a:r>
          </a:p>
        </p:txBody>
      </p:sp>
      <p:sp>
        <p:nvSpPr>
          <p:cNvPr id="5" name="Segnaposto contenuto 2">
            <a:extLst>
              <a:ext uri="{FF2B5EF4-FFF2-40B4-BE49-F238E27FC236}">
                <a16:creationId xmlns:a16="http://schemas.microsoft.com/office/drawing/2014/main" id="{286089A3-94A7-4AC8-85C0-F233888BADA5}"/>
              </a:ext>
            </a:extLst>
          </p:cNvPr>
          <p:cNvSpPr txBox="1">
            <a:spLocks/>
          </p:cNvSpPr>
          <p:nvPr/>
        </p:nvSpPr>
        <p:spPr>
          <a:xfrm>
            <a:off x="385273" y="5476742"/>
            <a:ext cx="8353374" cy="631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600" b="1" i="1" dirty="0"/>
              <a:t>Quali sono i risultati attesi?</a:t>
            </a:r>
          </a:p>
        </p:txBody>
      </p:sp>
    </p:spTree>
    <p:extLst>
      <p:ext uri="{BB962C8B-B14F-4D97-AF65-F5344CB8AC3E}">
        <p14:creationId xmlns:p14="http://schemas.microsoft.com/office/powerpoint/2010/main" val="358233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24196" y="1280690"/>
            <a:ext cx="8603673" cy="4375395"/>
          </a:xfrm>
        </p:spPr>
        <p:txBody>
          <a:bodyPr>
            <a:normAutofit/>
          </a:bodyPr>
          <a:lstStyle/>
          <a:p>
            <a:pPr marL="324000" indent="-324000">
              <a:spcBef>
                <a:spcPts val="1800"/>
              </a:spcBef>
              <a:buFont typeface="Wingdings" panose="05000000000000000000" pitchFamily="2" charset="2"/>
              <a:buChar char="ü"/>
            </a:pPr>
            <a:r>
              <a:rPr lang="it-IT" dirty="0"/>
              <a:t>Fanno riferimento ad uno studio preliminare alla costituzione del GdL.</a:t>
            </a:r>
          </a:p>
          <a:p>
            <a:pPr marL="324000" indent="-324000">
              <a:spcBef>
                <a:spcPts val="1800"/>
              </a:spcBef>
              <a:buFont typeface="Wingdings" panose="05000000000000000000" pitchFamily="2" charset="2"/>
              <a:buChar char="ü"/>
            </a:pPr>
            <a:r>
              <a:rPr lang="it-IT" dirty="0"/>
              <a:t>L’obiettivo è mostrare il possibile esito delle analisi.</a:t>
            </a:r>
          </a:p>
          <a:p>
            <a:pPr marL="324000" indent="-324000">
              <a:spcBef>
                <a:spcPts val="1800"/>
              </a:spcBef>
              <a:buFont typeface="Wingdings" panose="05000000000000000000" pitchFamily="2" charset="2"/>
              <a:buChar char="ü"/>
            </a:pPr>
            <a:r>
              <a:rPr lang="it-IT" dirty="0"/>
              <a:t>Sono stati riportati i valori dell’indice AMPI basato su sette indicatori elementari di disagio.</a:t>
            </a:r>
          </a:p>
          <a:p>
            <a:pPr marL="324000" indent="-324000">
              <a:spcBef>
                <a:spcPts val="1800"/>
              </a:spcBef>
              <a:buFont typeface="Wingdings" panose="05000000000000000000" pitchFamily="2" charset="2"/>
              <a:buChar char="ü"/>
            </a:pPr>
            <a:r>
              <a:rPr lang="it-IT" dirty="0"/>
              <a:t>Le aree critiche non sono il risultato di un algoritmo di aggregazione delle sezioni</a:t>
            </a:r>
            <a:r>
              <a:rPr lang="en-GB" dirty="0"/>
              <a:t>.</a:t>
            </a:r>
          </a:p>
          <a:p>
            <a:pPr marL="324000" indent="-324000">
              <a:spcBef>
                <a:spcPts val="1800"/>
              </a:spcBef>
              <a:buFont typeface="Wingdings" panose="05000000000000000000" pitchFamily="2" charset="2"/>
              <a:buChar char="ü"/>
            </a:pPr>
            <a:r>
              <a:rPr lang="en-GB" dirty="0"/>
              <a:t>Non è </a:t>
            </a:r>
            <a:r>
              <a:rPr lang="en-GB" dirty="0" err="1"/>
              <a:t>stata</a:t>
            </a:r>
            <a:r>
              <a:rPr lang="en-GB" dirty="0"/>
              <a:t> </a:t>
            </a:r>
            <a:r>
              <a:rPr lang="en-GB" dirty="0" err="1"/>
              <a:t>fatta</a:t>
            </a:r>
            <a:r>
              <a:rPr lang="en-GB" dirty="0"/>
              <a:t> </a:t>
            </a:r>
            <a:r>
              <a:rPr lang="en-GB" dirty="0" err="1"/>
              <a:t>una</a:t>
            </a:r>
            <a:r>
              <a:rPr lang="en-GB" dirty="0"/>
              <a:t> </a:t>
            </a:r>
            <a:r>
              <a:rPr lang="en-GB" dirty="0" err="1"/>
              <a:t>validazione</a:t>
            </a:r>
            <a:r>
              <a:rPr lang="en-GB" dirty="0"/>
              <a:t> </a:t>
            </a:r>
            <a:r>
              <a:rPr lang="en-GB" dirty="0" err="1"/>
              <a:t>dei</a:t>
            </a:r>
            <a:r>
              <a:rPr lang="en-GB" dirty="0"/>
              <a:t> </a:t>
            </a:r>
            <a:r>
              <a:rPr lang="en-GB" dirty="0" err="1"/>
              <a:t>risultati</a:t>
            </a:r>
            <a:r>
              <a:rPr lang="en-GB" dirty="0"/>
              <a:t>.</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Alcuni esempi a carattere illustrativo</a:t>
            </a:r>
          </a:p>
        </p:txBody>
      </p:sp>
    </p:spTree>
    <p:extLst>
      <p:ext uri="{BB962C8B-B14F-4D97-AF65-F5344CB8AC3E}">
        <p14:creationId xmlns:p14="http://schemas.microsoft.com/office/powerpoint/2010/main" val="393282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Esempio con alcuni dati sperimentali - Bologna</a:t>
            </a:r>
          </a:p>
        </p:txBody>
      </p:sp>
      <p:pic>
        <p:nvPicPr>
          <p:cNvPr id="70" name="Immagine 69"/>
          <p:cNvPicPr>
            <a:picLocks noChangeAspect="1"/>
          </p:cNvPicPr>
          <p:nvPr/>
        </p:nvPicPr>
        <p:blipFill>
          <a:blip r:embed="rId2"/>
          <a:stretch>
            <a:fillRect/>
          </a:stretch>
        </p:blipFill>
        <p:spPr>
          <a:xfrm>
            <a:off x="322512" y="1621535"/>
            <a:ext cx="3837893" cy="3628862"/>
          </a:xfrm>
          <a:prstGeom prst="rect">
            <a:avLst/>
          </a:prstGeom>
        </p:spPr>
      </p:pic>
      <p:sp>
        <p:nvSpPr>
          <p:cNvPr id="71" name="CasellaDiTesto 70"/>
          <p:cNvSpPr txBox="1"/>
          <p:nvPr/>
        </p:nvSpPr>
        <p:spPr>
          <a:xfrm>
            <a:off x="593696" y="5598287"/>
            <a:ext cx="2796744" cy="400110"/>
          </a:xfrm>
          <a:prstGeom prst="rect">
            <a:avLst/>
          </a:prstGeom>
          <a:noFill/>
        </p:spPr>
        <p:txBody>
          <a:bodyPr wrap="square" rtlCol="0">
            <a:spAutoFit/>
          </a:bodyPr>
          <a:lstStyle/>
          <a:p>
            <a:r>
              <a:rPr lang="it-IT" sz="2000" b="1" dirty="0">
                <a:solidFill>
                  <a:srgbClr val="D8202E"/>
                </a:solidFill>
                <a:latin typeface="Trebuchet MS" pitchFamily="34" charset="0"/>
                <a:ea typeface="ＭＳ Ｐゴシック" pitchFamily="34" charset="-128"/>
              </a:rPr>
              <a:t>90 Aree Statistiche</a:t>
            </a:r>
          </a:p>
        </p:txBody>
      </p:sp>
      <p:sp>
        <p:nvSpPr>
          <p:cNvPr id="72" name="Ovale 71"/>
          <p:cNvSpPr/>
          <p:nvPr/>
        </p:nvSpPr>
        <p:spPr>
          <a:xfrm rot="20762191">
            <a:off x="337912" y="1716813"/>
            <a:ext cx="1338765" cy="1806151"/>
          </a:xfrm>
          <a:prstGeom prst="ellipse">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rot="15117713">
            <a:off x="2069985" y="1387592"/>
            <a:ext cx="1166557" cy="1959805"/>
          </a:xfrm>
          <a:prstGeom prst="ellipse">
            <a:avLst/>
          </a:prstGeom>
          <a:solidFill>
            <a:schemeClr val="accent4">
              <a:alpha val="15000"/>
            </a:schemeClr>
          </a:solidFill>
          <a:ln w="38100">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rot="14460690">
            <a:off x="3232272" y="2274053"/>
            <a:ext cx="692058" cy="1077421"/>
          </a:xfrm>
          <a:prstGeom prst="ellipse">
            <a:avLst/>
          </a:prstGeom>
          <a:solidFill>
            <a:schemeClr val="bg2">
              <a:lumMod val="25000"/>
              <a:alpha val="1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Freccia a destra 74"/>
          <p:cNvSpPr/>
          <p:nvPr/>
        </p:nvSpPr>
        <p:spPr>
          <a:xfrm rot="18777444">
            <a:off x="176444" y="3461949"/>
            <a:ext cx="579416" cy="232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Freccia a destra 75"/>
          <p:cNvSpPr/>
          <p:nvPr/>
        </p:nvSpPr>
        <p:spPr>
          <a:xfrm rot="8388397">
            <a:off x="3432018" y="1557505"/>
            <a:ext cx="579416" cy="232751"/>
          </a:xfrm>
          <a:prstGeom prst="rightArrow">
            <a:avLst/>
          </a:prstGeom>
          <a:solidFill>
            <a:srgbClr val="D105B9"/>
          </a:solidFill>
          <a:ln>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Freccia a destra 76"/>
          <p:cNvSpPr/>
          <p:nvPr/>
        </p:nvSpPr>
        <p:spPr>
          <a:xfrm rot="14194258">
            <a:off x="3530098" y="3299704"/>
            <a:ext cx="579416" cy="232751"/>
          </a:xfrm>
          <a:prstGeom prst="rightArrow">
            <a:avLst/>
          </a:prstGeom>
          <a:solidFill>
            <a:schemeClr val="bg2">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CasellaDiTesto 77"/>
          <p:cNvSpPr txBox="1"/>
          <p:nvPr/>
        </p:nvSpPr>
        <p:spPr>
          <a:xfrm>
            <a:off x="18028" y="3794504"/>
            <a:ext cx="426234" cy="461665"/>
          </a:xfrm>
          <a:prstGeom prst="rect">
            <a:avLst/>
          </a:prstGeom>
          <a:noFill/>
        </p:spPr>
        <p:txBody>
          <a:bodyPr wrap="square" rtlCol="0">
            <a:spAutoFit/>
          </a:bodyPr>
          <a:lstStyle/>
          <a:p>
            <a:pPr algn="ctr"/>
            <a:r>
              <a:rPr lang="it-IT" sz="2400" dirty="0"/>
              <a:t>A</a:t>
            </a:r>
          </a:p>
        </p:txBody>
      </p:sp>
      <p:sp>
        <p:nvSpPr>
          <p:cNvPr id="79" name="CasellaDiTesto 78"/>
          <p:cNvSpPr txBox="1"/>
          <p:nvPr/>
        </p:nvSpPr>
        <p:spPr>
          <a:xfrm>
            <a:off x="3353685" y="1253651"/>
            <a:ext cx="418791" cy="461665"/>
          </a:xfrm>
          <a:prstGeom prst="rect">
            <a:avLst/>
          </a:prstGeom>
          <a:noFill/>
        </p:spPr>
        <p:txBody>
          <a:bodyPr wrap="square" rtlCol="0">
            <a:spAutoFit/>
          </a:bodyPr>
          <a:lstStyle/>
          <a:p>
            <a:pPr algn="ctr"/>
            <a:r>
              <a:rPr lang="it-IT" sz="2400" dirty="0"/>
              <a:t>B</a:t>
            </a:r>
          </a:p>
        </p:txBody>
      </p:sp>
      <p:sp>
        <p:nvSpPr>
          <p:cNvPr id="80" name="CasellaDiTesto 79"/>
          <p:cNvSpPr txBox="1"/>
          <p:nvPr/>
        </p:nvSpPr>
        <p:spPr>
          <a:xfrm>
            <a:off x="3694579" y="3577243"/>
            <a:ext cx="282593" cy="461665"/>
          </a:xfrm>
          <a:prstGeom prst="rect">
            <a:avLst/>
          </a:prstGeom>
          <a:noFill/>
        </p:spPr>
        <p:txBody>
          <a:bodyPr wrap="square" rtlCol="0">
            <a:spAutoFit/>
          </a:bodyPr>
          <a:lstStyle/>
          <a:p>
            <a:pPr algn="ctr"/>
            <a:r>
              <a:rPr lang="it-IT" sz="2400" dirty="0"/>
              <a:t>C</a:t>
            </a:r>
          </a:p>
        </p:txBody>
      </p:sp>
      <p:pic>
        <p:nvPicPr>
          <p:cNvPr id="81" name="Immagine 80"/>
          <p:cNvPicPr>
            <a:picLocks noChangeAspect="1"/>
          </p:cNvPicPr>
          <p:nvPr/>
        </p:nvPicPr>
        <p:blipFill>
          <a:blip r:embed="rId3"/>
          <a:stretch>
            <a:fillRect/>
          </a:stretch>
        </p:blipFill>
        <p:spPr>
          <a:xfrm>
            <a:off x="4776662" y="1456673"/>
            <a:ext cx="3730469" cy="3730469"/>
          </a:xfrm>
          <a:prstGeom prst="rect">
            <a:avLst/>
          </a:prstGeom>
        </p:spPr>
      </p:pic>
      <p:sp>
        <p:nvSpPr>
          <p:cNvPr id="82" name="CasellaDiTesto 81"/>
          <p:cNvSpPr txBox="1"/>
          <p:nvPr/>
        </p:nvSpPr>
        <p:spPr>
          <a:xfrm>
            <a:off x="4081518" y="5598287"/>
            <a:ext cx="4966804" cy="400110"/>
          </a:xfrm>
          <a:prstGeom prst="rect">
            <a:avLst/>
          </a:prstGeom>
          <a:noFill/>
        </p:spPr>
        <p:txBody>
          <a:bodyPr wrap="square" rtlCol="0">
            <a:spAutoFit/>
          </a:bodyPr>
          <a:lstStyle/>
          <a:p>
            <a:pPr algn="r"/>
            <a:r>
              <a:rPr lang="it-IT" sz="2000" b="1" dirty="0">
                <a:solidFill>
                  <a:srgbClr val="D8202E"/>
                </a:solidFill>
                <a:latin typeface="Trebuchet MS" pitchFamily="34" charset="0"/>
                <a:ea typeface="ＭＳ Ｐゴシック" pitchFamily="34" charset="-128"/>
              </a:rPr>
              <a:t>2.070 Sezioni di Censimento (BT2011)</a:t>
            </a:r>
          </a:p>
        </p:txBody>
      </p:sp>
      <p:sp>
        <p:nvSpPr>
          <p:cNvPr id="83" name="Ovale 82"/>
          <p:cNvSpPr/>
          <p:nvPr/>
        </p:nvSpPr>
        <p:spPr>
          <a:xfrm rot="19486706">
            <a:off x="4858944" y="1805974"/>
            <a:ext cx="729823" cy="1007327"/>
          </a:xfrm>
          <a:prstGeom prst="ellipse">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rot="16549269">
            <a:off x="6622750" y="1735320"/>
            <a:ext cx="869603" cy="981071"/>
          </a:xfrm>
          <a:prstGeom prst="ellipse">
            <a:avLst/>
          </a:prstGeom>
          <a:solidFill>
            <a:schemeClr val="accent4">
              <a:alpha val="15000"/>
            </a:schemeClr>
          </a:solidFill>
          <a:ln w="38100">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rot="17919558">
            <a:off x="5202772" y="2647646"/>
            <a:ext cx="331915" cy="852985"/>
          </a:xfrm>
          <a:prstGeom prst="ellipse">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Ovale 86"/>
          <p:cNvSpPr/>
          <p:nvPr/>
        </p:nvSpPr>
        <p:spPr>
          <a:xfrm rot="15298789">
            <a:off x="5856539" y="2293162"/>
            <a:ext cx="347794" cy="671683"/>
          </a:xfrm>
          <a:prstGeom prst="ellipse">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p:cNvSpPr/>
          <p:nvPr/>
        </p:nvSpPr>
        <p:spPr>
          <a:xfrm rot="14460690">
            <a:off x="6211228" y="4113206"/>
            <a:ext cx="563961" cy="602601"/>
          </a:xfrm>
          <a:prstGeom prst="ellipse">
            <a:avLst/>
          </a:prstGeom>
          <a:solidFill>
            <a:schemeClr val="accent4">
              <a:lumMod val="75000"/>
              <a:alpha val="1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Ovale 88"/>
          <p:cNvSpPr/>
          <p:nvPr/>
        </p:nvSpPr>
        <p:spPr>
          <a:xfrm rot="18199181">
            <a:off x="5763780" y="3481091"/>
            <a:ext cx="765644" cy="394657"/>
          </a:xfrm>
          <a:prstGeom prst="ellipse">
            <a:avLst/>
          </a:prstGeom>
          <a:solidFill>
            <a:schemeClr val="accent4">
              <a:lumMod val="75000"/>
              <a:alpha val="1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Freccia a destra 89"/>
          <p:cNvSpPr/>
          <p:nvPr/>
        </p:nvSpPr>
        <p:spPr>
          <a:xfrm rot="18777444">
            <a:off x="4542006" y="3245025"/>
            <a:ext cx="579416" cy="232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Freccia a destra 90"/>
          <p:cNvSpPr/>
          <p:nvPr/>
        </p:nvSpPr>
        <p:spPr>
          <a:xfrm rot="7992140">
            <a:off x="7243541" y="1497999"/>
            <a:ext cx="579416" cy="232751"/>
          </a:xfrm>
          <a:prstGeom prst="rightArrow">
            <a:avLst/>
          </a:prstGeom>
          <a:solidFill>
            <a:srgbClr val="D105B9"/>
          </a:solidFill>
          <a:ln>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Freccia a destra 91"/>
          <p:cNvSpPr/>
          <p:nvPr/>
        </p:nvSpPr>
        <p:spPr>
          <a:xfrm rot="18024156">
            <a:off x="5505840" y="4184890"/>
            <a:ext cx="579416" cy="232751"/>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Freccia a destra 92"/>
          <p:cNvSpPr/>
          <p:nvPr/>
        </p:nvSpPr>
        <p:spPr>
          <a:xfrm rot="19124925">
            <a:off x="5731785" y="4683636"/>
            <a:ext cx="579416" cy="232751"/>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CasellaDiTesto 94"/>
          <p:cNvSpPr txBox="1"/>
          <p:nvPr/>
        </p:nvSpPr>
        <p:spPr>
          <a:xfrm>
            <a:off x="7117530" y="1251988"/>
            <a:ext cx="415719" cy="461665"/>
          </a:xfrm>
          <a:prstGeom prst="rect">
            <a:avLst/>
          </a:prstGeom>
          <a:noFill/>
        </p:spPr>
        <p:txBody>
          <a:bodyPr wrap="square" rtlCol="0">
            <a:spAutoFit/>
          </a:bodyPr>
          <a:lstStyle/>
          <a:p>
            <a:pPr algn="ctr"/>
            <a:r>
              <a:rPr lang="it-IT" sz="2400" dirty="0"/>
              <a:t>B</a:t>
            </a:r>
          </a:p>
        </p:txBody>
      </p:sp>
      <p:sp>
        <p:nvSpPr>
          <p:cNvPr id="96" name="CasellaDiTesto 95"/>
          <p:cNvSpPr txBox="1"/>
          <p:nvPr/>
        </p:nvSpPr>
        <p:spPr>
          <a:xfrm>
            <a:off x="8235434" y="3447916"/>
            <a:ext cx="363597" cy="461665"/>
          </a:xfrm>
          <a:prstGeom prst="rect">
            <a:avLst/>
          </a:prstGeom>
          <a:noFill/>
        </p:spPr>
        <p:txBody>
          <a:bodyPr wrap="square" rtlCol="0">
            <a:spAutoFit/>
          </a:bodyPr>
          <a:lstStyle/>
          <a:p>
            <a:pPr algn="ctr"/>
            <a:r>
              <a:rPr lang="it-IT" sz="2400" dirty="0"/>
              <a:t>C</a:t>
            </a:r>
          </a:p>
        </p:txBody>
      </p:sp>
      <p:sp>
        <p:nvSpPr>
          <p:cNvPr id="97" name="CasellaDiTesto 96"/>
          <p:cNvSpPr txBox="1"/>
          <p:nvPr/>
        </p:nvSpPr>
        <p:spPr>
          <a:xfrm>
            <a:off x="5430038" y="4530660"/>
            <a:ext cx="452427" cy="461665"/>
          </a:xfrm>
          <a:prstGeom prst="rect">
            <a:avLst/>
          </a:prstGeom>
          <a:noFill/>
        </p:spPr>
        <p:txBody>
          <a:bodyPr wrap="square" rtlCol="0">
            <a:spAutoFit/>
          </a:bodyPr>
          <a:lstStyle/>
          <a:p>
            <a:pPr algn="ctr"/>
            <a:r>
              <a:rPr lang="it-IT" sz="2400" dirty="0"/>
              <a:t>X</a:t>
            </a:r>
          </a:p>
        </p:txBody>
      </p:sp>
      <p:sp>
        <p:nvSpPr>
          <p:cNvPr id="98" name="CasellaDiTesto 97"/>
          <p:cNvSpPr txBox="1"/>
          <p:nvPr/>
        </p:nvSpPr>
        <p:spPr>
          <a:xfrm>
            <a:off x="4362536" y="3567217"/>
            <a:ext cx="1188871" cy="1077218"/>
          </a:xfrm>
          <a:prstGeom prst="rect">
            <a:avLst/>
          </a:prstGeom>
          <a:noFill/>
        </p:spPr>
        <p:txBody>
          <a:bodyPr wrap="square" rtlCol="0">
            <a:spAutoFit/>
          </a:bodyPr>
          <a:lstStyle/>
          <a:p>
            <a:r>
              <a:rPr lang="it-IT" sz="1600" i="1" dirty="0"/>
              <a:t>diverse aree critiche e di ridotte estensioni</a:t>
            </a:r>
          </a:p>
        </p:txBody>
      </p:sp>
      <p:sp>
        <p:nvSpPr>
          <p:cNvPr id="99" name="CasellaDiTesto 98"/>
          <p:cNvSpPr txBox="1"/>
          <p:nvPr/>
        </p:nvSpPr>
        <p:spPr>
          <a:xfrm>
            <a:off x="6337734" y="1027318"/>
            <a:ext cx="2503845" cy="338554"/>
          </a:xfrm>
          <a:prstGeom prst="rect">
            <a:avLst/>
          </a:prstGeom>
          <a:noFill/>
        </p:spPr>
        <p:txBody>
          <a:bodyPr wrap="square" rtlCol="0">
            <a:spAutoFit/>
          </a:bodyPr>
          <a:lstStyle/>
          <a:p>
            <a:r>
              <a:rPr lang="it-IT" sz="1600" i="1" dirty="0"/>
              <a:t>area critica più ristretta</a:t>
            </a:r>
          </a:p>
        </p:txBody>
      </p:sp>
      <p:sp>
        <p:nvSpPr>
          <p:cNvPr id="100" name="CasellaDiTesto 99"/>
          <p:cNvSpPr txBox="1"/>
          <p:nvPr/>
        </p:nvSpPr>
        <p:spPr>
          <a:xfrm>
            <a:off x="7960115" y="3820626"/>
            <a:ext cx="1163273" cy="584775"/>
          </a:xfrm>
          <a:prstGeom prst="rect">
            <a:avLst/>
          </a:prstGeom>
          <a:noFill/>
        </p:spPr>
        <p:txBody>
          <a:bodyPr wrap="square" rtlCol="0">
            <a:spAutoFit/>
          </a:bodyPr>
          <a:lstStyle/>
          <a:p>
            <a:r>
              <a:rPr lang="it-IT" sz="1600" i="1" dirty="0"/>
              <a:t>area critica confermata</a:t>
            </a:r>
          </a:p>
        </p:txBody>
      </p:sp>
      <p:sp>
        <p:nvSpPr>
          <p:cNvPr id="101" name="Freccia a destra 100"/>
          <p:cNvSpPr/>
          <p:nvPr/>
        </p:nvSpPr>
        <p:spPr>
          <a:xfrm rot="14037624">
            <a:off x="8139131" y="3195949"/>
            <a:ext cx="579416" cy="232751"/>
          </a:xfrm>
          <a:prstGeom prst="rightArrow">
            <a:avLst/>
          </a:prstGeom>
          <a:solidFill>
            <a:schemeClr val="bg2">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CasellaDiTesto 101"/>
          <p:cNvSpPr txBox="1"/>
          <p:nvPr/>
        </p:nvSpPr>
        <p:spPr>
          <a:xfrm>
            <a:off x="5083575" y="4979701"/>
            <a:ext cx="2237622" cy="338554"/>
          </a:xfrm>
          <a:prstGeom prst="rect">
            <a:avLst/>
          </a:prstGeom>
          <a:noFill/>
        </p:spPr>
        <p:txBody>
          <a:bodyPr wrap="square" rtlCol="0">
            <a:spAutoFit/>
          </a:bodyPr>
          <a:lstStyle/>
          <a:p>
            <a:r>
              <a:rPr lang="it-IT" sz="1600" i="1" dirty="0"/>
              <a:t>aree critiche ‘‘nascoste’’</a:t>
            </a:r>
          </a:p>
        </p:txBody>
      </p:sp>
      <p:sp>
        <p:nvSpPr>
          <p:cNvPr id="103" name="CasellaDiTesto 102"/>
          <p:cNvSpPr txBox="1"/>
          <p:nvPr/>
        </p:nvSpPr>
        <p:spPr>
          <a:xfrm>
            <a:off x="4474340" y="2921687"/>
            <a:ext cx="426234" cy="461665"/>
          </a:xfrm>
          <a:prstGeom prst="rect">
            <a:avLst/>
          </a:prstGeom>
          <a:noFill/>
        </p:spPr>
        <p:txBody>
          <a:bodyPr wrap="square" rtlCol="0">
            <a:spAutoFit/>
          </a:bodyPr>
          <a:lstStyle/>
          <a:p>
            <a:pPr algn="ctr"/>
            <a:r>
              <a:rPr lang="it-IT" sz="2400" dirty="0"/>
              <a:t>A</a:t>
            </a:r>
          </a:p>
        </p:txBody>
      </p:sp>
      <p:sp>
        <p:nvSpPr>
          <p:cNvPr id="104" name="Ovale 103"/>
          <p:cNvSpPr/>
          <p:nvPr/>
        </p:nvSpPr>
        <p:spPr>
          <a:xfrm rot="14460690">
            <a:off x="7614085" y="2279294"/>
            <a:ext cx="692058" cy="1077421"/>
          </a:xfrm>
          <a:prstGeom prst="ellipse">
            <a:avLst/>
          </a:prstGeom>
          <a:solidFill>
            <a:schemeClr val="bg2">
              <a:lumMod val="25000"/>
              <a:alpha val="1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0536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heel(3)">
                                      <p:cBhvr>
                                        <p:cTn id="7" dur="500"/>
                                        <p:tgtEl>
                                          <p:spTgt spid="7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heel(3)">
                                      <p:cBhvr>
                                        <p:cTn id="10" dur="500"/>
                                        <p:tgtEl>
                                          <p:spTgt spid="73"/>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heel(3)">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3"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heel(3)">
                                      <p:cBhvr>
                                        <p:cTn id="36" dur="500"/>
                                        <p:tgtEl>
                                          <p:spTgt spid="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barn(outVertical)">
                                      <p:cBhvr>
                                        <p:cTn id="45" dur="500"/>
                                        <p:tgtEl>
                                          <p:spTgt spid="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500"/>
                                        <p:tgtEl>
                                          <p:spTgt spid="101"/>
                                        </p:tgtEl>
                                      </p:cBhvr>
                                    </p:animEffect>
                                  </p:childTnLst>
                                </p:cTn>
                              </p:par>
                              <p:par>
                                <p:cTn id="49" presetID="21" presetClass="entr" presetSubtype="3"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wheel(3)">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barn(outVertical)">
                                      <p:cBhvr>
                                        <p:cTn id="57" dur="500"/>
                                        <p:tgtEl>
                                          <p:spTgt spid="100"/>
                                        </p:tgtEl>
                                      </p:cBhvr>
                                    </p:animEffect>
                                  </p:childTnLst>
                                </p:cTn>
                              </p:par>
                              <p:par>
                                <p:cTn id="58" presetID="21" presetClass="entr" presetSubtype="3"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3)">
                                      <p:cBhvr>
                                        <p:cTn id="60" dur="500"/>
                                        <p:tgtEl>
                                          <p:spTgt spid="83"/>
                                        </p:tgtEl>
                                      </p:cBhvr>
                                    </p:animEffect>
                                  </p:childTnLst>
                                </p:cTn>
                              </p:par>
                              <p:par>
                                <p:cTn id="61" presetID="21" presetClass="entr" presetSubtype="3"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heel(3)">
                                      <p:cBhvr>
                                        <p:cTn id="63" dur="500"/>
                                        <p:tgtEl>
                                          <p:spTgt spid="87"/>
                                        </p:tgtEl>
                                      </p:cBhvr>
                                    </p:animEffect>
                                  </p:childTnLst>
                                </p:cTn>
                              </p:par>
                              <p:par>
                                <p:cTn id="64" presetID="21" presetClass="entr" presetSubtype="3"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heel(3)">
                                      <p:cBhvr>
                                        <p:cTn id="66" dur="500"/>
                                        <p:tgtEl>
                                          <p:spTgt spid="8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fade">
                                      <p:cBhvr>
                                        <p:cTn id="69" dur="500"/>
                                        <p:tgtEl>
                                          <p:spTgt spid="10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6" presetClass="entr" presetSubtype="37"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barn(outVertical)">
                                      <p:cBhvr>
                                        <p:cTn id="75" dur="500"/>
                                        <p:tgtEl>
                                          <p:spTgt spid="98"/>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3" fill="hold" grpId="0" nodeType="click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wheel(3)">
                                      <p:cBhvr>
                                        <p:cTn id="80" dur="500"/>
                                        <p:tgtEl>
                                          <p:spTgt spid="89"/>
                                        </p:tgtEl>
                                      </p:cBhvr>
                                    </p:animEffect>
                                  </p:childTnLst>
                                </p:cTn>
                              </p:par>
                              <p:par>
                                <p:cTn id="81" presetID="21" presetClass="entr" presetSubtype="3"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heel(3)">
                                      <p:cBhvr>
                                        <p:cTn id="83" dur="500"/>
                                        <p:tgtEl>
                                          <p:spTgt spid="8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fade">
                                      <p:cBhvr>
                                        <p:cTn id="92" dur="500"/>
                                        <p:tgtEl>
                                          <p:spTgt spid="93"/>
                                        </p:tgtEl>
                                      </p:cBhvr>
                                    </p:animEffect>
                                  </p:childTnLst>
                                </p:cTn>
                              </p:par>
                              <p:par>
                                <p:cTn id="93" presetID="16" presetClass="entr" presetSubtype="37" fill="hold" grpId="0" nodeType="with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barn(outVertical)">
                                      <p:cBhvr>
                                        <p:cTn id="9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p:bldP spid="79" grpId="0"/>
      <p:bldP spid="80" grpId="0"/>
      <p:bldP spid="83" grpId="0" animBg="1"/>
      <p:bldP spid="84" grpId="0" animBg="1"/>
      <p:bldP spid="86" grpId="0" animBg="1"/>
      <p:bldP spid="87" grpId="0" animBg="1"/>
      <p:bldP spid="88" grpId="0" animBg="1"/>
      <p:bldP spid="89" grpId="0" animBg="1"/>
      <p:bldP spid="90" grpId="0" animBg="1"/>
      <p:bldP spid="91" grpId="0" animBg="1"/>
      <p:bldP spid="92" grpId="0" animBg="1"/>
      <p:bldP spid="93" grpId="0" animBg="1"/>
      <p:bldP spid="95" grpId="0"/>
      <p:bldP spid="96" grpId="0"/>
      <p:bldP spid="97" grpId="0"/>
      <p:bldP spid="98" grpId="0"/>
      <p:bldP spid="99" grpId="0"/>
      <p:bldP spid="100" grpId="0"/>
      <p:bldP spid="101" grpId="0" animBg="1"/>
      <p:bldP spid="102" grpId="0"/>
      <p:bldP spid="103" grpId="0"/>
      <p:bldP spid="1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Esempio con alcuni dati sperimentali - Palermo</a:t>
            </a:r>
          </a:p>
        </p:txBody>
      </p:sp>
      <p:pic>
        <p:nvPicPr>
          <p:cNvPr id="3" name="Immagine 2"/>
          <p:cNvPicPr>
            <a:picLocks noChangeAspect="1"/>
          </p:cNvPicPr>
          <p:nvPr/>
        </p:nvPicPr>
        <p:blipFill>
          <a:blip r:embed="rId2"/>
          <a:stretch>
            <a:fillRect/>
          </a:stretch>
        </p:blipFill>
        <p:spPr>
          <a:xfrm>
            <a:off x="408073" y="1076538"/>
            <a:ext cx="3704567" cy="4113263"/>
          </a:xfrm>
          <a:prstGeom prst="rect">
            <a:avLst/>
          </a:prstGeom>
        </p:spPr>
      </p:pic>
      <p:sp>
        <p:nvSpPr>
          <p:cNvPr id="6" name="Ovale 5"/>
          <p:cNvSpPr/>
          <p:nvPr/>
        </p:nvSpPr>
        <p:spPr>
          <a:xfrm rot="20078492">
            <a:off x="618748" y="2642284"/>
            <a:ext cx="1319470" cy="881647"/>
          </a:xfrm>
          <a:prstGeom prst="ellipse">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rot="18313061">
            <a:off x="417273" y="3697127"/>
            <a:ext cx="579416" cy="232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30750" y="3961051"/>
            <a:ext cx="391409" cy="461665"/>
          </a:xfrm>
          <a:prstGeom prst="rect">
            <a:avLst/>
          </a:prstGeom>
          <a:noFill/>
        </p:spPr>
        <p:txBody>
          <a:bodyPr wrap="square" rtlCol="0">
            <a:spAutoFit/>
          </a:bodyPr>
          <a:lstStyle/>
          <a:p>
            <a:pPr algn="ctr"/>
            <a:r>
              <a:rPr lang="it-IT" sz="2400" dirty="0"/>
              <a:t>A</a:t>
            </a:r>
          </a:p>
        </p:txBody>
      </p:sp>
      <p:sp>
        <p:nvSpPr>
          <p:cNvPr id="9" name="Ovale 8"/>
          <p:cNvSpPr/>
          <p:nvPr/>
        </p:nvSpPr>
        <p:spPr>
          <a:xfrm rot="12076754">
            <a:off x="2084461" y="3519959"/>
            <a:ext cx="2055081" cy="1281284"/>
          </a:xfrm>
          <a:prstGeom prst="ellipse">
            <a:avLst/>
          </a:prstGeom>
          <a:solidFill>
            <a:schemeClr val="accent4">
              <a:alpha val="15000"/>
            </a:schemeClr>
          </a:solidFill>
          <a:ln w="38100">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8578728">
            <a:off x="2245102" y="4805759"/>
            <a:ext cx="579416" cy="232751"/>
          </a:xfrm>
          <a:prstGeom prst="rightArrow">
            <a:avLst/>
          </a:prstGeom>
          <a:solidFill>
            <a:srgbClr val="D105B9"/>
          </a:solidFill>
          <a:ln>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985840" y="4915558"/>
            <a:ext cx="371709" cy="461665"/>
          </a:xfrm>
          <a:prstGeom prst="rect">
            <a:avLst/>
          </a:prstGeom>
          <a:noFill/>
        </p:spPr>
        <p:txBody>
          <a:bodyPr wrap="square" rtlCol="0">
            <a:spAutoFit/>
          </a:bodyPr>
          <a:lstStyle/>
          <a:p>
            <a:pPr algn="ctr"/>
            <a:r>
              <a:rPr lang="it-IT" sz="2400" dirty="0"/>
              <a:t>B</a:t>
            </a:r>
          </a:p>
        </p:txBody>
      </p:sp>
      <p:sp>
        <p:nvSpPr>
          <p:cNvPr id="12" name="CasellaDiTesto 11"/>
          <p:cNvSpPr txBox="1"/>
          <p:nvPr/>
        </p:nvSpPr>
        <p:spPr>
          <a:xfrm>
            <a:off x="510565" y="5598287"/>
            <a:ext cx="3147023" cy="400110"/>
          </a:xfrm>
          <a:prstGeom prst="rect">
            <a:avLst/>
          </a:prstGeom>
          <a:noFill/>
        </p:spPr>
        <p:txBody>
          <a:bodyPr wrap="square" rtlCol="0">
            <a:spAutoFit/>
          </a:bodyPr>
          <a:lstStyle/>
          <a:p>
            <a:r>
              <a:rPr lang="it-IT" sz="2000" b="1" dirty="0">
                <a:solidFill>
                  <a:srgbClr val="D8202E"/>
                </a:solidFill>
                <a:latin typeface="Trebuchet MS" pitchFamily="34" charset="0"/>
                <a:ea typeface="ＭＳ Ｐゴシック" pitchFamily="34" charset="-128"/>
              </a:rPr>
              <a:t>55 Unità di Primo Livello</a:t>
            </a:r>
          </a:p>
        </p:txBody>
      </p:sp>
      <p:sp>
        <p:nvSpPr>
          <p:cNvPr id="13" name="Rettangolo 12"/>
          <p:cNvSpPr/>
          <p:nvPr/>
        </p:nvSpPr>
        <p:spPr>
          <a:xfrm>
            <a:off x="3480042" y="1269957"/>
            <a:ext cx="930427" cy="194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p:cNvPicPr>
            <a:picLocks noChangeAspect="1"/>
          </p:cNvPicPr>
          <p:nvPr/>
        </p:nvPicPr>
        <p:blipFill>
          <a:blip r:embed="rId3"/>
          <a:stretch>
            <a:fillRect/>
          </a:stretch>
        </p:blipFill>
        <p:spPr>
          <a:xfrm>
            <a:off x="4924650" y="1085912"/>
            <a:ext cx="3920090" cy="4410162"/>
          </a:xfrm>
          <a:prstGeom prst="rect">
            <a:avLst/>
          </a:prstGeom>
        </p:spPr>
      </p:pic>
      <p:sp>
        <p:nvSpPr>
          <p:cNvPr id="15" name="Rettangolo 14"/>
          <p:cNvSpPr/>
          <p:nvPr/>
        </p:nvSpPr>
        <p:spPr>
          <a:xfrm>
            <a:off x="8102478" y="1363287"/>
            <a:ext cx="930427" cy="2061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rot="21009227">
            <a:off x="5102773" y="3004318"/>
            <a:ext cx="1032390" cy="622812"/>
          </a:xfrm>
          <a:prstGeom prst="ellipse">
            <a:avLst/>
          </a:prstGeom>
          <a:solidFill>
            <a:schemeClr val="accent1">
              <a:alpha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rot="11347970">
            <a:off x="7526249" y="4352745"/>
            <a:ext cx="985514" cy="686042"/>
          </a:xfrm>
          <a:prstGeom prst="ellipse">
            <a:avLst/>
          </a:prstGeom>
          <a:solidFill>
            <a:schemeClr val="accent4">
              <a:alpha val="15000"/>
            </a:schemeClr>
          </a:solidFill>
          <a:ln w="38100">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rot="7333583">
            <a:off x="6687182" y="3783670"/>
            <a:ext cx="1085213" cy="792969"/>
          </a:xfrm>
          <a:prstGeom prst="ellipse">
            <a:avLst/>
          </a:prstGeom>
          <a:solidFill>
            <a:schemeClr val="accent4">
              <a:alpha val="15000"/>
            </a:schemeClr>
          </a:solidFill>
          <a:ln w="38100">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rot="20591508">
            <a:off x="5920198" y="1169015"/>
            <a:ext cx="762423" cy="524743"/>
          </a:xfrm>
          <a:prstGeom prst="ellipse">
            <a:avLst/>
          </a:prstGeom>
          <a:solidFill>
            <a:schemeClr val="accent4">
              <a:lumMod val="75000"/>
              <a:alpha val="1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rot="20591508">
            <a:off x="5855649" y="3776211"/>
            <a:ext cx="595430" cy="491864"/>
          </a:xfrm>
          <a:prstGeom prst="ellipse">
            <a:avLst/>
          </a:prstGeom>
          <a:solidFill>
            <a:schemeClr val="accent4">
              <a:lumMod val="75000"/>
              <a:alpha val="1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rot="17149539">
            <a:off x="6154365" y="4725218"/>
            <a:ext cx="647176" cy="462030"/>
          </a:xfrm>
          <a:prstGeom prst="ellipse">
            <a:avLst/>
          </a:prstGeom>
          <a:solidFill>
            <a:schemeClr val="accent4">
              <a:lumMod val="75000"/>
              <a:alpha val="1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rot="1095788">
            <a:off x="5147088" y="2310451"/>
            <a:ext cx="1032462" cy="475339"/>
          </a:xfrm>
          <a:prstGeom prst="ellipse">
            <a:avLst/>
          </a:prstGeom>
          <a:solidFill>
            <a:schemeClr val="accent4">
              <a:lumMod val="75000"/>
              <a:alpha val="1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rot="17261420">
            <a:off x="4919237" y="3790640"/>
            <a:ext cx="579416" cy="232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4676289" y="3886464"/>
            <a:ext cx="380835" cy="461665"/>
          </a:xfrm>
          <a:prstGeom prst="rect">
            <a:avLst/>
          </a:prstGeom>
          <a:noFill/>
        </p:spPr>
        <p:txBody>
          <a:bodyPr wrap="square" rtlCol="0">
            <a:spAutoFit/>
          </a:bodyPr>
          <a:lstStyle/>
          <a:p>
            <a:pPr algn="ctr"/>
            <a:r>
              <a:rPr lang="it-IT" sz="2400" dirty="0"/>
              <a:t>A</a:t>
            </a:r>
          </a:p>
        </p:txBody>
      </p:sp>
      <p:sp>
        <p:nvSpPr>
          <p:cNvPr id="25" name="CasellaDiTesto 24"/>
          <p:cNvSpPr txBox="1"/>
          <p:nvPr/>
        </p:nvSpPr>
        <p:spPr>
          <a:xfrm>
            <a:off x="4386476" y="4197516"/>
            <a:ext cx="1162521" cy="584775"/>
          </a:xfrm>
          <a:prstGeom prst="rect">
            <a:avLst/>
          </a:prstGeom>
          <a:noFill/>
        </p:spPr>
        <p:txBody>
          <a:bodyPr wrap="square" rtlCol="0">
            <a:spAutoFit/>
          </a:bodyPr>
          <a:lstStyle/>
          <a:p>
            <a:r>
              <a:rPr lang="it-IT" sz="1600" i="1" dirty="0"/>
              <a:t>area critica più ristretta</a:t>
            </a:r>
          </a:p>
        </p:txBody>
      </p:sp>
      <p:sp>
        <p:nvSpPr>
          <p:cNvPr id="26" name="Freccia a destra 25"/>
          <p:cNvSpPr/>
          <p:nvPr/>
        </p:nvSpPr>
        <p:spPr>
          <a:xfrm rot="8738597">
            <a:off x="7512617" y="3461970"/>
            <a:ext cx="579416" cy="232751"/>
          </a:xfrm>
          <a:prstGeom prst="rightArrow">
            <a:avLst/>
          </a:prstGeom>
          <a:solidFill>
            <a:srgbClr val="D105B9"/>
          </a:solidFill>
          <a:ln>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8088644" y="3304866"/>
            <a:ext cx="406969" cy="461665"/>
          </a:xfrm>
          <a:prstGeom prst="rect">
            <a:avLst/>
          </a:prstGeom>
          <a:noFill/>
        </p:spPr>
        <p:txBody>
          <a:bodyPr wrap="square" rtlCol="0">
            <a:spAutoFit/>
          </a:bodyPr>
          <a:lstStyle/>
          <a:p>
            <a:pPr algn="ctr"/>
            <a:r>
              <a:rPr lang="it-IT" sz="2400" dirty="0"/>
              <a:t>B</a:t>
            </a:r>
          </a:p>
        </p:txBody>
      </p:sp>
      <p:sp>
        <p:nvSpPr>
          <p:cNvPr id="28" name="Freccia a destra 27"/>
          <p:cNvSpPr/>
          <p:nvPr/>
        </p:nvSpPr>
        <p:spPr>
          <a:xfrm rot="5697494">
            <a:off x="7854433" y="3896401"/>
            <a:ext cx="579416" cy="232751"/>
          </a:xfrm>
          <a:prstGeom prst="rightArrow">
            <a:avLst/>
          </a:prstGeom>
          <a:solidFill>
            <a:srgbClr val="D105B9"/>
          </a:solidFill>
          <a:ln>
            <a:solidFill>
              <a:srgbClr val="D10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7362799" y="2495282"/>
            <a:ext cx="1670106" cy="830997"/>
          </a:xfrm>
          <a:prstGeom prst="rect">
            <a:avLst/>
          </a:prstGeom>
          <a:noFill/>
        </p:spPr>
        <p:txBody>
          <a:bodyPr wrap="square" rtlCol="0">
            <a:spAutoFit/>
          </a:bodyPr>
          <a:lstStyle/>
          <a:p>
            <a:pPr algn="r"/>
            <a:r>
              <a:rPr lang="it-IT" sz="1600" i="1" dirty="0"/>
              <a:t>diverse aree critiche e di ridotte estensioni</a:t>
            </a:r>
          </a:p>
        </p:txBody>
      </p:sp>
      <p:sp>
        <p:nvSpPr>
          <p:cNvPr id="30" name="Freccia a destra 29"/>
          <p:cNvSpPr/>
          <p:nvPr/>
        </p:nvSpPr>
        <p:spPr>
          <a:xfrm rot="21331852">
            <a:off x="5292644" y="1327764"/>
            <a:ext cx="579416" cy="232751"/>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p:cNvSpPr txBox="1"/>
          <p:nvPr/>
        </p:nvSpPr>
        <p:spPr>
          <a:xfrm>
            <a:off x="3899750" y="1151751"/>
            <a:ext cx="1212186" cy="584775"/>
          </a:xfrm>
          <a:prstGeom prst="rect">
            <a:avLst/>
          </a:prstGeom>
          <a:noFill/>
        </p:spPr>
        <p:txBody>
          <a:bodyPr wrap="square" rtlCol="0">
            <a:spAutoFit/>
          </a:bodyPr>
          <a:lstStyle/>
          <a:p>
            <a:r>
              <a:rPr lang="it-IT" sz="1600" i="1" dirty="0"/>
              <a:t>aree critiche ‘‘nascoste’’</a:t>
            </a:r>
          </a:p>
        </p:txBody>
      </p:sp>
      <p:sp>
        <p:nvSpPr>
          <p:cNvPr id="32" name="CasellaDiTesto 31"/>
          <p:cNvSpPr txBox="1"/>
          <p:nvPr/>
        </p:nvSpPr>
        <p:spPr>
          <a:xfrm>
            <a:off x="4877040" y="1356994"/>
            <a:ext cx="407416" cy="461665"/>
          </a:xfrm>
          <a:prstGeom prst="rect">
            <a:avLst/>
          </a:prstGeom>
          <a:noFill/>
        </p:spPr>
        <p:txBody>
          <a:bodyPr wrap="square" rtlCol="0">
            <a:spAutoFit/>
          </a:bodyPr>
          <a:lstStyle/>
          <a:p>
            <a:pPr algn="ctr"/>
            <a:r>
              <a:rPr lang="it-IT" sz="2400" dirty="0"/>
              <a:t>X</a:t>
            </a:r>
          </a:p>
        </p:txBody>
      </p:sp>
      <p:sp>
        <p:nvSpPr>
          <p:cNvPr id="33" name="Freccia a destra 32"/>
          <p:cNvSpPr/>
          <p:nvPr/>
        </p:nvSpPr>
        <p:spPr>
          <a:xfrm rot="3158369">
            <a:off x="4767843" y="1922701"/>
            <a:ext cx="579416" cy="232751"/>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p:cNvSpPr txBox="1"/>
          <p:nvPr/>
        </p:nvSpPr>
        <p:spPr>
          <a:xfrm>
            <a:off x="5467546" y="4575323"/>
            <a:ext cx="364553" cy="458574"/>
          </a:xfrm>
          <a:prstGeom prst="rect">
            <a:avLst/>
          </a:prstGeom>
          <a:noFill/>
        </p:spPr>
        <p:txBody>
          <a:bodyPr wrap="square" rtlCol="0">
            <a:spAutoFit/>
          </a:bodyPr>
          <a:lstStyle/>
          <a:p>
            <a:pPr algn="ctr"/>
            <a:r>
              <a:rPr lang="it-IT" sz="2400" dirty="0"/>
              <a:t>X</a:t>
            </a:r>
          </a:p>
        </p:txBody>
      </p:sp>
      <p:sp>
        <p:nvSpPr>
          <p:cNvPr id="35" name="Freccia a destra 34"/>
          <p:cNvSpPr/>
          <p:nvPr/>
        </p:nvSpPr>
        <p:spPr>
          <a:xfrm rot="398542">
            <a:off x="5792361" y="4816878"/>
            <a:ext cx="427162" cy="232751"/>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a destra 35"/>
          <p:cNvSpPr/>
          <p:nvPr/>
        </p:nvSpPr>
        <p:spPr>
          <a:xfrm rot="18164680">
            <a:off x="5671541" y="4367086"/>
            <a:ext cx="435497" cy="232751"/>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4802232" y="4871322"/>
            <a:ext cx="1259989" cy="584775"/>
          </a:xfrm>
          <a:prstGeom prst="rect">
            <a:avLst/>
          </a:prstGeom>
          <a:noFill/>
        </p:spPr>
        <p:txBody>
          <a:bodyPr wrap="square" rtlCol="0">
            <a:spAutoFit/>
          </a:bodyPr>
          <a:lstStyle/>
          <a:p>
            <a:r>
              <a:rPr lang="it-IT" sz="1600" i="1" dirty="0"/>
              <a:t>aree critiche ‘‘nascoste’’</a:t>
            </a:r>
          </a:p>
        </p:txBody>
      </p:sp>
      <p:sp>
        <p:nvSpPr>
          <p:cNvPr id="39" name="CasellaDiTesto 38"/>
          <p:cNvSpPr txBox="1"/>
          <p:nvPr/>
        </p:nvSpPr>
        <p:spPr>
          <a:xfrm>
            <a:off x="4081518" y="5598287"/>
            <a:ext cx="4966804" cy="400110"/>
          </a:xfrm>
          <a:prstGeom prst="rect">
            <a:avLst/>
          </a:prstGeom>
          <a:noFill/>
        </p:spPr>
        <p:txBody>
          <a:bodyPr wrap="square" rtlCol="0">
            <a:spAutoFit/>
          </a:bodyPr>
          <a:lstStyle/>
          <a:p>
            <a:pPr algn="r"/>
            <a:r>
              <a:rPr lang="it-IT" sz="2000" b="1" dirty="0">
                <a:solidFill>
                  <a:srgbClr val="D8202E"/>
                </a:solidFill>
                <a:latin typeface="Trebuchet MS" pitchFamily="34" charset="0"/>
                <a:ea typeface="ＭＳ Ｐゴシック" pitchFamily="34" charset="-128"/>
              </a:rPr>
              <a:t>2.704 Sezioni di Censimento (BT2011)</a:t>
            </a:r>
          </a:p>
        </p:txBody>
      </p:sp>
    </p:spTree>
    <p:extLst>
      <p:ext uri="{BB962C8B-B14F-4D97-AF65-F5344CB8AC3E}">
        <p14:creationId xmlns:p14="http://schemas.microsoft.com/office/powerpoint/2010/main" val="31481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3)">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21" presetClass="entr" presetSubtype="3"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3)">
                                      <p:cBhvr>
                                        <p:cTn id="27" dur="500"/>
                                        <p:tgtEl>
                                          <p:spTgt spid="16"/>
                                        </p:tgtEl>
                                      </p:cBhvr>
                                    </p:animEffect>
                                  </p:childTnLst>
                                </p:cTn>
                              </p:par>
                              <p:par>
                                <p:cTn id="28" presetID="21" presetClass="entr" presetSubtype="3"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3)">
                                      <p:cBhvr>
                                        <p:cTn id="30" dur="500"/>
                                        <p:tgtEl>
                                          <p:spTgt spid="18"/>
                                        </p:tgtEl>
                                      </p:cBhvr>
                                    </p:animEffect>
                                  </p:childTnLst>
                                </p:cTn>
                              </p:par>
                              <p:par>
                                <p:cTn id="31" presetID="21" presetClass="entr" presetSubtype="3"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3)">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outVertical)">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out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3"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3)">
                                      <p:cBhvr>
                                        <p:cTn id="59" dur="500"/>
                                        <p:tgtEl>
                                          <p:spTgt spid="19"/>
                                        </p:tgtEl>
                                      </p:cBhvr>
                                    </p:animEffect>
                                  </p:childTnLst>
                                </p:cTn>
                              </p:par>
                              <p:par>
                                <p:cTn id="60" presetID="21" presetClass="entr" presetSubtype="3"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3)">
                                      <p:cBhvr>
                                        <p:cTn id="62" dur="500"/>
                                        <p:tgtEl>
                                          <p:spTgt spid="22"/>
                                        </p:tgtEl>
                                      </p:cBhvr>
                                    </p:animEffect>
                                  </p:childTnLst>
                                </p:cTn>
                              </p:par>
                              <p:par>
                                <p:cTn id="63" presetID="21" presetClass="entr" presetSubtype="3"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heel(3)">
                                      <p:cBhvr>
                                        <p:cTn id="65" dur="500"/>
                                        <p:tgtEl>
                                          <p:spTgt spid="20"/>
                                        </p:tgtEl>
                                      </p:cBhvr>
                                    </p:animEffect>
                                  </p:childTnLst>
                                </p:cTn>
                              </p:par>
                              <p:par>
                                <p:cTn id="66" presetID="21" presetClass="entr" presetSubtype="3"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heel(3)">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outVertical)">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6" presetClass="entr" presetSubtype="37"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outVertical)">
                                      <p:cBhvr>
                                        <p:cTn id="9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animBg="1"/>
      <p:bldP spid="27" grpId="0"/>
      <p:bldP spid="28" grpId="0" animBg="1"/>
      <p:bldP spid="29" grpId="0"/>
      <p:bldP spid="30" grpId="0" animBg="1"/>
      <p:bldP spid="31" grpId="0"/>
      <p:bldP spid="32" grpId="0"/>
      <p:bldP spid="33" grpId="0" animBg="1"/>
      <p:bldP spid="34" grpId="0"/>
      <p:bldP spid="35" grpId="0" animBg="1"/>
      <p:bldP spid="36"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85273" y="1121564"/>
            <a:ext cx="8451156" cy="4747222"/>
          </a:xfrm>
        </p:spPr>
        <p:txBody>
          <a:bodyPr/>
          <a:lstStyle/>
          <a:p>
            <a:r>
              <a:rPr lang="it-IT" dirty="0"/>
              <a:t>L’organizzazione del Gruppo di Lavoro prevede la stretta collaborazione con i Comuni nelle seguenti fasi:</a:t>
            </a:r>
          </a:p>
          <a:p>
            <a:pPr marL="540000" lvl="1" indent="-324000">
              <a:spcBef>
                <a:spcPts val="1200"/>
              </a:spcBef>
              <a:buClr>
                <a:srgbClr val="FF0000"/>
              </a:buClr>
              <a:buFont typeface="Wingdings" panose="05000000000000000000" pitchFamily="2" charset="2"/>
              <a:buChar char="ü"/>
            </a:pPr>
            <a:r>
              <a:rPr lang="it-IT" dirty="0">
                <a:solidFill>
                  <a:srgbClr val="FF0000"/>
                </a:solidFill>
              </a:rPr>
              <a:t>definizione</a:t>
            </a:r>
            <a:r>
              <a:rPr lang="it-IT" dirty="0"/>
              <a:t> e proposta di </a:t>
            </a:r>
            <a:r>
              <a:rPr lang="it-IT" dirty="0">
                <a:solidFill>
                  <a:srgbClr val="FF0000"/>
                </a:solidFill>
              </a:rPr>
              <a:t>indicatori</a:t>
            </a:r>
            <a:r>
              <a:rPr lang="it-IT" dirty="0"/>
              <a:t> elementari di disagio;</a:t>
            </a:r>
          </a:p>
          <a:p>
            <a:pPr marL="540000" lvl="1" indent="-324000">
              <a:spcBef>
                <a:spcPts val="1200"/>
              </a:spcBef>
              <a:buClr>
                <a:srgbClr val="FF0000"/>
              </a:buClr>
              <a:buFont typeface="Wingdings" panose="05000000000000000000" pitchFamily="2" charset="2"/>
              <a:buChar char="ü"/>
            </a:pPr>
            <a:r>
              <a:rPr lang="it-IT" dirty="0">
                <a:solidFill>
                  <a:srgbClr val="FF0000"/>
                </a:solidFill>
              </a:rPr>
              <a:t>regole</a:t>
            </a:r>
            <a:r>
              <a:rPr lang="it-IT" dirty="0"/>
              <a:t> e </a:t>
            </a:r>
            <a:r>
              <a:rPr lang="it-IT" dirty="0">
                <a:solidFill>
                  <a:srgbClr val="FF0000"/>
                </a:solidFill>
              </a:rPr>
              <a:t>criteri</a:t>
            </a:r>
            <a:r>
              <a:rPr lang="it-IT" dirty="0"/>
              <a:t> per il disegno delle aree sub-comunali critiche dove si concentrano i maggiori casi di disagio;</a:t>
            </a:r>
          </a:p>
          <a:p>
            <a:pPr marL="540000" lvl="1" indent="-324000">
              <a:spcBef>
                <a:spcPts val="1200"/>
              </a:spcBef>
              <a:buClr>
                <a:srgbClr val="FF0000"/>
              </a:buClr>
              <a:buFont typeface="Wingdings" panose="05000000000000000000" pitchFamily="2" charset="2"/>
              <a:buChar char="ü"/>
            </a:pPr>
            <a:r>
              <a:rPr lang="it-IT" dirty="0">
                <a:solidFill>
                  <a:srgbClr val="FF0000"/>
                </a:solidFill>
              </a:rPr>
              <a:t>validazione</a:t>
            </a:r>
            <a:r>
              <a:rPr lang="it-IT" dirty="0"/>
              <a:t> dei livelli di criticità misurati sui domini delle ripartizioni amministrative e sulle aree critiche;</a:t>
            </a:r>
          </a:p>
          <a:p>
            <a:pPr marL="540000" lvl="1" indent="-324000">
              <a:spcBef>
                <a:spcPts val="1200"/>
              </a:spcBef>
              <a:buClr>
                <a:srgbClr val="FF0000"/>
              </a:buClr>
              <a:buFont typeface="Wingdings" panose="05000000000000000000" pitchFamily="2" charset="2"/>
              <a:buChar char="ü"/>
            </a:pPr>
            <a:r>
              <a:rPr lang="it-IT" dirty="0">
                <a:solidFill>
                  <a:srgbClr val="FF0000"/>
                </a:solidFill>
              </a:rPr>
              <a:t>analisi</a:t>
            </a:r>
            <a:r>
              <a:rPr lang="it-IT" dirty="0"/>
              <a:t> del contesto territoriale in cui ricadono le aree critiche;</a:t>
            </a:r>
          </a:p>
          <a:p>
            <a:pPr marL="540000" lvl="1" indent="-324000">
              <a:spcBef>
                <a:spcPts val="1200"/>
              </a:spcBef>
              <a:buClr>
                <a:srgbClr val="FF0000"/>
              </a:buClr>
              <a:buFont typeface="Wingdings" panose="05000000000000000000" pitchFamily="2" charset="2"/>
              <a:buChar char="ü"/>
            </a:pPr>
            <a:r>
              <a:rPr lang="it-IT" dirty="0"/>
              <a:t>proposte per le </a:t>
            </a:r>
            <a:r>
              <a:rPr lang="it-IT" dirty="0">
                <a:solidFill>
                  <a:srgbClr val="FF0000"/>
                </a:solidFill>
              </a:rPr>
              <a:t>modalità di diffusione</a:t>
            </a:r>
            <a:r>
              <a:rPr lang="it-IT" dirty="0"/>
              <a:t> dei risultati, per un facile accesso da parte di studiosi e policy maker.</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Collaborazione con i Comuni</a:t>
            </a:r>
          </a:p>
        </p:txBody>
      </p:sp>
    </p:spTree>
    <p:extLst>
      <p:ext uri="{BB962C8B-B14F-4D97-AF65-F5344CB8AC3E}">
        <p14:creationId xmlns:p14="http://schemas.microsoft.com/office/powerpoint/2010/main" val="354302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p:txBody>
          <a:bodyPr/>
          <a:lstStyle/>
          <a:p>
            <a:r>
              <a:rPr lang="it-IT" dirty="0"/>
              <a:t>Valorizzare il contenuto informativo dei dati del censimento permanente e dei dati amministrativi.</a:t>
            </a:r>
          </a:p>
          <a:p>
            <a:r>
              <a:rPr lang="it-IT" dirty="0"/>
              <a:t>Continuità alle analisi territoriali effettuate in passato.</a:t>
            </a:r>
          </a:p>
          <a:p>
            <a:r>
              <a:rPr lang="it-IT" dirty="0"/>
              <a:t>Possibilità di effettuare analisi sulla dimensione spaziale e temporale per seguire le dinamiche del fenomeno preso in esame. </a:t>
            </a:r>
          </a:p>
          <a:p>
            <a:r>
              <a:rPr lang="it-IT" dirty="0"/>
              <a:t>Restituire informazioni ai Comuni per la pianificazione e la valutazione delle policy locali. </a:t>
            </a:r>
          </a:p>
          <a:p>
            <a:r>
              <a:rPr lang="it-IT" dirty="0"/>
              <a:t>Occasione per gli uffici di statistica comunali per analizzare il territorio anche tramite l’impiego di ulteriori informazioni.</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Conclusioni</a:t>
            </a:r>
          </a:p>
        </p:txBody>
      </p:sp>
    </p:spTree>
    <p:extLst>
      <p:ext uri="{BB962C8B-B14F-4D97-AF65-F5344CB8AC3E}">
        <p14:creationId xmlns:p14="http://schemas.microsoft.com/office/powerpoint/2010/main" val="124285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682140" y="1267166"/>
            <a:ext cx="3786188" cy="2497138"/>
          </a:xfrm>
          <a:prstGeom prst="rect">
            <a:avLst/>
          </a:prstGeom>
          <a:noFill/>
          <a:ln w="9525">
            <a:noFill/>
            <a:miter lim="800000"/>
            <a:headEnd/>
            <a:tailEnd/>
          </a:ln>
        </p:spPr>
      </p:pic>
      <p:sp>
        <p:nvSpPr>
          <p:cNvPr id="5" name="Rettangolo 4"/>
          <p:cNvSpPr/>
          <p:nvPr/>
        </p:nvSpPr>
        <p:spPr>
          <a:xfrm>
            <a:off x="58738" y="4836396"/>
            <a:ext cx="4862397" cy="1323439"/>
          </a:xfrm>
          <a:prstGeom prst="rect">
            <a:avLst/>
          </a:prstGeom>
          <a:noFill/>
        </p:spPr>
        <p:txBody>
          <a:bodyPr wrap="square">
            <a:spAutoFit/>
          </a:bodyPr>
          <a:lstStyle/>
          <a:p>
            <a:r>
              <a:rPr lang="it-IT" sz="2000" dirty="0"/>
              <a:t>Giancarlo Carbonetti, </a:t>
            </a:r>
            <a:r>
              <a:rPr lang="it-IT" sz="2000" dirty="0">
                <a:hlinkClick r:id="rId3"/>
              </a:rPr>
              <a:t>carbonet@istat.it</a:t>
            </a:r>
            <a:endParaRPr lang="it-IT" sz="2000" dirty="0"/>
          </a:p>
          <a:p>
            <a:r>
              <a:rPr lang="it-IT" sz="2000" dirty="0"/>
              <a:t>Andrea Cutillo, </a:t>
            </a:r>
            <a:r>
              <a:rPr lang="it-IT" sz="2000" dirty="0">
                <a:hlinkClick r:id="rId3"/>
              </a:rPr>
              <a:t>cutillo@istat.it</a:t>
            </a:r>
            <a:endParaRPr lang="it-IT" sz="2000" dirty="0"/>
          </a:p>
          <a:p>
            <a:r>
              <a:rPr lang="it-IT" sz="2000" dirty="0"/>
              <a:t>Matteo </a:t>
            </a:r>
            <a:r>
              <a:rPr lang="it-IT" sz="2000" dirty="0" err="1"/>
              <a:t>Mazziotta</a:t>
            </a:r>
            <a:r>
              <a:rPr lang="it-IT" sz="2000" dirty="0"/>
              <a:t>, </a:t>
            </a:r>
            <a:r>
              <a:rPr lang="it-IT" sz="2000" dirty="0">
                <a:hlinkClick r:id="rId3"/>
              </a:rPr>
              <a:t>mazziott@istat.it</a:t>
            </a:r>
          </a:p>
          <a:p>
            <a:r>
              <a:rPr lang="it-IT" sz="2000" dirty="0"/>
              <a:t>Debora </a:t>
            </a:r>
            <a:r>
              <a:rPr lang="it-IT" sz="2000" dirty="0" err="1"/>
              <a:t>Tronu</a:t>
            </a:r>
            <a:r>
              <a:rPr lang="it-IT" sz="2000" dirty="0"/>
              <a:t>, </a:t>
            </a:r>
            <a:r>
              <a:rPr lang="it-IT" sz="2000" dirty="0">
                <a:hlinkClick r:id="rId3"/>
              </a:rPr>
              <a:t>tronu@istat.it</a:t>
            </a:r>
            <a:endParaRPr lang="it-IT" sz="2000" dirty="0"/>
          </a:p>
        </p:txBody>
      </p:sp>
    </p:spTree>
    <p:extLst>
      <p:ext uri="{BB962C8B-B14F-4D97-AF65-F5344CB8AC3E}">
        <p14:creationId xmlns:p14="http://schemas.microsoft.com/office/powerpoint/2010/main" val="304781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7EC0B87-AC0F-4995-8370-658A224A9959}"/>
              </a:ext>
            </a:extLst>
          </p:cNvPr>
          <p:cNvSpPr>
            <a:spLocks noGrp="1"/>
          </p:cNvSpPr>
          <p:nvPr>
            <p:ph type="ctrTitle"/>
          </p:nvPr>
        </p:nvSpPr>
        <p:spPr>
          <a:xfrm>
            <a:off x="837488" y="1746448"/>
            <a:ext cx="7545936" cy="3047261"/>
          </a:xfrm>
        </p:spPr>
        <p:txBody>
          <a:bodyPr anchor="ctr"/>
          <a:lstStyle/>
          <a:p>
            <a:r>
              <a:rPr lang="it-IT" sz="4400" dirty="0"/>
              <a:t>Il disagio socio-economico delle famiglie a livello sub-comunale: un progetto sperimentale a supporto delle policy locali.</a:t>
            </a:r>
          </a:p>
        </p:txBody>
      </p:sp>
      <p:sp>
        <p:nvSpPr>
          <p:cNvPr id="6" name="Sottotitolo 5">
            <a:extLst>
              <a:ext uri="{FF2B5EF4-FFF2-40B4-BE49-F238E27FC236}">
                <a16:creationId xmlns:a16="http://schemas.microsoft.com/office/drawing/2014/main" id="{0299F818-B8F0-4E25-9B0D-DA3D727C5414}"/>
              </a:ext>
            </a:extLst>
          </p:cNvPr>
          <p:cNvSpPr>
            <a:spLocks noGrp="1"/>
          </p:cNvSpPr>
          <p:nvPr>
            <p:ph type="subTitle" idx="1"/>
          </p:nvPr>
        </p:nvSpPr>
        <p:spPr>
          <a:xfrm>
            <a:off x="820665" y="4779871"/>
            <a:ext cx="7545936" cy="900000"/>
          </a:xfrm>
        </p:spPr>
        <p:txBody>
          <a:bodyPr anchor="ctr">
            <a:normAutofit/>
          </a:bodyPr>
          <a:lstStyle/>
          <a:p>
            <a:r>
              <a:rPr lang="it-IT" sz="2800" dirty="0"/>
              <a:t>G. Carbonetti, A. Cutillo, M. </a:t>
            </a:r>
            <a:r>
              <a:rPr lang="it-IT" sz="2800" dirty="0" err="1"/>
              <a:t>Mazziotta</a:t>
            </a:r>
            <a:r>
              <a:rPr lang="it-IT" sz="2800" dirty="0"/>
              <a:t>, D. </a:t>
            </a:r>
            <a:r>
              <a:rPr lang="it-IT" sz="2800" dirty="0" err="1"/>
              <a:t>Tronu</a:t>
            </a:r>
            <a:r>
              <a:rPr lang="it-IT" sz="2800" dirty="0"/>
              <a:t> (Istat)</a:t>
            </a:r>
          </a:p>
        </p:txBody>
      </p:sp>
      <p:sp>
        <p:nvSpPr>
          <p:cNvPr id="4" name="Segnaposto numero diapositiva 3">
            <a:extLst>
              <a:ext uri="{FF2B5EF4-FFF2-40B4-BE49-F238E27FC236}">
                <a16:creationId xmlns:a16="http://schemas.microsoft.com/office/drawing/2014/main" id="{AFD27ECD-0911-4CB5-893A-947A23030624}"/>
              </a:ext>
            </a:extLst>
          </p:cNvPr>
          <p:cNvSpPr>
            <a:spLocks noGrp="1"/>
          </p:cNvSpPr>
          <p:nvPr>
            <p:ph type="sldNum" sz="quarter" idx="12"/>
          </p:nvPr>
        </p:nvSpPr>
        <p:spPr/>
        <p:txBody>
          <a:bodyPr/>
          <a:lstStyle/>
          <a:p>
            <a:fld id="{AD98B4D1-54DE-4516-9A2B-FFB59822C569}" type="slidenum">
              <a:rPr lang="it-IT" smtClean="0"/>
              <a:t>2</a:t>
            </a:fld>
            <a:endParaRPr lang="it-IT"/>
          </a:p>
        </p:txBody>
      </p:sp>
    </p:spTree>
    <p:extLst>
      <p:ext uri="{BB962C8B-B14F-4D97-AF65-F5344CB8AC3E}">
        <p14:creationId xmlns:p14="http://schemas.microsoft.com/office/powerpoint/2010/main" val="294778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0C046-75DA-4452-87C1-8F7A122516B5}"/>
              </a:ext>
            </a:extLst>
          </p:cNvPr>
          <p:cNvSpPr>
            <a:spLocks noGrp="1"/>
          </p:cNvSpPr>
          <p:nvPr>
            <p:ph type="title"/>
          </p:nvPr>
        </p:nvSpPr>
        <p:spPr/>
        <p:txBody>
          <a:bodyPr/>
          <a:lstStyle/>
          <a:p>
            <a:r>
              <a:rPr lang="it-IT" dirty="0"/>
              <a:t> Il censimento, un’opportunità per gli studi territoriali</a:t>
            </a:r>
          </a:p>
        </p:txBody>
      </p:sp>
      <p:sp>
        <p:nvSpPr>
          <p:cNvPr id="3" name="Segnaposto contenuto 2">
            <a:extLst>
              <a:ext uri="{FF2B5EF4-FFF2-40B4-BE49-F238E27FC236}">
                <a16:creationId xmlns:a16="http://schemas.microsoft.com/office/drawing/2014/main" id="{286089A3-94A7-4AC8-85C0-F233888BADA5}"/>
              </a:ext>
            </a:extLst>
          </p:cNvPr>
          <p:cNvSpPr>
            <a:spLocks noGrp="1"/>
          </p:cNvSpPr>
          <p:nvPr>
            <p:ph idx="1"/>
          </p:nvPr>
        </p:nvSpPr>
        <p:spPr>
          <a:xfrm>
            <a:off x="385273" y="1121564"/>
            <a:ext cx="8485350" cy="1301125"/>
          </a:xfrm>
        </p:spPr>
        <p:txBody>
          <a:bodyPr>
            <a:normAutofit/>
          </a:bodyPr>
          <a:lstStyle/>
          <a:p>
            <a:r>
              <a:rPr lang="it-IT" dirty="0"/>
              <a:t>Il Censimento è da sempre l’unica occasione di indagine che permette la raccolta e il rilascio di dati ad elevato dettaglio, utili alle analisi territoriali.</a:t>
            </a:r>
          </a:p>
        </p:txBody>
      </p:sp>
      <p:sp>
        <p:nvSpPr>
          <p:cNvPr id="4" name="Segnaposto contenuto 2">
            <a:extLst>
              <a:ext uri="{FF2B5EF4-FFF2-40B4-BE49-F238E27FC236}">
                <a16:creationId xmlns:a16="http://schemas.microsoft.com/office/drawing/2014/main" id="{286089A3-94A7-4AC8-85C0-F233888BADA5}"/>
              </a:ext>
            </a:extLst>
          </p:cNvPr>
          <p:cNvSpPr txBox="1">
            <a:spLocks/>
          </p:cNvSpPr>
          <p:nvPr/>
        </p:nvSpPr>
        <p:spPr>
          <a:xfrm>
            <a:off x="282804" y="2516957"/>
            <a:ext cx="8587819" cy="28846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buClr>
                <a:srgbClr val="FF0000"/>
              </a:buClr>
              <a:buFont typeface="Wingdings" panose="05000000000000000000" pitchFamily="2" charset="2"/>
              <a:buChar char="ü"/>
            </a:pPr>
            <a:r>
              <a:rPr lang="it-IT" dirty="0">
                <a:solidFill>
                  <a:srgbClr val="FF0000"/>
                </a:solidFill>
              </a:rPr>
              <a:t>Zone Franche Urbane</a:t>
            </a:r>
            <a:r>
              <a:rPr lang="it-IT" dirty="0"/>
              <a:t> - aree urbane caratterizzate da particolari svantaggi sotto il profilo sociale ed economico (decreti G.U., 2006, 2008).</a:t>
            </a:r>
          </a:p>
          <a:p>
            <a:pPr marL="288000" indent="-288000">
              <a:buClr>
                <a:srgbClr val="FF0000"/>
              </a:buClr>
              <a:buFont typeface="Wingdings" panose="05000000000000000000" pitchFamily="2" charset="2"/>
              <a:buChar char="ü"/>
            </a:pPr>
            <a:r>
              <a:rPr lang="it-IT" dirty="0">
                <a:solidFill>
                  <a:srgbClr val="FF0000"/>
                </a:solidFill>
              </a:rPr>
              <a:t>Aree Urbane Degradate</a:t>
            </a:r>
            <a:r>
              <a:rPr lang="it-IT" dirty="0"/>
              <a:t> - aree che necessitano di interventi di riqualificazione sociale e culturale (decreto G.U., 2015).</a:t>
            </a:r>
          </a:p>
          <a:p>
            <a:pPr marL="288000" indent="-288000">
              <a:buClr>
                <a:srgbClr val="FF0000"/>
              </a:buClr>
              <a:buFont typeface="Wingdings" panose="05000000000000000000" pitchFamily="2" charset="2"/>
              <a:buChar char="ü"/>
            </a:pPr>
            <a:r>
              <a:rPr lang="it-IT" dirty="0"/>
              <a:t>Studio sulle </a:t>
            </a:r>
            <a:r>
              <a:rPr lang="it-IT" dirty="0">
                <a:solidFill>
                  <a:srgbClr val="FF0000"/>
                </a:solidFill>
              </a:rPr>
              <a:t>condizioni di sicurezza</a:t>
            </a:r>
            <a:r>
              <a:rPr lang="it-IT" dirty="0"/>
              <a:t> e sullo </a:t>
            </a:r>
            <a:r>
              <a:rPr lang="it-IT" dirty="0">
                <a:solidFill>
                  <a:srgbClr val="FF0000"/>
                </a:solidFill>
              </a:rPr>
              <a:t>stato di degrado</a:t>
            </a:r>
            <a:r>
              <a:rPr lang="it-IT" dirty="0"/>
              <a:t> delle città e delle loro periferie (Audizione, 2017).</a:t>
            </a:r>
          </a:p>
        </p:txBody>
      </p:sp>
      <p:sp>
        <p:nvSpPr>
          <p:cNvPr id="6" name="Rettangolo arrotondato 5"/>
          <p:cNvSpPr/>
          <p:nvPr/>
        </p:nvSpPr>
        <p:spPr>
          <a:xfrm>
            <a:off x="207390" y="2422690"/>
            <a:ext cx="8663233" cy="2978870"/>
          </a:xfrm>
          <a:prstGeom prst="roundRect">
            <a:avLst/>
          </a:prstGeom>
          <a:solidFill>
            <a:schemeClr val="accent4">
              <a:lumMod val="20000"/>
              <a:lumOff val="80000"/>
              <a:alpha val="1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46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0C046-75DA-4452-87C1-8F7A122516B5}"/>
              </a:ext>
            </a:extLst>
          </p:cNvPr>
          <p:cNvSpPr>
            <a:spLocks noGrp="1"/>
          </p:cNvSpPr>
          <p:nvPr>
            <p:ph type="title"/>
          </p:nvPr>
        </p:nvSpPr>
        <p:spPr/>
        <p:txBody>
          <a:bodyPr/>
          <a:lstStyle/>
          <a:p>
            <a:r>
              <a:rPr lang="it-IT" dirty="0"/>
              <a:t> Il censimento, un’opportunità per gli studi territoriali</a:t>
            </a:r>
          </a:p>
        </p:txBody>
      </p:sp>
      <p:sp>
        <p:nvSpPr>
          <p:cNvPr id="4" name="Segnaposto contenuto 2">
            <a:extLst>
              <a:ext uri="{FF2B5EF4-FFF2-40B4-BE49-F238E27FC236}">
                <a16:creationId xmlns:a16="http://schemas.microsoft.com/office/drawing/2014/main" id="{286089A3-94A7-4AC8-85C0-F233888BADA5}"/>
              </a:ext>
            </a:extLst>
          </p:cNvPr>
          <p:cNvSpPr txBox="1">
            <a:spLocks/>
          </p:cNvSpPr>
          <p:nvPr/>
        </p:nvSpPr>
        <p:spPr>
          <a:xfrm>
            <a:off x="282804" y="1766672"/>
            <a:ext cx="8587819" cy="4458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Clr>
                <a:schemeClr val="tx1"/>
              </a:buClr>
            </a:pPr>
            <a:r>
              <a:rPr lang="it-IT" dirty="0"/>
              <a:t>Impiegano i dati di censimento per il calcolo di specifici indicatori fino alla </a:t>
            </a:r>
            <a:r>
              <a:rPr lang="it-IT" u="sng" dirty="0"/>
              <a:t>sezione di censimento</a:t>
            </a:r>
            <a:r>
              <a:rPr lang="it-IT" dirty="0"/>
              <a:t>.</a:t>
            </a:r>
          </a:p>
          <a:p>
            <a:pPr>
              <a:spcBef>
                <a:spcPts val="1800"/>
              </a:spcBef>
              <a:buClr>
                <a:schemeClr val="tx1"/>
              </a:buClr>
            </a:pPr>
            <a:r>
              <a:rPr lang="it-IT" dirty="0"/>
              <a:t>Effettuano analisi territoriali a vari </a:t>
            </a:r>
            <a:r>
              <a:rPr lang="it-IT" u="sng" dirty="0"/>
              <a:t>livelli sub-comunali</a:t>
            </a:r>
            <a:r>
              <a:rPr lang="it-IT" dirty="0"/>
              <a:t>.</a:t>
            </a:r>
          </a:p>
          <a:p>
            <a:pPr>
              <a:spcBef>
                <a:spcPts val="1800"/>
              </a:spcBef>
              <a:buClr>
                <a:schemeClr val="tx1"/>
              </a:buClr>
            </a:pPr>
            <a:r>
              <a:rPr lang="it-IT" dirty="0"/>
              <a:t>Offrono una </a:t>
            </a:r>
            <a:r>
              <a:rPr lang="it-IT" u="sng" dirty="0"/>
              <a:t>base informativa</a:t>
            </a:r>
            <a:r>
              <a:rPr lang="it-IT" dirty="0"/>
              <a:t> per i policy maker.</a:t>
            </a:r>
          </a:p>
          <a:p>
            <a:pPr>
              <a:spcBef>
                <a:spcPts val="1800"/>
              </a:spcBef>
              <a:buClr>
                <a:schemeClr val="tx1"/>
              </a:buClr>
            </a:pPr>
            <a:r>
              <a:rPr lang="it-IT" dirty="0"/>
              <a:t>Mostrano </a:t>
            </a:r>
            <a:r>
              <a:rPr lang="it-IT" u="sng" dirty="0"/>
              <a:t>forti aspettative</a:t>
            </a:r>
            <a:r>
              <a:rPr lang="it-IT" dirty="0"/>
              <a:t> dalla realizzazione del censimento permanente e dall’impiego delle fonti amministrative, per la possibilità di:</a:t>
            </a:r>
          </a:p>
          <a:p>
            <a:pPr marL="745200" lvl="1" indent="-288000">
              <a:buClr>
                <a:srgbClr val="3A966F"/>
              </a:buClr>
              <a:buFont typeface="Wingdings" panose="05000000000000000000" pitchFamily="2" charset="2"/>
              <a:buChar char="ü"/>
            </a:pPr>
            <a:r>
              <a:rPr lang="it-IT" dirty="0"/>
              <a:t>arricchire la base informativa;</a:t>
            </a:r>
          </a:p>
          <a:p>
            <a:pPr marL="745200" lvl="1" indent="-288000">
              <a:buClr>
                <a:srgbClr val="3A966F"/>
              </a:buClr>
              <a:buFont typeface="Wingdings" panose="05000000000000000000" pitchFamily="2" charset="2"/>
              <a:buChar char="ü"/>
            </a:pPr>
            <a:r>
              <a:rPr lang="it-IT" dirty="0"/>
              <a:t>superare la cadenza decennale del rilascio dei dati;</a:t>
            </a:r>
          </a:p>
          <a:p>
            <a:pPr marL="745200" lvl="1" indent="-288000">
              <a:buClr>
                <a:srgbClr val="3A966F"/>
              </a:buClr>
              <a:buFont typeface="Wingdings" panose="05000000000000000000" pitchFamily="2" charset="2"/>
              <a:buChar char="ü"/>
            </a:pPr>
            <a:r>
              <a:rPr lang="it-IT" dirty="0"/>
              <a:t>aumentare l’accuratezza dei dati (statistica e geografica).</a:t>
            </a:r>
          </a:p>
        </p:txBody>
      </p:sp>
      <p:sp>
        <p:nvSpPr>
          <p:cNvPr id="8" name="Rettangolo arrotondato 7"/>
          <p:cNvSpPr/>
          <p:nvPr/>
        </p:nvSpPr>
        <p:spPr>
          <a:xfrm>
            <a:off x="207390" y="3742958"/>
            <a:ext cx="8663233" cy="2357813"/>
          </a:xfrm>
          <a:prstGeom prst="roundRect">
            <a:avLst/>
          </a:prstGeom>
          <a:solidFill>
            <a:schemeClr val="accent6">
              <a:lumMod val="20000"/>
              <a:lumOff val="80000"/>
              <a:alpha val="1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a:extLst>
              <a:ext uri="{FF2B5EF4-FFF2-40B4-BE49-F238E27FC236}">
                <a16:creationId xmlns:a16="http://schemas.microsoft.com/office/drawing/2014/main" id="{286089A3-94A7-4AC8-85C0-F233888BADA5}"/>
              </a:ext>
            </a:extLst>
          </p:cNvPr>
          <p:cNvSpPr txBox="1">
            <a:spLocks/>
          </p:cNvSpPr>
          <p:nvPr/>
        </p:nvSpPr>
        <p:spPr>
          <a:xfrm>
            <a:off x="235670" y="1132622"/>
            <a:ext cx="8606672" cy="63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200" b="1" i="1" dirty="0"/>
              <a:t>Cosa hanno in comune gli esempi prima indicati?</a:t>
            </a:r>
          </a:p>
        </p:txBody>
      </p:sp>
    </p:spTree>
    <p:extLst>
      <p:ext uri="{BB962C8B-B14F-4D97-AF65-F5344CB8AC3E}">
        <p14:creationId xmlns:p14="http://schemas.microsoft.com/office/powerpoint/2010/main" val="83943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85273" y="1071685"/>
            <a:ext cx="8399804" cy="4965221"/>
          </a:xfrm>
        </p:spPr>
        <p:txBody>
          <a:bodyPr>
            <a:normAutofit fontScale="92500" lnSpcReduction="10000"/>
          </a:bodyPr>
          <a:lstStyle/>
          <a:p>
            <a:pPr marL="0" indent="0">
              <a:spcBef>
                <a:spcPts val="600"/>
              </a:spcBef>
              <a:buNone/>
            </a:pPr>
            <a:r>
              <a:rPr lang="it-IT" sz="3600" b="1" dirty="0">
                <a:solidFill>
                  <a:srgbClr val="E6002D"/>
                </a:solidFill>
              </a:rPr>
              <a:t>OBIETTIVI</a:t>
            </a:r>
          </a:p>
          <a:p>
            <a:pPr>
              <a:spcBef>
                <a:spcPts val="600"/>
              </a:spcBef>
            </a:pPr>
            <a:r>
              <a:rPr lang="it-IT" dirty="0"/>
              <a:t>Valorizzare i dati del </a:t>
            </a:r>
            <a:r>
              <a:rPr lang="it-IT" dirty="0">
                <a:solidFill>
                  <a:srgbClr val="E6002D"/>
                </a:solidFill>
              </a:rPr>
              <a:t>censimento permanente</a:t>
            </a:r>
            <a:r>
              <a:rPr lang="it-IT" dirty="0"/>
              <a:t> della popolazione e delle abitazioni e le informazioni contenute nelle </a:t>
            </a:r>
            <a:r>
              <a:rPr lang="it-IT" dirty="0">
                <a:solidFill>
                  <a:srgbClr val="E6002D"/>
                </a:solidFill>
              </a:rPr>
              <a:t>fonti amministrative</a:t>
            </a:r>
            <a:r>
              <a:rPr lang="it-IT" dirty="0"/>
              <a:t> e nei </a:t>
            </a:r>
            <a:r>
              <a:rPr lang="it-IT" dirty="0">
                <a:solidFill>
                  <a:srgbClr val="E6002D"/>
                </a:solidFill>
              </a:rPr>
              <a:t>registri statistici</a:t>
            </a:r>
            <a:r>
              <a:rPr lang="it-IT" dirty="0"/>
              <a:t> dell’Istat.</a:t>
            </a:r>
          </a:p>
          <a:p>
            <a:pPr>
              <a:spcBef>
                <a:spcPts val="1800"/>
              </a:spcBef>
            </a:pPr>
            <a:r>
              <a:rPr lang="it-IT" dirty="0"/>
              <a:t>Definire un </a:t>
            </a:r>
            <a:r>
              <a:rPr lang="it-IT" dirty="0">
                <a:solidFill>
                  <a:srgbClr val="E6002D"/>
                </a:solidFill>
              </a:rPr>
              <a:t>modello di analisi</a:t>
            </a:r>
            <a:r>
              <a:rPr lang="it-IT" dirty="0"/>
              <a:t> dei fenomeni demografici, sociali ed economici della popolazione residente, a livello sub-comunale:</a:t>
            </a:r>
          </a:p>
          <a:p>
            <a:pPr lvl="1">
              <a:buSzPct val="80000"/>
              <a:buFont typeface="Wingdings" panose="05000000000000000000" pitchFamily="2" charset="2"/>
              <a:buChar char="Ø"/>
            </a:pPr>
            <a:r>
              <a:rPr lang="it-IT" dirty="0"/>
              <a:t> </a:t>
            </a:r>
            <a:r>
              <a:rPr lang="it-IT" sz="2600" i="1" dirty="0"/>
              <a:t>concentrazioni sul territorio;</a:t>
            </a:r>
          </a:p>
          <a:p>
            <a:pPr lvl="1">
              <a:buSzPct val="80000"/>
              <a:buFont typeface="Wingdings" panose="05000000000000000000" pitchFamily="2" charset="2"/>
              <a:buChar char="Ø"/>
            </a:pPr>
            <a:r>
              <a:rPr lang="it-IT" sz="2600" i="1" dirty="0"/>
              <a:t> dinamiche nel tempo.</a:t>
            </a:r>
          </a:p>
          <a:p>
            <a:r>
              <a:rPr lang="it-IT" dirty="0"/>
              <a:t>Offrire ai </a:t>
            </a:r>
            <a:r>
              <a:rPr lang="it-IT" i="1" dirty="0"/>
              <a:t>policy maker</a:t>
            </a:r>
            <a:r>
              <a:rPr lang="it-IT" dirty="0"/>
              <a:t> e agli </a:t>
            </a:r>
            <a:r>
              <a:rPr lang="it-IT" i="1" dirty="0"/>
              <a:t>stakeholder</a:t>
            </a:r>
            <a:r>
              <a:rPr lang="it-IT" dirty="0"/>
              <a:t> un insieme di </a:t>
            </a:r>
            <a:r>
              <a:rPr lang="it-IT" dirty="0">
                <a:solidFill>
                  <a:srgbClr val="E6002D"/>
                </a:solidFill>
              </a:rPr>
              <a:t>informazioni</a:t>
            </a:r>
            <a:r>
              <a:rPr lang="it-IT" dirty="0"/>
              <a:t> (indicatori; mappe) utili per indirizzare al meglio le </a:t>
            </a:r>
            <a:r>
              <a:rPr lang="it-IT" dirty="0">
                <a:solidFill>
                  <a:srgbClr val="E6002D"/>
                </a:solidFill>
              </a:rPr>
              <a:t>politiche di intervento sul territorio</a:t>
            </a:r>
            <a:r>
              <a:rPr lang="it-IT" dirty="0"/>
              <a:t> a sostegno e beneficio delle persone e delle famiglie più svantaggiate.</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Il progetto Istat sullo Studio del Disagio delle Famiglie</a:t>
            </a:r>
          </a:p>
        </p:txBody>
      </p:sp>
    </p:spTree>
    <p:extLst>
      <p:ext uri="{BB962C8B-B14F-4D97-AF65-F5344CB8AC3E}">
        <p14:creationId xmlns:p14="http://schemas.microsoft.com/office/powerpoint/2010/main" val="17622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197963" y="1036721"/>
            <a:ext cx="8834942" cy="2404063"/>
          </a:xfrm>
        </p:spPr>
        <p:txBody>
          <a:bodyPr>
            <a:normAutofit/>
          </a:bodyPr>
          <a:lstStyle/>
          <a:p>
            <a:pPr marL="0" indent="0">
              <a:lnSpc>
                <a:spcPct val="100000"/>
              </a:lnSpc>
              <a:spcBef>
                <a:spcPts val="0"/>
              </a:spcBef>
              <a:buNone/>
            </a:pPr>
            <a:r>
              <a:rPr lang="it-IT" dirty="0"/>
              <a:t>A fine giugno 2023 l’Istat ha costituito un </a:t>
            </a:r>
            <a:r>
              <a:rPr lang="it-IT" b="1" dirty="0"/>
              <a:t>Gruppo di lavoro </a:t>
            </a:r>
            <a:r>
              <a:rPr lang="it-IT" dirty="0"/>
              <a:t>che vede la partecipazione di 11 Comuni:</a:t>
            </a:r>
          </a:p>
          <a:p>
            <a:pPr marL="0" indent="0">
              <a:lnSpc>
                <a:spcPct val="100000"/>
              </a:lnSpc>
              <a:spcBef>
                <a:spcPts val="0"/>
              </a:spcBef>
              <a:buNone/>
            </a:pPr>
            <a:r>
              <a:rPr lang="it-IT" dirty="0">
                <a:solidFill>
                  <a:srgbClr val="E6002D"/>
                </a:solidFill>
              </a:rPr>
              <a:t>▪</a:t>
            </a:r>
            <a:r>
              <a:rPr lang="it-IT" sz="3600" dirty="0">
                <a:solidFill>
                  <a:srgbClr val="E6002D"/>
                </a:solidFill>
              </a:rPr>
              <a:t> </a:t>
            </a:r>
            <a:r>
              <a:rPr lang="it-IT" dirty="0">
                <a:solidFill>
                  <a:srgbClr val="E6002D"/>
                </a:solidFill>
              </a:rPr>
              <a:t>Bologna	▪ Firenze 	▪ Gorizia 	▪ Messina	</a:t>
            </a:r>
          </a:p>
          <a:p>
            <a:pPr marL="0" indent="0">
              <a:lnSpc>
                <a:spcPct val="100000"/>
              </a:lnSpc>
              <a:spcBef>
                <a:spcPts val="0"/>
              </a:spcBef>
              <a:buNone/>
            </a:pPr>
            <a:r>
              <a:rPr lang="it-IT" dirty="0">
                <a:solidFill>
                  <a:srgbClr val="E6002D"/>
                </a:solidFill>
              </a:rPr>
              <a:t>▪ Milano	▪ Modena	▪ Palermo	▪ Prato	 </a:t>
            </a:r>
          </a:p>
          <a:p>
            <a:pPr marL="0" indent="0">
              <a:lnSpc>
                <a:spcPct val="100000"/>
              </a:lnSpc>
              <a:spcBef>
                <a:spcPts val="0"/>
              </a:spcBef>
              <a:buNone/>
            </a:pPr>
            <a:r>
              <a:rPr lang="it-IT" dirty="0">
                <a:solidFill>
                  <a:srgbClr val="E6002D"/>
                </a:solidFill>
              </a:rPr>
              <a:t>▪ Roma	▪ Taranto	▪ Verona</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Il progetto Istat sullo Studio del Disagio delle Famiglie</a:t>
            </a:r>
          </a:p>
        </p:txBody>
      </p:sp>
      <p:sp>
        <p:nvSpPr>
          <p:cNvPr id="6" name="CasellaDiTesto 5"/>
          <p:cNvSpPr txBox="1"/>
          <p:nvPr/>
        </p:nvSpPr>
        <p:spPr>
          <a:xfrm>
            <a:off x="197963" y="3535050"/>
            <a:ext cx="8834942" cy="2446824"/>
          </a:xfrm>
          <a:prstGeom prst="rect">
            <a:avLst/>
          </a:prstGeom>
          <a:noFill/>
        </p:spPr>
        <p:txBody>
          <a:bodyPr wrap="square" rtlCol="0">
            <a:spAutoFit/>
          </a:bodyPr>
          <a:lstStyle/>
          <a:p>
            <a:pPr>
              <a:spcAft>
                <a:spcPts val="600"/>
              </a:spcAft>
            </a:pPr>
            <a:r>
              <a:rPr lang="it-IT" sz="2800" dirty="0"/>
              <a:t>Le attività di studio, ricerca e progettazione riguardano:</a:t>
            </a:r>
          </a:p>
          <a:p>
            <a:pPr marL="342900" indent="-342900">
              <a:buFont typeface="Wingdings" panose="05000000000000000000" pitchFamily="2" charset="2"/>
              <a:buChar char="Ø"/>
            </a:pPr>
            <a:r>
              <a:rPr lang="it-IT" sz="2400" dirty="0"/>
              <a:t>definizione di «disagio» e caratterizzazione delle sue componenti;</a:t>
            </a:r>
          </a:p>
          <a:p>
            <a:pPr marL="342900" indent="-342900">
              <a:buFont typeface="Wingdings" panose="05000000000000000000" pitchFamily="2" charset="2"/>
              <a:buChar char="Ø"/>
            </a:pPr>
            <a:r>
              <a:rPr lang="it-IT" sz="2400" dirty="0"/>
              <a:t>analisi delle fonti e costruzione di indicatori elementari;</a:t>
            </a:r>
          </a:p>
          <a:p>
            <a:pPr marL="342900" indent="-342900">
              <a:buFont typeface="Wingdings" panose="05000000000000000000" pitchFamily="2" charset="2"/>
              <a:buChar char="Ø"/>
            </a:pPr>
            <a:r>
              <a:rPr lang="it-IT" sz="2400" dirty="0"/>
              <a:t>calcolo di un indice composito;</a:t>
            </a:r>
          </a:p>
          <a:p>
            <a:pPr marL="342900" indent="-342900">
              <a:buFont typeface="Wingdings" panose="05000000000000000000" pitchFamily="2" charset="2"/>
              <a:buChar char="Ø"/>
            </a:pPr>
            <a:r>
              <a:rPr lang="it-IT" sz="2400" dirty="0"/>
              <a:t>determinazione dell'algoritmo di identificazione delle aree critiche;</a:t>
            </a:r>
          </a:p>
          <a:p>
            <a:pPr marL="342900" indent="-342900">
              <a:buFont typeface="Wingdings" panose="05000000000000000000" pitchFamily="2" charset="2"/>
              <a:buChar char="Ø"/>
            </a:pPr>
            <a:r>
              <a:rPr lang="it-IT" sz="2400" dirty="0"/>
              <a:t>progettazione della piattaforma di diffusione dei risultati.</a:t>
            </a:r>
          </a:p>
        </p:txBody>
      </p:sp>
      <p:sp>
        <p:nvSpPr>
          <p:cNvPr id="7" name="Esplosione 2 6"/>
          <p:cNvSpPr/>
          <p:nvPr/>
        </p:nvSpPr>
        <p:spPr>
          <a:xfrm rot="3175236">
            <a:off x="6907327" y="2137994"/>
            <a:ext cx="2403232" cy="1682604"/>
          </a:xfrm>
          <a:prstGeom prst="irregularSeal2">
            <a:avLst/>
          </a:prstGeom>
          <a:solidFill>
            <a:srgbClr val="7030A0">
              <a:alpha val="20000"/>
            </a:srgbClr>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rot="1443992">
            <a:off x="7152191" y="2543807"/>
            <a:ext cx="1785710" cy="707886"/>
          </a:xfrm>
          <a:prstGeom prst="rect">
            <a:avLst/>
          </a:prstGeom>
          <a:noFill/>
        </p:spPr>
        <p:txBody>
          <a:bodyPr wrap="square" rtlCol="0">
            <a:spAutoFit/>
          </a:bodyPr>
          <a:lstStyle/>
          <a:p>
            <a:pPr algn="ctr"/>
            <a:r>
              <a:rPr lang="it-IT" sz="2000" i="1" dirty="0">
                <a:effectLst>
                  <a:outerShdw blurRad="38100" dist="38100" dir="2700000" algn="tl">
                    <a:srgbClr val="000000">
                      <a:alpha val="43137"/>
                    </a:srgbClr>
                  </a:outerShdw>
                </a:effectLst>
                <a:latin typeface="Trebuchet MS" panose="020B0603020202020204" pitchFamily="34" charset="0"/>
              </a:rPr>
              <a:t>Work in progress</a:t>
            </a:r>
          </a:p>
        </p:txBody>
      </p:sp>
    </p:spTree>
    <p:extLst>
      <p:ext uri="{BB962C8B-B14F-4D97-AF65-F5344CB8AC3E}">
        <p14:creationId xmlns:p14="http://schemas.microsoft.com/office/powerpoint/2010/main" val="127089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85273" y="1121563"/>
            <a:ext cx="8399804" cy="1347501"/>
          </a:xfrm>
        </p:spPr>
        <p:txBody>
          <a:bodyPr/>
          <a:lstStyle/>
          <a:p>
            <a:pPr>
              <a:spcBef>
                <a:spcPts val="0"/>
              </a:spcBef>
            </a:pPr>
            <a:r>
              <a:rPr lang="it-IT" dirty="0"/>
              <a:t>Tra le diverse proposte avanzate di definizione del “</a:t>
            </a:r>
            <a:r>
              <a:rPr lang="it-IT" dirty="0">
                <a:solidFill>
                  <a:srgbClr val="FF0000"/>
                </a:solidFill>
              </a:rPr>
              <a:t>Disagio socio-economico delle famiglie</a:t>
            </a:r>
            <a:r>
              <a:rPr lang="it-IT" dirty="0"/>
              <a:t>”, quella scelta è la seguente:</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Definizione di «Disagio socio-economico»</a:t>
            </a:r>
          </a:p>
        </p:txBody>
      </p:sp>
      <p:sp>
        <p:nvSpPr>
          <p:cNvPr id="5" name="Rettangolo arrotondato 4"/>
          <p:cNvSpPr/>
          <p:nvPr/>
        </p:nvSpPr>
        <p:spPr>
          <a:xfrm>
            <a:off x="390419" y="2633337"/>
            <a:ext cx="8456399" cy="2815356"/>
          </a:xfrm>
          <a:prstGeom prst="roundRect">
            <a:avLst/>
          </a:prstGeom>
          <a:solidFill>
            <a:schemeClr val="accent6">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85184" y="2845932"/>
            <a:ext cx="8399894" cy="2438488"/>
          </a:xfrm>
          <a:prstGeom prst="rect">
            <a:avLst/>
          </a:prstGeom>
          <a:noFill/>
        </p:spPr>
        <p:txBody>
          <a:bodyPr wrap="square" rtlCol="0">
            <a:spAutoFit/>
          </a:bodyPr>
          <a:lstStyle/>
          <a:p>
            <a:pPr algn="ctr">
              <a:lnSpc>
                <a:spcPct val="110000"/>
              </a:lnSpc>
              <a:spcAft>
                <a:spcPts val="1200"/>
              </a:spcAft>
              <a:buClr>
                <a:srgbClr val="D8202E"/>
              </a:buClr>
              <a:buSzPct val="160000"/>
            </a:pPr>
            <a:r>
              <a:rPr lang="it-IT" sz="2800" i="1" dirty="0">
                <a:ea typeface="ＭＳ Ｐゴシック" pitchFamily="34" charset="-128"/>
              </a:rPr>
              <a:t>“Condizione in cui le famiglie e gli individui sperimentano difficoltà a soddisfare adeguatamente le loro necessità di base a causa della carenza o insufficienza delle risorse e delle opportunità di tipo economico, lavorativo, educativo, sociale e abitativo”.</a:t>
            </a:r>
          </a:p>
        </p:txBody>
      </p:sp>
    </p:spTree>
    <p:extLst>
      <p:ext uri="{BB962C8B-B14F-4D97-AF65-F5344CB8AC3E}">
        <p14:creationId xmlns:p14="http://schemas.microsoft.com/office/powerpoint/2010/main" val="414598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848414" y="1672215"/>
            <a:ext cx="7503736" cy="989814"/>
          </a:xfrm>
          <a:prstGeom prst="roundRect">
            <a:avLst/>
          </a:prstGeom>
          <a:solidFill>
            <a:schemeClr val="accent1">
              <a:alpha val="11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85273" y="1121564"/>
            <a:ext cx="8566702" cy="603541"/>
          </a:xfrm>
        </p:spPr>
        <p:txBody>
          <a:bodyPr>
            <a:normAutofit/>
          </a:bodyPr>
          <a:lstStyle/>
          <a:p>
            <a:pPr>
              <a:spcBef>
                <a:spcPts val="0"/>
              </a:spcBef>
            </a:pPr>
            <a:r>
              <a:rPr lang="it-IT" dirty="0"/>
              <a:t>Sono state individuate le seguenti dimensioni di disagio:</a:t>
            </a:r>
          </a:p>
        </p:txBody>
      </p:sp>
      <p:sp>
        <p:nvSpPr>
          <p:cNvPr id="4"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Componenti del disagio socio-economico</a:t>
            </a:r>
          </a:p>
        </p:txBody>
      </p:sp>
      <p:sp>
        <p:nvSpPr>
          <p:cNvPr id="2" name="CasellaDiTesto 1"/>
          <p:cNvSpPr txBox="1"/>
          <p:nvPr/>
        </p:nvSpPr>
        <p:spPr>
          <a:xfrm>
            <a:off x="989816" y="1747630"/>
            <a:ext cx="3261676" cy="830997"/>
          </a:xfrm>
          <a:prstGeom prst="rect">
            <a:avLst/>
          </a:prstGeom>
          <a:noFill/>
        </p:spPr>
        <p:txBody>
          <a:bodyPr wrap="square" rtlCol="0">
            <a:spAutoFit/>
          </a:bodyPr>
          <a:lstStyle/>
          <a:p>
            <a:pPr marL="285750" indent="-285750">
              <a:buFont typeface="Wingdings" panose="05000000000000000000" pitchFamily="2" charset="2"/>
              <a:buChar char="ü"/>
            </a:pPr>
            <a:r>
              <a:rPr lang="it-IT" sz="2400" dirty="0"/>
              <a:t>Disagio Economico</a:t>
            </a:r>
          </a:p>
          <a:p>
            <a:pPr marL="285750" indent="-285750">
              <a:buFont typeface="Wingdings" panose="05000000000000000000" pitchFamily="2" charset="2"/>
              <a:buChar char="ü"/>
            </a:pPr>
            <a:r>
              <a:rPr lang="it-IT" sz="2400" dirty="0"/>
              <a:t>Disagio Occupazionale</a:t>
            </a:r>
          </a:p>
        </p:txBody>
      </p:sp>
      <p:sp>
        <p:nvSpPr>
          <p:cNvPr id="7" name="CasellaDiTesto 6"/>
          <p:cNvSpPr txBox="1"/>
          <p:nvPr/>
        </p:nvSpPr>
        <p:spPr>
          <a:xfrm>
            <a:off x="4958504" y="1757055"/>
            <a:ext cx="3261676" cy="830997"/>
          </a:xfrm>
          <a:prstGeom prst="rect">
            <a:avLst/>
          </a:prstGeom>
          <a:noFill/>
        </p:spPr>
        <p:txBody>
          <a:bodyPr wrap="square" rtlCol="0">
            <a:spAutoFit/>
          </a:bodyPr>
          <a:lstStyle/>
          <a:p>
            <a:pPr marL="285750" indent="-285750">
              <a:buFont typeface="Wingdings" panose="05000000000000000000" pitchFamily="2" charset="2"/>
              <a:buChar char="ü"/>
            </a:pPr>
            <a:r>
              <a:rPr lang="it-IT" sz="2400" dirty="0"/>
              <a:t>Disagio Educativo</a:t>
            </a:r>
          </a:p>
          <a:p>
            <a:pPr marL="285750" indent="-285750">
              <a:buFont typeface="Wingdings" panose="05000000000000000000" pitchFamily="2" charset="2"/>
              <a:buChar char="ü"/>
            </a:pPr>
            <a:r>
              <a:rPr lang="it-IT" sz="2400" dirty="0"/>
              <a:t>Disagio Abitativo</a:t>
            </a:r>
          </a:p>
        </p:txBody>
      </p:sp>
      <p:sp>
        <p:nvSpPr>
          <p:cNvPr id="9" name="Segnaposto contenuto 2">
            <a:extLst>
              <a:ext uri="{FF2B5EF4-FFF2-40B4-BE49-F238E27FC236}">
                <a16:creationId xmlns:a16="http://schemas.microsoft.com/office/drawing/2014/main" id="{47C41B92-CD6A-4E78-B36D-F1CDA0589A1E}"/>
              </a:ext>
            </a:extLst>
          </p:cNvPr>
          <p:cNvSpPr txBox="1">
            <a:spLocks/>
          </p:cNvSpPr>
          <p:nvPr/>
        </p:nvSpPr>
        <p:spPr>
          <a:xfrm>
            <a:off x="330996" y="2838309"/>
            <a:ext cx="8620979" cy="3333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it-IT" dirty="0"/>
              <a:t>Gli </a:t>
            </a:r>
            <a:r>
              <a:rPr lang="it-IT" b="1" dirty="0">
                <a:solidFill>
                  <a:srgbClr val="FF0000"/>
                </a:solidFill>
              </a:rPr>
              <a:t>indicatori</a:t>
            </a:r>
            <a:r>
              <a:rPr lang="it-IT" dirty="0"/>
              <a:t> devono essere riferiti a famiglie/individui e coerenti con il concetto di ‘‘disagio reale’’ (e non ‘‘esposizione al </a:t>
            </a:r>
            <a:r>
              <a:rPr lang="it-IT" dirty="0" err="1"/>
              <a:t>rischio’</a:t>
            </a:r>
            <a:r>
              <a:rPr lang="it-IT" dirty="0"/>
              <a:t>’).</a:t>
            </a:r>
          </a:p>
          <a:p>
            <a:pPr>
              <a:spcBef>
                <a:spcPts val="600"/>
              </a:spcBef>
            </a:pPr>
            <a:r>
              <a:rPr lang="it-IT" dirty="0"/>
              <a:t>Le </a:t>
            </a:r>
            <a:r>
              <a:rPr lang="it-IT" b="1" dirty="0">
                <a:solidFill>
                  <a:srgbClr val="FF0000"/>
                </a:solidFill>
              </a:rPr>
              <a:t>fonti</a:t>
            </a:r>
            <a:r>
              <a:rPr lang="it-IT" dirty="0"/>
              <a:t> devono avere le seguenti caratteristiche:</a:t>
            </a:r>
          </a:p>
          <a:p>
            <a:pPr marL="468000">
              <a:spcBef>
                <a:spcPts val="300"/>
              </a:spcBef>
              <a:spcAft>
                <a:spcPts val="300"/>
              </a:spcAft>
              <a:buFont typeface="Wingdings" panose="05000000000000000000" pitchFamily="2" charset="2"/>
              <a:buChar char="ü"/>
            </a:pPr>
            <a:r>
              <a:rPr lang="it-IT" sz="2400" i="1" dirty="0"/>
              <a:t>adeguato livello di qualità (</a:t>
            </a:r>
            <a:r>
              <a:rPr lang="it-IT" sz="2400" i="1" dirty="0">
                <a:solidFill>
                  <a:srgbClr val="E6002D"/>
                </a:solidFill>
              </a:rPr>
              <a:t>accurate</a:t>
            </a:r>
            <a:r>
              <a:rPr lang="it-IT" sz="2400" i="1" dirty="0"/>
              <a:t>);</a:t>
            </a:r>
          </a:p>
          <a:p>
            <a:pPr marL="468000">
              <a:spcBef>
                <a:spcPts val="300"/>
              </a:spcBef>
              <a:spcAft>
                <a:spcPts val="300"/>
              </a:spcAft>
              <a:buFont typeface="Wingdings" panose="05000000000000000000" pitchFamily="2" charset="2"/>
              <a:buChar char="ü"/>
            </a:pPr>
            <a:r>
              <a:rPr lang="it-IT" sz="2400" i="1" dirty="0"/>
              <a:t>riferimento ad un intervallo di tempo ben definito (</a:t>
            </a:r>
            <a:r>
              <a:rPr lang="it-IT" sz="2400" i="1" dirty="0">
                <a:solidFill>
                  <a:srgbClr val="E6002D"/>
                </a:solidFill>
              </a:rPr>
              <a:t>tempestive</a:t>
            </a:r>
            <a:r>
              <a:rPr lang="it-IT" sz="2400" i="1" dirty="0"/>
              <a:t>);</a:t>
            </a:r>
          </a:p>
          <a:p>
            <a:pPr marL="468000">
              <a:spcBef>
                <a:spcPts val="300"/>
              </a:spcBef>
              <a:spcAft>
                <a:spcPts val="300"/>
              </a:spcAft>
              <a:buFont typeface="Wingdings" panose="05000000000000000000" pitchFamily="2" charset="2"/>
              <a:buChar char="ü"/>
            </a:pPr>
            <a:r>
              <a:rPr lang="it-IT" sz="2400" i="1" dirty="0"/>
              <a:t>rinnovabili di anno in anno (</a:t>
            </a:r>
            <a:r>
              <a:rPr lang="it-IT" sz="2400" i="1" dirty="0">
                <a:solidFill>
                  <a:srgbClr val="E6002D"/>
                </a:solidFill>
              </a:rPr>
              <a:t>aggiornabili</a:t>
            </a:r>
            <a:r>
              <a:rPr lang="it-IT" sz="2400" i="1" dirty="0"/>
              <a:t>);</a:t>
            </a:r>
          </a:p>
          <a:p>
            <a:pPr marL="468000">
              <a:spcBef>
                <a:spcPts val="300"/>
              </a:spcBef>
              <a:spcAft>
                <a:spcPts val="300"/>
              </a:spcAft>
              <a:buFont typeface="Wingdings" panose="05000000000000000000" pitchFamily="2" charset="2"/>
              <a:buChar char="ü"/>
            </a:pPr>
            <a:r>
              <a:rPr lang="it-IT" sz="2400" i="1" dirty="0"/>
              <a:t>permettere il geo-riferimento alla sezione (</a:t>
            </a:r>
            <a:r>
              <a:rPr lang="it-IT" sz="2400" i="1" dirty="0">
                <a:solidFill>
                  <a:srgbClr val="E6002D"/>
                </a:solidFill>
              </a:rPr>
              <a:t>geo-codificabili</a:t>
            </a:r>
            <a:r>
              <a:rPr lang="it-IT" sz="2400" i="1" dirty="0"/>
              <a:t>).</a:t>
            </a:r>
          </a:p>
        </p:txBody>
      </p:sp>
    </p:spTree>
    <p:extLst>
      <p:ext uri="{BB962C8B-B14F-4D97-AF65-F5344CB8AC3E}">
        <p14:creationId xmlns:p14="http://schemas.microsoft.com/office/powerpoint/2010/main" val="352761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85273" y="1121564"/>
            <a:ext cx="8399804" cy="912222"/>
          </a:xfrm>
        </p:spPr>
        <p:txBody>
          <a:bodyPr/>
          <a:lstStyle/>
          <a:p>
            <a:pPr algn="just"/>
            <a:r>
              <a:rPr lang="it-IT" dirty="0"/>
              <a:t>Le proposte di indicatori elementari seguono tre </a:t>
            </a:r>
            <a:r>
              <a:rPr lang="it-IT" u="sng" dirty="0"/>
              <a:t>livelli</a:t>
            </a:r>
            <a:r>
              <a:rPr lang="it-IT" dirty="0"/>
              <a:t> di analisi delle fonti.</a:t>
            </a:r>
          </a:p>
        </p:txBody>
      </p:sp>
      <p:sp>
        <p:nvSpPr>
          <p:cNvPr id="5" name="Titolo 1">
            <a:extLst>
              <a:ext uri="{FF2B5EF4-FFF2-40B4-BE49-F238E27FC236}">
                <a16:creationId xmlns:a16="http://schemas.microsoft.com/office/drawing/2014/main" id="{A920C046-75DA-4452-87C1-8F7A122516B5}"/>
              </a:ext>
            </a:extLst>
          </p:cNvPr>
          <p:cNvSpPr>
            <a:spLocks noGrp="1"/>
          </p:cNvSpPr>
          <p:nvPr>
            <p:ph type="title"/>
          </p:nvPr>
        </p:nvSpPr>
        <p:spPr>
          <a:xfrm>
            <a:off x="28893" y="38688"/>
            <a:ext cx="9004012" cy="796682"/>
          </a:xfrm>
        </p:spPr>
        <p:txBody>
          <a:bodyPr/>
          <a:lstStyle/>
          <a:p>
            <a:r>
              <a:rPr lang="it-IT" dirty="0"/>
              <a:t> Analisi delle fonti</a:t>
            </a:r>
          </a:p>
        </p:txBody>
      </p:sp>
      <p:pic>
        <p:nvPicPr>
          <p:cNvPr id="9" name="Picture 6" descr="Icona del cruscotto del misuratore in stile fumetto indicatore del punteggio di credito livello del fumetto illustrazione vettoriale pittogramma indicatori con effetto splash del concetto aziendale della scala di misur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049280" y="4764726"/>
            <a:ext cx="1397941" cy="13979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cona del cruscotto del misuratore in stile fumetto indicatore del punteggio di credito livello del fumetto illustrazione vettoriale pittogramma indicatori con effetto splash del concetto aziendale della scala di misur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318400" y="3466977"/>
            <a:ext cx="1297749" cy="1297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cona del cruscotto del misuratore in stile fumetto. Pittogramma dell'illustrazione del fumetto di vettore del livello dell'indicatore del punteggio di credito. Indicatori con effetto splash per il concetto di business in scala di misura. - 126945031"/>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443216" y="2033784"/>
            <a:ext cx="1468890" cy="1523232"/>
          </a:xfrm>
          <a:prstGeom prst="rect">
            <a:avLst/>
          </a:prstGeom>
          <a:noFill/>
          <a:extLst>
            <a:ext uri="{909E8E84-426E-40DD-AFC4-6F175D3DCCD1}">
              <a14:hiddenFill xmlns:a14="http://schemas.microsoft.com/office/drawing/2010/main">
                <a:solidFill>
                  <a:srgbClr val="FFFFFF"/>
                </a:solidFill>
              </a14:hiddenFill>
            </a:ext>
          </a:extLst>
        </p:spPr>
      </p:pic>
      <p:sp>
        <p:nvSpPr>
          <p:cNvPr id="8" name="Sottotitolo 2"/>
          <p:cNvSpPr txBox="1">
            <a:spLocks/>
          </p:cNvSpPr>
          <p:nvPr/>
        </p:nvSpPr>
        <p:spPr bwMode="auto">
          <a:xfrm>
            <a:off x="385274" y="2381257"/>
            <a:ext cx="8399804" cy="3388607"/>
          </a:xfrm>
          <a:prstGeom prst="rect">
            <a:avLst/>
          </a:prstGeom>
          <a:noFill/>
          <a:ln w="9525">
            <a:noFill/>
            <a:miter lim="800000"/>
            <a:headEnd/>
            <a:tailEnd/>
          </a:ln>
        </p:spPr>
        <p:txBody>
          <a:bodyPr lIns="0" tIns="0" rIns="0" bIns="0"/>
          <a:lstStyle/>
          <a:p>
            <a:pPr>
              <a:lnSpc>
                <a:spcPct val="110000"/>
              </a:lnSpc>
              <a:spcBef>
                <a:spcPts val="1200"/>
              </a:spcBef>
              <a:spcAft>
                <a:spcPts val="1200"/>
              </a:spcAft>
              <a:buClr>
                <a:srgbClr val="D8202E"/>
              </a:buClr>
              <a:buSzPct val="160000"/>
            </a:pPr>
            <a:r>
              <a:rPr lang="it-IT" altLang="it-IT" sz="2800" b="1" dirty="0">
                <a:solidFill>
                  <a:srgbClr val="FF0000"/>
                </a:solidFill>
                <a:latin typeface="Trebuchet MS" pitchFamily="34" charset="0"/>
                <a:ea typeface="ＭＳ Ｐゴシック" pitchFamily="34" charset="-128"/>
              </a:rPr>
              <a:t> </a:t>
            </a:r>
            <a:r>
              <a:rPr lang="it-IT" altLang="it-IT" sz="2400" b="1" dirty="0">
                <a:solidFill>
                  <a:srgbClr val="FF0000"/>
                </a:solidFill>
                <a:ea typeface="ＭＳ Ｐゴシック" pitchFamily="34" charset="-128"/>
              </a:rPr>
              <a:t>1. </a:t>
            </a:r>
            <a:r>
              <a:rPr lang="it-IT" altLang="it-IT" sz="2400" dirty="0">
                <a:ea typeface="ＭＳ Ｐゴシック" pitchFamily="34" charset="-128"/>
              </a:rPr>
              <a:t>Il </a:t>
            </a:r>
            <a:r>
              <a:rPr lang="it-IT" altLang="it-IT" sz="2400" b="1" dirty="0">
                <a:solidFill>
                  <a:srgbClr val="FF0000"/>
                </a:solidFill>
                <a:ea typeface="ＭＳ Ｐゴシック" pitchFamily="34" charset="-128"/>
              </a:rPr>
              <a:t>CENSIMENTO </a:t>
            </a:r>
            <a:r>
              <a:rPr lang="it-IT" altLang="it-IT" sz="2400" dirty="0">
                <a:ea typeface="ＭＳ Ｐゴシック" pitchFamily="34" charset="-128"/>
              </a:rPr>
              <a:t>della popolazione e delle abitazioni.</a:t>
            </a:r>
          </a:p>
          <a:p>
            <a:pPr marL="450000" indent="-450000">
              <a:lnSpc>
                <a:spcPct val="110000"/>
              </a:lnSpc>
              <a:spcBef>
                <a:spcPts val="1200"/>
              </a:spcBef>
              <a:spcAft>
                <a:spcPts val="1200"/>
              </a:spcAft>
              <a:buClr>
                <a:srgbClr val="D8202E"/>
              </a:buClr>
              <a:buSzPct val="160000"/>
            </a:pPr>
            <a:r>
              <a:rPr lang="it-IT" altLang="it-IT" sz="2400" b="1" dirty="0">
                <a:solidFill>
                  <a:srgbClr val="FF0000"/>
                </a:solidFill>
                <a:ea typeface="ＭＳ Ｐゴシック" pitchFamily="34" charset="-128"/>
              </a:rPr>
              <a:t> 2. </a:t>
            </a:r>
            <a:r>
              <a:rPr lang="it-IT" altLang="it-IT" sz="2400" dirty="0">
                <a:ea typeface="ＭＳ Ｐゴシック" pitchFamily="34" charset="-128"/>
              </a:rPr>
              <a:t>Le </a:t>
            </a:r>
            <a:r>
              <a:rPr lang="it-IT" altLang="it-IT" sz="2400" b="1" dirty="0">
                <a:solidFill>
                  <a:srgbClr val="FF0000"/>
                </a:solidFill>
                <a:ea typeface="ＭＳ Ｐゴシック" pitchFamily="34" charset="-128"/>
              </a:rPr>
              <a:t>FONTI AMMINISTRATIVE</a:t>
            </a:r>
            <a:r>
              <a:rPr lang="it-IT" altLang="it-IT" sz="2400" dirty="0">
                <a:ea typeface="ＭＳ Ｐゴシック" pitchFamily="34" charset="-128"/>
              </a:rPr>
              <a:t> ‘‘agganciate’’ al Censimento: MIM, MUR, INPS, INAIL, Casellario dei pensionati, Catasto immobiliare, </a:t>
            </a:r>
            <a:r>
              <a:rPr lang="it-IT" altLang="it-IT" sz="2400" i="1" dirty="0">
                <a:ea typeface="ＭＳ Ｐゴシック" pitchFamily="34" charset="-128"/>
              </a:rPr>
              <a:t>ecc.</a:t>
            </a:r>
            <a:r>
              <a:rPr lang="it-IT" altLang="it-IT" sz="2400" dirty="0">
                <a:ea typeface="ＭＳ Ｐゴシック" pitchFamily="34" charset="-128"/>
              </a:rPr>
              <a:t> .</a:t>
            </a:r>
          </a:p>
          <a:p>
            <a:pPr marL="450000" indent="-450000">
              <a:lnSpc>
                <a:spcPct val="110000"/>
              </a:lnSpc>
              <a:spcBef>
                <a:spcPts val="1200"/>
              </a:spcBef>
              <a:spcAft>
                <a:spcPts val="1200"/>
              </a:spcAft>
              <a:buClr>
                <a:srgbClr val="D8202E"/>
              </a:buClr>
              <a:buSzPct val="160000"/>
            </a:pPr>
            <a:r>
              <a:rPr lang="it-IT" altLang="it-IT" sz="2400" b="1" dirty="0">
                <a:solidFill>
                  <a:srgbClr val="FF0000"/>
                </a:solidFill>
                <a:ea typeface="ＭＳ Ｐゴシック" pitchFamily="34" charset="-128"/>
              </a:rPr>
              <a:t> 3. </a:t>
            </a:r>
            <a:r>
              <a:rPr lang="it-IT" altLang="it-IT" sz="2400" dirty="0">
                <a:ea typeface="ＭＳ Ｐゴシック" pitchFamily="34" charset="-128"/>
              </a:rPr>
              <a:t>I </a:t>
            </a:r>
            <a:r>
              <a:rPr lang="it-IT" altLang="it-IT" sz="2400" b="1" dirty="0">
                <a:solidFill>
                  <a:srgbClr val="FF0000"/>
                </a:solidFill>
                <a:ea typeface="ＭＳ Ｐゴシック" pitchFamily="34" charset="-128"/>
              </a:rPr>
              <a:t>REGISTRI TEMATICI</a:t>
            </a:r>
            <a:r>
              <a:rPr lang="it-IT" altLang="it-IT" sz="2400" dirty="0">
                <a:ea typeface="ＭＳ Ｐゴシック" pitchFamily="34" charset="-128"/>
              </a:rPr>
              <a:t> dell’Istat: Registro dell’Istruzione,        Registro del Lavoro, Registro dei Redditi.</a:t>
            </a:r>
          </a:p>
        </p:txBody>
      </p:sp>
    </p:spTree>
    <p:extLst>
      <p:ext uri="{BB962C8B-B14F-4D97-AF65-F5344CB8AC3E}">
        <p14:creationId xmlns:p14="http://schemas.microsoft.com/office/powerpoint/2010/main" val="892526541"/>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1400</TotalTime>
  <Words>1647</Words>
  <Application>Microsoft Office PowerPoint</Application>
  <PresentationFormat>Presentazione su schermo (4:3)</PresentationFormat>
  <Paragraphs>180</Paragraphs>
  <Slides>19</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19</vt:i4>
      </vt:variant>
    </vt:vector>
  </HeadingPairs>
  <TitlesOfParts>
    <vt:vector size="29" baseType="lpstr">
      <vt:lpstr>ＭＳ Ｐゴシック</vt:lpstr>
      <vt:lpstr>Arial</vt:lpstr>
      <vt:lpstr>Calibri</vt:lpstr>
      <vt:lpstr>Calibri Light</vt:lpstr>
      <vt:lpstr>Inter</vt:lpstr>
      <vt:lpstr>Tahoma</vt:lpstr>
      <vt:lpstr>Times New Roman</vt:lpstr>
      <vt:lpstr>Trebuchet MS</vt:lpstr>
      <vt:lpstr>Wingdings</vt:lpstr>
      <vt:lpstr>Tema di Office</vt:lpstr>
      <vt:lpstr>Presentazione standard di PowerPoint</vt:lpstr>
      <vt:lpstr>Il disagio socio-economico delle famiglie a livello sub-comunale: un progetto sperimentale a supporto delle policy locali.</vt:lpstr>
      <vt:lpstr> Il censimento, un’opportunità per gli studi territoriali</vt:lpstr>
      <vt:lpstr> Il censimento, un’opportunità per gli studi territoriali</vt:lpstr>
      <vt:lpstr> Il progetto Istat sullo Studio del Disagio delle Famiglie</vt:lpstr>
      <vt:lpstr> Il progetto Istat sullo Studio del Disagio delle Famiglie</vt:lpstr>
      <vt:lpstr> Definizione di «Disagio socio-economico»</vt:lpstr>
      <vt:lpstr> Componenti del disagio socio-economico</vt:lpstr>
      <vt:lpstr> Analisi delle fonti</vt:lpstr>
      <vt:lpstr> Una prima selezione di indicatori elementari calcolabili</vt:lpstr>
      <vt:lpstr> Una prima selezione di indicatori elementari calcolabili</vt:lpstr>
      <vt:lpstr> Ulteriori possibili indicatori elementari </vt:lpstr>
      <vt:lpstr> Prossimi passi</vt:lpstr>
      <vt:lpstr> Alcuni esempi a carattere illustrativo</vt:lpstr>
      <vt:lpstr> Esempio con alcuni dati sperimentali - Bologna</vt:lpstr>
      <vt:lpstr> Esempio con alcuni dati sperimentali - Palermo</vt:lpstr>
      <vt:lpstr> Collaborazione con i Comuni</vt:lpstr>
      <vt:lpstr> 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D'Anneo</dc:creator>
  <cp:lastModifiedBy>Girolamo D'Anneo</cp:lastModifiedBy>
  <cp:revision>125</cp:revision>
  <cp:lastPrinted>2024-04-05T11:11:34Z</cp:lastPrinted>
  <dcterms:created xsi:type="dcterms:W3CDTF">2022-04-03T16:23:48Z</dcterms:created>
  <dcterms:modified xsi:type="dcterms:W3CDTF">2024-04-19T13:32:50Z</dcterms:modified>
</cp:coreProperties>
</file>