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9"/>
  </p:notesMasterIdLst>
  <p:sldIdLst>
    <p:sldId id="382" r:id="rId2"/>
    <p:sldId id="264" r:id="rId3"/>
    <p:sldId id="260" r:id="rId4"/>
    <p:sldId id="262" r:id="rId5"/>
    <p:sldId id="261" r:id="rId6"/>
    <p:sldId id="282" r:id="rId7"/>
    <p:sldId id="365" r:id="rId8"/>
    <p:sldId id="290" r:id="rId9"/>
    <p:sldId id="272" r:id="rId10"/>
    <p:sldId id="366" r:id="rId11"/>
    <p:sldId id="367" r:id="rId12"/>
    <p:sldId id="368" r:id="rId13"/>
    <p:sldId id="369" r:id="rId14"/>
    <p:sldId id="371" r:id="rId15"/>
    <p:sldId id="372" r:id="rId16"/>
    <p:sldId id="373" r:id="rId17"/>
    <p:sldId id="374" r:id="rId18"/>
    <p:sldId id="376" r:id="rId19"/>
    <p:sldId id="377" r:id="rId20"/>
    <p:sldId id="267" r:id="rId21"/>
    <p:sldId id="288" r:id="rId22"/>
    <p:sldId id="297" r:id="rId23"/>
    <p:sldId id="333" r:id="rId24"/>
    <p:sldId id="335" r:id="rId25"/>
    <p:sldId id="348" r:id="rId26"/>
    <p:sldId id="351" r:id="rId27"/>
    <p:sldId id="352" r:id="rId28"/>
    <p:sldId id="353" r:id="rId29"/>
    <p:sldId id="359" r:id="rId30"/>
    <p:sldId id="337" r:id="rId31"/>
    <p:sldId id="512" r:id="rId32"/>
    <p:sldId id="513" r:id="rId33"/>
    <p:sldId id="514" r:id="rId34"/>
    <p:sldId id="515" r:id="rId35"/>
    <p:sldId id="517" r:id="rId36"/>
    <p:sldId id="292" r:id="rId37"/>
    <p:sldId id="518" r:id="rId38"/>
    <p:sldId id="519" r:id="rId39"/>
    <p:sldId id="520" r:id="rId40"/>
    <p:sldId id="521" r:id="rId41"/>
    <p:sldId id="522" r:id="rId42"/>
    <p:sldId id="503" r:id="rId43"/>
    <p:sldId id="509" r:id="rId44"/>
    <p:sldId id="510" r:id="rId45"/>
    <p:sldId id="511" r:id="rId46"/>
    <p:sldId id="523" r:id="rId47"/>
    <p:sldId id="524" r:id="rId48"/>
    <p:sldId id="508" r:id="rId49"/>
    <p:sldId id="504" r:id="rId50"/>
    <p:sldId id="505" r:id="rId51"/>
    <p:sldId id="506" r:id="rId52"/>
    <p:sldId id="507" r:id="rId53"/>
    <p:sldId id="346" r:id="rId54"/>
    <p:sldId id="259" r:id="rId55"/>
    <p:sldId id="265" r:id="rId56"/>
    <p:sldId id="350" r:id="rId57"/>
    <p:sldId id="358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C"/>
    <a:srgbClr val="FF8AD8"/>
    <a:srgbClr val="1C5B9A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2" autoAdjust="0"/>
    <p:restoredTop sz="95097" autoAdjust="0"/>
  </p:normalViewPr>
  <p:slideViewPr>
    <p:cSldViewPr snapToGrid="0" snapToObjects="1">
      <p:cViewPr varScale="1">
        <p:scale>
          <a:sx n="162" d="100"/>
          <a:sy n="162" d="100"/>
        </p:scale>
        <p:origin x="17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le\Downloads\GRAFIC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le\Downloads\GRAFIC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ra\Downloads\Santa%20Giulia%20descrittiv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ra\Downloads\Santa%20Giulia%20descrittiv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Foglio1!$C$18:$C$34</c:f>
              <c:numCache>
                <c:formatCode>mmm\-yy</c:formatCode>
                <c:ptCount val="17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 formatCode="mmm\-d">
                  <c:v>45069</c:v>
                </c:pt>
              </c:numCache>
            </c:numRef>
          </c:cat>
          <c:val>
            <c:numRef>
              <c:f>Foglio1!$D$18:$D$34</c:f>
              <c:numCache>
                <c:formatCode>General</c:formatCode>
                <c:ptCount val="17"/>
                <c:pt idx="0">
                  <c:v>100</c:v>
                </c:pt>
                <c:pt idx="1">
                  <c:v>113</c:v>
                </c:pt>
                <c:pt idx="2">
                  <c:v>112</c:v>
                </c:pt>
                <c:pt idx="3">
                  <c:v>129</c:v>
                </c:pt>
                <c:pt idx="4">
                  <c:v>132</c:v>
                </c:pt>
                <c:pt idx="5">
                  <c:v>130</c:v>
                </c:pt>
                <c:pt idx="6">
                  <c:v>122</c:v>
                </c:pt>
                <c:pt idx="7">
                  <c:v>107</c:v>
                </c:pt>
                <c:pt idx="8">
                  <c:v>135</c:v>
                </c:pt>
                <c:pt idx="9">
                  <c:v>143</c:v>
                </c:pt>
                <c:pt idx="10">
                  <c:v>140</c:v>
                </c:pt>
                <c:pt idx="11">
                  <c:v>160</c:v>
                </c:pt>
                <c:pt idx="12">
                  <c:v>141</c:v>
                </c:pt>
                <c:pt idx="13">
                  <c:v>151</c:v>
                </c:pt>
                <c:pt idx="14">
                  <c:v>153</c:v>
                </c:pt>
                <c:pt idx="15">
                  <c:v>171</c:v>
                </c:pt>
                <c:pt idx="16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3D-4FBD-9644-7B4D8361B8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8191802"/>
        <c:axId val="440222213"/>
      </c:lineChart>
      <c:dateAx>
        <c:axId val="50819180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40222213"/>
        <c:crosses val="autoZero"/>
        <c:auto val="1"/>
        <c:lblOffset val="100"/>
        <c:baseTimeUnit val="months"/>
      </c:dateAx>
      <c:valAx>
        <c:axId val="440222213"/>
        <c:scaling>
          <c:orientation val="minMax"/>
          <c:max val="175"/>
          <c:min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crossAx val="50819180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Foglio1!$C$18:$C$34</c:f>
              <c:numCache>
                <c:formatCode>mmm\-yy</c:formatCode>
                <c:ptCount val="17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 formatCode="mmm\-d">
                  <c:v>45069</c:v>
                </c:pt>
              </c:numCache>
            </c:numRef>
          </c:cat>
          <c:val>
            <c:numRef>
              <c:f>Foglio1!$D$18:$D$34</c:f>
              <c:numCache>
                <c:formatCode>General</c:formatCode>
                <c:ptCount val="17"/>
                <c:pt idx="0">
                  <c:v>100</c:v>
                </c:pt>
                <c:pt idx="1">
                  <c:v>113</c:v>
                </c:pt>
                <c:pt idx="2">
                  <c:v>112</c:v>
                </c:pt>
                <c:pt idx="3">
                  <c:v>129</c:v>
                </c:pt>
                <c:pt idx="4">
                  <c:v>132</c:v>
                </c:pt>
                <c:pt idx="5">
                  <c:v>130</c:v>
                </c:pt>
                <c:pt idx="6">
                  <c:v>122</c:v>
                </c:pt>
                <c:pt idx="7">
                  <c:v>107</c:v>
                </c:pt>
                <c:pt idx="8">
                  <c:v>135</c:v>
                </c:pt>
                <c:pt idx="9">
                  <c:v>143</c:v>
                </c:pt>
                <c:pt idx="10">
                  <c:v>140</c:v>
                </c:pt>
                <c:pt idx="11">
                  <c:v>160</c:v>
                </c:pt>
                <c:pt idx="12">
                  <c:v>141</c:v>
                </c:pt>
                <c:pt idx="13">
                  <c:v>151</c:v>
                </c:pt>
                <c:pt idx="14">
                  <c:v>153</c:v>
                </c:pt>
                <c:pt idx="15">
                  <c:v>171</c:v>
                </c:pt>
                <c:pt idx="16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3D-4FBD-9644-7B4D8361B8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8191802"/>
        <c:axId val="440222213"/>
      </c:lineChart>
      <c:dateAx>
        <c:axId val="50819180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40222213"/>
        <c:crosses val="autoZero"/>
        <c:auto val="1"/>
        <c:lblOffset val="100"/>
        <c:baseTimeUnit val="months"/>
      </c:dateAx>
      <c:valAx>
        <c:axId val="440222213"/>
        <c:scaling>
          <c:orientation val="minMax"/>
          <c:max val="175"/>
          <c:min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crossAx val="50819180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'Prima volta'!$H$12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'Prima volta'!$I$11:$K$11</c:f>
              <c:strCache>
                <c:ptCount val="3"/>
                <c:pt idx="0">
                  <c:v>Museo Santa Giulia</c:v>
                </c:pt>
                <c:pt idx="1">
                  <c:v>Parco Archeologico</c:v>
                </c:pt>
                <c:pt idx="2">
                  <c:v>Pinacoteca Tosio Martinengo</c:v>
                </c:pt>
              </c:strCache>
            </c:strRef>
          </c:cat>
          <c:val>
            <c:numRef>
              <c:f>'Prima volta'!$I$12:$K$12</c:f>
              <c:numCache>
                <c:formatCode>0%</c:formatCode>
                <c:ptCount val="3"/>
                <c:pt idx="0">
                  <c:v>0.2857142857142857</c:v>
                </c:pt>
                <c:pt idx="1">
                  <c:v>0.26912181303116145</c:v>
                </c:pt>
                <c:pt idx="2">
                  <c:v>0.32682926829268294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16-4CA0-81F3-B79FC008A524}"/>
            </c:ext>
          </c:extLst>
        </c:ser>
        <c:ser>
          <c:idx val="1"/>
          <c:order val="1"/>
          <c:tx>
            <c:strRef>
              <c:f>'Prima volta'!$H$13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'Prima volta'!$I$11:$K$11</c:f>
              <c:strCache>
                <c:ptCount val="3"/>
                <c:pt idx="0">
                  <c:v>Museo Santa Giulia</c:v>
                </c:pt>
                <c:pt idx="1">
                  <c:v>Parco Archeologico</c:v>
                </c:pt>
                <c:pt idx="2">
                  <c:v>Pinacoteca Tosio Martinengo</c:v>
                </c:pt>
              </c:strCache>
            </c:strRef>
          </c:cat>
          <c:val>
            <c:numRef>
              <c:f>'Prima volta'!$I$13:$K$13</c:f>
              <c:numCache>
                <c:formatCode>0%</c:formatCode>
                <c:ptCount val="3"/>
                <c:pt idx="0">
                  <c:v>0.7142857142857143</c:v>
                </c:pt>
                <c:pt idx="1">
                  <c:v>0.73087818696883855</c:v>
                </c:pt>
                <c:pt idx="2">
                  <c:v>0.67317073170731712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16-4CA0-81F3-B79FC008A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6933024"/>
        <c:axId val="2115634944"/>
      </c:barChart>
      <c:catAx>
        <c:axId val="52693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15634944"/>
        <c:crosses val="autoZero"/>
        <c:auto val="1"/>
        <c:lblAlgn val="ctr"/>
        <c:lblOffset val="100"/>
        <c:noMultiLvlLbl val="0"/>
      </c:catAx>
      <c:valAx>
        <c:axId val="21156349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693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'Parco archeologico'!$M$14</c:f>
              <c:strCache>
                <c:ptCount val="1"/>
                <c:pt idx="0">
                  <c:v>Molto insoddisfatto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99FF"/>
              </a:solidFill>
            </a:ln>
            <a:effectLst/>
          </c:spPr>
          <c:invertIfNegative val="0"/>
          <c:cat>
            <c:strRef>
              <c:f>'Parco archeologico'!$N$13:$W$13</c:f>
              <c:strCache>
                <c:ptCount val="10"/>
                <c:pt idx="0">
                  <c:v>Orari</c:v>
                </c:pt>
                <c:pt idx="1">
                  <c:v>Facilità raggiungimento</c:v>
                </c:pt>
                <c:pt idx="2">
                  <c:v>Cortesia e competenza</c:v>
                </c:pt>
                <c:pt idx="3">
                  <c:v>Percorso di visita</c:v>
                </c:pt>
                <c:pt idx="4">
                  <c:v>Allestimetno Vittoria Alata</c:v>
                </c:pt>
                <c:pt idx="5">
                  <c:v>Cura e pulizia</c:v>
                </c:pt>
                <c:pt idx="6">
                  <c:v>Accessibilità</c:v>
                </c:pt>
                <c:pt idx="7">
                  <c:v>Materiali informativi</c:v>
                </c:pt>
                <c:pt idx="8">
                  <c:v>Servizi accoglienza</c:v>
                </c:pt>
                <c:pt idx="9">
                  <c:v>Prezzo</c:v>
                </c:pt>
              </c:strCache>
            </c:strRef>
          </c:cat>
          <c:val>
            <c:numRef>
              <c:f>'Parco archeologico'!$N$14:$W$14</c:f>
              <c:numCache>
                <c:formatCode>0.0%</c:formatCode>
                <c:ptCount val="10"/>
                <c:pt idx="0">
                  <c:v>2.8328611898016999E-3</c:v>
                </c:pt>
                <c:pt idx="1">
                  <c:v>2.8328611898016999E-3</c:v>
                </c:pt>
                <c:pt idx="2">
                  <c:v>8.4985835694051E-3</c:v>
                </c:pt>
                <c:pt idx="3">
                  <c:v>8.4985835694051E-3</c:v>
                </c:pt>
                <c:pt idx="4">
                  <c:v>8.4985835694051E-3</c:v>
                </c:pt>
                <c:pt idx="5">
                  <c:v>2.8328611898016999E-3</c:v>
                </c:pt>
                <c:pt idx="6">
                  <c:v>8.4985835694051E-3</c:v>
                </c:pt>
                <c:pt idx="7">
                  <c:v>8.4985835694051E-3</c:v>
                </c:pt>
                <c:pt idx="8">
                  <c:v>8.4985835694051E-3</c:v>
                </c:pt>
                <c:pt idx="9">
                  <c:v>2.8328611898016999E-3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F-4F99-B1D1-A2FD1DD956AE}"/>
            </c:ext>
          </c:extLst>
        </c:ser>
        <c:ser>
          <c:idx val="1"/>
          <c:order val="1"/>
          <c:tx>
            <c:strRef>
              <c:f>'Parco archeologico'!$M$15</c:f>
              <c:strCache>
                <c:ptCount val="1"/>
                <c:pt idx="0">
                  <c:v>Insoddisfatto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'Parco archeologico'!$N$13:$W$13</c:f>
              <c:strCache>
                <c:ptCount val="10"/>
                <c:pt idx="0">
                  <c:v>Orari</c:v>
                </c:pt>
                <c:pt idx="1">
                  <c:v>Facilità raggiungimento</c:v>
                </c:pt>
                <c:pt idx="2">
                  <c:v>Cortesia e competenza</c:v>
                </c:pt>
                <c:pt idx="3">
                  <c:v>Percorso di visita</c:v>
                </c:pt>
                <c:pt idx="4">
                  <c:v>Allestimetno Vittoria Alata</c:v>
                </c:pt>
                <c:pt idx="5">
                  <c:v>Cura e pulizia</c:v>
                </c:pt>
                <c:pt idx="6">
                  <c:v>Accessibilità</c:v>
                </c:pt>
                <c:pt idx="7">
                  <c:v>Materiali informativi</c:v>
                </c:pt>
                <c:pt idx="8">
                  <c:v>Servizi accoglienza</c:v>
                </c:pt>
                <c:pt idx="9">
                  <c:v>Prezzo</c:v>
                </c:pt>
              </c:strCache>
            </c:strRef>
          </c:cat>
          <c:val>
            <c:numRef>
              <c:f>'Parco archeologico'!$N$15:$W$15</c:f>
              <c:numCache>
                <c:formatCode>0.0%</c:formatCode>
                <c:ptCount val="10"/>
                <c:pt idx="0">
                  <c:v>0</c:v>
                </c:pt>
                <c:pt idx="1">
                  <c:v>2.8328611898016999E-3</c:v>
                </c:pt>
                <c:pt idx="2">
                  <c:v>5.6657223796033997E-3</c:v>
                </c:pt>
                <c:pt idx="3">
                  <c:v>2.5495750708215296E-2</c:v>
                </c:pt>
                <c:pt idx="4">
                  <c:v>0</c:v>
                </c:pt>
                <c:pt idx="5">
                  <c:v>5.6657223796033997E-3</c:v>
                </c:pt>
                <c:pt idx="6">
                  <c:v>8.4985835694051E-3</c:v>
                </c:pt>
                <c:pt idx="7">
                  <c:v>1.9830028328611898E-2</c:v>
                </c:pt>
                <c:pt idx="8">
                  <c:v>1.1331444759206799E-2</c:v>
                </c:pt>
                <c:pt idx="9">
                  <c:v>1.9830028328611898E-2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8F-4F99-B1D1-A2FD1DD956AE}"/>
            </c:ext>
          </c:extLst>
        </c:ser>
        <c:ser>
          <c:idx val="2"/>
          <c:order val="2"/>
          <c:tx>
            <c:strRef>
              <c:f>'Parco archeologico'!$M$16</c:f>
              <c:strCache>
                <c:ptCount val="1"/>
                <c:pt idx="0">
                  <c:v>Né soddisfatto né insoddisfatto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strRef>
              <c:f>'Parco archeologico'!$N$13:$W$13</c:f>
              <c:strCache>
                <c:ptCount val="10"/>
                <c:pt idx="0">
                  <c:v>Orari</c:v>
                </c:pt>
                <c:pt idx="1">
                  <c:v>Facilità raggiungimento</c:v>
                </c:pt>
                <c:pt idx="2">
                  <c:v>Cortesia e competenza</c:v>
                </c:pt>
                <c:pt idx="3">
                  <c:v>Percorso di visita</c:v>
                </c:pt>
                <c:pt idx="4">
                  <c:v>Allestimetno Vittoria Alata</c:v>
                </c:pt>
                <c:pt idx="5">
                  <c:v>Cura e pulizia</c:v>
                </c:pt>
                <c:pt idx="6">
                  <c:v>Accessibilità</c:v>
                </c:pt>
                <c:pt idx="7">
                  <c:v>Materiali informativi</c:v>
                </c:pt>
                <c:pt idx="8">
                  <c:v>Servizi accoglienza</c:v>
                </c:pt>
                <c:pt idx="9">
                  <c:v>Prezzo</c:v>
                </c:pt>
              </c:strCache>
            </c:strRef>
          </c:cat>
          <c:val>
            <c:numRef>
              <c:f>'Parco archeologico'!$N$16:$W$16</c:f>
              <c:numCache>
                <c:formatCode>0.0%</c:formatCode>
                <c:ptCount val="10"/>
                <c:pt idx="0">
                  <c:v>5.6657223796033995E-2</c:v>
                </c:pt>
                <c:pt idx="1">
                  <c:v>5.0991501416430593E-2</c:v>
                </c:pt>
                <c:pt idx="2">
                  <c:v>1.1331444759206799E-2</c:v>
                </c:pt>
                <c:pt idx="3">
                  <c:v>2.8328611898016998E-2</c:v>
                </c:pt>
                <c:pt idx="4">
                  <c:v>2.2662889518413599E-2</c:v>
                </c:pt>
                <c:pt idx="5">
                  <c:v>2.5495750708215296E-2</c:v>
                </c:pt>
                <c:pt idx="6">
                  <c:v>0.29745042492917845</c:v>
                </c:pt>
                <c:pt idx="7">
                  <c:v>5.6657223796033995E-2</c:v>
                </c:pt>
                <c:pt idx="8">
                  <c:v>3.6827195467422094E-2</c:v>
                </c:pt>
                <c:pt idx="9">
                  <c:v>6.2322946175637391E-2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8F-4F99-B1D1-A2FD1DD956AE}"/>
            </c:ext>
          </c:extLst>
        </c:ser>
        <c:ser>
          <c:idx val="3"/>
          <c:order val="3"/>
          <c:tx>
            <c:strRef>
              <c:f>'Parco archeologico'!$M$17</c:f>
              <c:strCache>
                <c:ptCount val="1"/>
                <c:pt idx="0">
                  <c:v>Soddisfatto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'Parco archeologico'!$N$13:$W$13</c:f>
              <c:strCache>
                <c:ptCount val="10"/>
                <c:pt idx="0">
                  <c:v>Orari</c:v>
                </c:pt>
                <c:pt idx="1">
                  <c:v>Facilità raggiungimento</c:v>
                </c:pt>
                <c:pt idx="2">
                  <c:v>Cortesia e competenza</c:v>
                </c:pt>
                <c:pt idx="3">
                  <c:v>Percorso di visita</c:v>
                </c:pt>
                <c:pt idx="4">
                  <c:v>Allestimetno Vittoria Alata</c:v>
                </c:pt>
                <c:pt idx="5">
                  <c:v>Cura e pulizia</c:v>
                </c:pt>
                <c:pt idx="6">
                  <c:v>Accessibilità</c:v>
                </c:pt>
                <c:pt idx="7">
                  <c:v>Materiali informativi</c:v>
                </c:pt>
                <c:pt idx="8">
                  <c:v>Servizi accoglienza</c:v>
                </c:pt>
                <c:pt idx="9">
                  <c:v>Prezzo</c:v>
                </c:pt>
              </c:strCache>
            </c:strRef>
          </c:cat>
          <c:val>
            <c:numRef>
              <c:f>'Parco archeologico'!$N$17:$W$17</c:f>
              <c:numCache>
                <c:formatCode>0.0%</c:formatCode>
                <c:ptCount val="10"/>
                <c:pt idx="0">
                  <c:v>0.43059490084985835</c:v>
                </c:pt>
                <c:pt idx="1">
                  <c:v>0.40509915014164305</c:v>
                </c:pt>
                <c:pt idx="2">
                  <c:v>0.44192634560906513</c:v>
                </c:pt>
                <c:pt idx="3">
                  <c:v>0.41926345609065158</c:v>
                </c:pt>
                <c:pt idx="4">
                  <c:v>0.30594900849858359</c:v>
                </c:pt>
                <c:pt idx="5">
                  <c:v>0.38810198300283288</c:v>
                </c:pt>
                <c:pt idx="6">
                  <c:v>0.29178470254957506</c:v>
                </c:pt>
                <c:pt idx="7">
                  <c:v>0.38243626062322944</c:v>
                </c:pt>
                <c:pt idx="8">
                  <c:v>0.43342776203966005</c:v>
                </c:pt>
                <c:pt idx="9">
                  <c:v>0.42776203966005666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8F-4F99-B1D1-A2FD1DD956AE}"/>
            </c:ext>
          </c:extLst>
        </c:ser>
        <c:ser>
          <c:idx val="4"/>
          <c:order val="4"/>
          <c:tx>
            <c:strRef>
              <c:f>'Parco archeologico'!$M$18</c:f>
              <c:strCache>
                <c:ptCount val="1"/>
                <c:pt idx="0">
                  <c:v>Molto soddisfatto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'Parco archeologico'!$N$13:$W$13</c:f>
              <c:strCache>
                <c:ptCount val="10"/>
                <c:pt idx="0">
                  <c:v>Orari</c:v>
                </c:pt>
                <c:pt idx="1">
                  <c:v>Facilità raggiungimento</c:v>
                </c:pt>
                <c:pt idx="2">
                  <c:v>Cortesia e competenza</c:v>
                </c:pt>
                <c:pt idx="3">
                  <c:v>Percorso di visita</c:v>
                </c:pt>
                <c:pt idx="4">
                  <c:v>Allestimetno Vittoria Alata</c:v>
                </c:pt>
                <c:pt idx="5">
                  <c:v>Cura e pulizia</c:v>
                </c:pt>
                <c:pt idx="6">
                  <c:v>Accessibilità</c:v>
                </c:pt>
                <c:pt idx="7">
                  <c:v>Materiali informativi</c:v>
                </c:pt>
                <c:pt idx="8">
                  <c:v>Servizi accoglienza</c:v>
                </c:pt>
                <c:pt idx="9">
                  <c:v>Prezzo</c:v>
                </c:pt>
              </c:strCache>
            </c:strRef>
          </c:cat>
          <c:val>
            <c:numRef>
              <c:f>'Parco archeologico'!$N$18:$W$18</c:f>
              <c:numCache>
                <c:formatCode>0.0%</c:formatCode>
                <c:ptCount val="10"/>
                <c:pt idx="0">
                  <c:v>0.50991501416430596</c:v>
                </c:pt>
                <c:pt idx="1">
                  <c:v>0.5382436260623229</c:v>
                </c:pt>
                <c:pt idx="2">
                  <c:v>0.53257790368271951</c:v>
                </c:pt>
                <c:pt idx="3">
                  <c:v>0.5184135977337111</c:v>
                </c:pt>
                <c:pt idx="4">
                  <c:v>0.66288951841359778</c:v>
                </c:pt>
                <c:pt idx="5">
                  <c:v>0.57790368271954673</c:v>
                </c:pt>
                <c:pt idx="6">
                  <c:v>0.39376770538243627</c:v>
                </c:pt>
                <c:pt idx="7">
                  <c:v>0.53257790368271951</c:v>
                </c:pt>
                <c:pt idx="8">
                  <c:v>0.50991501416430596</c:v>
                </c:pt>
                <c:pt idx="9">
                  <c:v>0.48725212464589235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8F-4F99-B1D1-A2FD1DD95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692128"/>
        <c:axId val="1527688288"/>
      </c:barChart>
      <c:catAx>
        <c:axId val="152769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2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27688288"/>
        <c:crosses val="autoZero"/>
        <c:auto val="1"/>
        <c:lblAlgn val="ctr"/>
        <c:lblOffset val="100"/>
        <c:noMultiLvlLbl val="0"/>
      </c:catAx>
      <c:valAx>
        <c:axId val="15276882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2769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D9CFE-C7F8-8046-A5CE-F19F0D219B55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5BC77-5662-594C-B289-9117397FED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60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970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1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804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Supplemento di indagine per il questionario sensoriale a ottobre dicembre 2022 (199 questionari)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375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952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259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730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72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473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84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10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652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187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889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674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158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Descrivere cluster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B52DA-C1B2-7A41-9CAE-A605D3930B8A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880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B52DA-C1B2-7A41-9CAE-A605D3930B8A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568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Sono state studiate caratteristiche gruppi (sesso, età ) … tesi</a:t>
            </a:r>
          </a:p>
          <a:p>
            <a:r>
              <a:rPr lang="it-IT" dirty="0"/>
              <a:t>Se i gruppi differiscono rispetto alla soddisfazione per la visita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38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60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3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092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7E63-39B0-864D-8B48-44D5D1CC8A4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699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20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716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BC77-5662-594C-B289-9117397FEDA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21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6334"/>
            <a:ext cx="7772400" cy="1691795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r>
              <a:rPr lang="it-IT" dirty="0"/>
              <a:t>Fare clic per modificare il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454501"/>
            <a:ext cx="6858000" cy="1259959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0" y="0"/>
            <a:ext cx="1813560" cy="2520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08" y="0"/>
            <a:ext cx="252679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 i="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r>
              <a:rPr lang="it-IT" dirty="0"/>
              <a:t>Fare clic per </a:t>
            </a:r>
            <a:r>
              <a:rPr lang="it-IT"/>
              <a:t>modificare il titolo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venir" charset="0"/>
                <a:ea typeface="Avenir" charset="0"/>
                <a:cs typeface="Avenir" charset="0"/>
              </a:defRPr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" charset="0"/>
                <a:ea typeface="Avenir" charset="0"/>
                <a:cs typeface="Avenir" charset="0"/>
              </a:defRPr>
            </a:lvl1pPr>
          </a:lstStyle>
          <a:p>
            <a:fld id="{821D73FA-7E1B-7047-BE0F-A2EEA3A3DB5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3"/>
          </p:nvPr>
        </p:nvSpPr>
        <p:spPr>
          <a:xfrm>
            <a:off x="628650" y="1955800"/>
            <a:ext cx="7886700" cy="3179763"/>
          </a:xfrm>
        </p:spPr>
        <p:txBody>
          <a:bodyPr/>
          <a:lstStyle>
            <a:lvl1pPr>
              <a:defRPr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>
              <a:defRPr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>
              <a:defRPr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>
              <a:defRPr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>
              <a:defRPr b="0" i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78000"/>
            <a:ext cx="777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1016-74A0-F041-AAE0-8987BC6A5045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73FA-7E1B-7047-BE0F-A2EEA3A3DB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17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" charset="0"/>
          <a:ea typeface="Avenir" charset="0"/>
          <a:cs typeface="Aveni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" charset="0"/>
          <a:ea typeface="Avenir" charset="0"/>
          <a:cs typeface="Aveni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" charset="0"/>
          <a:ea typeface="Avenir" charset="0"/>
          <a:cs typeface="Aveni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" charset="0"/>
          <a:ea typeface="Avenir" charset="0"/>
          <a:cs typeface="Aveni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" charset="0"/>
          <a:ea typeface="Avenir" charset="0"/>
          <a:cs typeface="Aveni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042402"/>
            <a:ext cx="7772400" cy="2074461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Turismo Culturale: </a:t>
            </a:r>
            <a:br>
              <a:rPr lang="it-IT" sz="3600" b="1" dirty="0">
                <a:latin typeface="Avenir Medium"/>
              </a:rPr>
            </a:br>
            <a:r>
              <a:rPr lang="it-IT" sz="3600" b="1" dirty="0">
                <a:latin typeface="Avenir Medium"/>
              </a:rPr>
              <a:t>Il Progetto</a:t>
            </a:r>
            <a:br>
              <a:rPr lang="it-IT" sz="3600" b="1" dirty="0">
                <a:latin typeface="Avenir Medium"/>
              </a:rPr>
            </a:br>
            <a:r>
              <a:rPr lang="it-IT" sz="3600" b="1" i="1" dirty="0">
                <a:latin typeface="Avenir Medium"/>
              </a:rPr>
              <a:t>Data Science for Brescia</a:t>
            </a:r>
            <a:br>
              <a:rPr lang="it-IT" sz="3600" b="1" i="1" dirty="0">
                <a:latin typeface="Avenir Medium"/>
              </a:rPr>
            </a:br>
            <a:r>
              <a:rPr lang="it-IT" sz="3600" b="1" i="1" dirty="0" err="1">
                <a:latin typeface="Avenir Medium"/>
              </a:rPr>
              <a:t>Arts</a:t>
            </a:r>
            <a:r>
              <a:rPr lang="it-IT" sz="3600" b="1" i="1" dirty="0">
                <a:latin typeface="Avenir Medium"/>
              </a:rPr>
              <a:t> and Cultural Places</a:t>
            </a:r>
            <a:endParaRPr lang="it-IT" sz="3600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6923" y="5296033"/>
            <a:ext cx="4295408" cy="1561967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Riccardo Ricciardi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Eugenio </a:t>
            </a:r>
            <a:r>
              <a:rPr lang="it-IT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Brentari</a:t>
            </a:r>
            <a:endParaRPr lang="it-IT" dirty="0">
              <a:solidFill>
                <a:srgbClr val="FF9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Medium"/>
              <a:ea typeface="+mn-e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900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Dipartimento di Economia e Management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900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Università degli Studi di Brescia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F7B9C72-39E1-B48E-46AD-0EF966BBC9F5}"/>
              </a:ext>
            </a:extLst>
          </p:cNvPr>
          <p:cNvSpPr txBox="1">
            <a:spLocks/>
          </p:cNvSpPr>
          <p:nvPr/>
        </p:nvSpPr>
        <p:spPr>
          <a:xfrm>
            <a:off x="5654123" y="5296034"/>
            <a:ext cx="2804077" cy="907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StatCities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Bologna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1C5B9A"/>
                </a:solidFill>
                <a:latin typeface="Avenir Medium"/>
              </a:rPr>
              <a:t>11/04/2024</a:t>
            </a:r>
          </a:p>
        </p:txBody>
      </p:sp>
    </p:spTree>
    <p:extLst>
      <p:ext uri="{BB962C8B-B14F-4D97-AF65-F5344CB8AC3E}">
        <p14:creationId xmlns:p14="http://schemas.microsoft.com/office/powerpoint/2010/main" val="34685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5EC38A4A-9C24-985C-FEE4-54085FEBF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67"/>
          <a:stretch/>
        </p:blipFill>
        <p:spPr>
          <a:xfrm>
            <a:off x="409719" y="842354"/>
            <a:ext cx="1987618" cy="146304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0F04B4C8-30FD-8EE8-1310-A0101FB10BFA}"/>
              </a:ext>
            </a:extLst>
          </p:cNvPr>
          <p:cNvSpPr txBox="1"/>
          <p:nvPr/>
        </p:nvSpPr>
        <p:spPr>
          <a:xfrm>
            <a:off x="409719" y="2391276"/>
            <a:ext cx="2134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SEGNALI</a:t>
            </a:r>
            <a:r>
              <a:rPr lang="it-IT" b="1" dirty="0"/>
              <a:t> </a:t>
            </a:r>
            <a:r>
              <a:rPr lang="it-IT" dirty="0"/>
              <a:t>dei cellulari sono rilevati dalle antenne sparse sulla griglia spaziale del territorio.</a:t>
            </a:r>
          </a:p>
        </p:txBody>
      </p:sp>
      <p:pic>
        <p:nvPicPr>
          <p:cNvPr id="6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488AA801-16FB-7F6B-72E9-E2706C36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4"/>
          <a:stretch/>
        </p:blipFill>
        <p:spPr>
          <a:xfrm>
            <a:off x="5892478" y="1003902"/>
            <a:ext cx="2841803" cy="1463040"/>
          </a:xfrm>
          <a:prstGeom prst="rect">
            <a:avLst/>
          </a:prstGeom>
        </p:spPr>
      </p:pic>
      <p:pic>
        <p:nvPicPr>
          <p:cNvPr id="7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B4EA9EAD-1C33-0D9F-8632-22213295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r="43160"/>
          <a:stretch/>
        </p:blipFill>
        <p:spPr>
          <a:xfrm>
            <a:off x="3196468" y="902053"/>
            <a:ext cx="2111845" cy="1554480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6629540B-2172-76C6-9DB9-8EEDF6DB255C}"/>
              </a:ext>
            </a:extLst>
          </p:cNvPr>
          <p:cNvSpPr/>
          <p:nvPr/>
        </p:nvSpPr>
        <p:spPr>
          <a:xfrm>
            <a:off x="4725603" y="1473061"/>
            <a:ext cx="769223" cy="66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C52602F-7404-2023-CBDD-61D3487B5019}"/>
              </a:ext>
            </a:extLst>
          </p:cNvPr>
          <p:cNvSpPr/>
          <p:nvPr/>
        </p:nvSpPr>
        <p:spPr>
          <a:xfrm>
            <a:off x="3176507" y="1381083"/>
            <a:ext cx="529649" cy="794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DEAF6894-1526-E0F9-6FDA-80A135599517}"/>
              </a:ext>
            </a:extLst>
          </p:cNvPr>
          <p:cNvSpPr txBox="1"/>
          <p:nvPr/>
        </p:nvSpPr>
        <p:spPr>
          <a:xfrm>
            <a:off x="3118683" y="2408276"/>
            <a:ext cx="22833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segnali sono raccolti, integrati, elaborati e archiviati come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DATI </a:t>
            </a:r>
            <a:r>
              <a:rPr lang="it-IT" i="1" dirty="0"/>
              <a:t>anonimi</a:t>
            </a:r>
            <a:r>
              <a:rPr lang="it-IT" b="1" dirty="0"/>
              <a:t> </a:t>
            </a:r>
            <a:r>
              <a:rPr lang="it-IT" dirty="0"/>
              <a:t>nel sistema informativo.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7993D685-A528-A8B7-F79A-7913E5B0D540}"/>
              </a:ext>
            </a:extLst>
          </p:cNvPr>
          <p:cNvSpPr txBox="1"/>
          <p:nvPr/>
        </p:nvSpPr>
        <p:spPr>
          <a:xfrm>
            <a:off x="5960342" y="2408276"/>
            <a:ext cx="2728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dati sono trasformati in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INFORMAZIONI</a:t>
            </a:r>
            <a:r>
              <a:rPr lang="it-IT" b="1" dirty="0"/>
              <a:t> </a:t>
            </a:r>
            <a:r>
              <a:rPr lang="it-IT" dirty="0"/>
              <a:t>statistiche utilizzando le </a:t>
            </a:r>
            <a:r>
              <a:rPr lang="it-IT" dirty="0" err="1"/>
              <a:t>dashboard</a:t>
            </a:r>
            <a:r>
              <a:rPr lang="it-IT" dirty="0"/>
              <a:t> (tabelle, grafici e indici).</a:t>
            </a:r>
          </a:p>
        </p:txBody>
      </p:sp>
      <p:sp>
        <p:nvSpPr>
          <p:cNvPr id="12" name="Arrow: Right 28">
            <a:extLst>
              <a:ext uri="{FF2B5EF4-FFF2-40B4-BE49-F238E27FC236}">
                <a16:creationId xmlns:a16="http://schemas.microsoft.com/office/drawing/2014/main" id="{F0FCC2DC-88FF-02E9-BB9A-5424527B0EAD}"/>
              </a:ext>
            </a:extLst>
          </p:cNvPr>
          <p:cNvSpPr/>
          <p:nvPr/>
        </p:nvSpPr>
        <p:spPr>
          <a:xfrm>
            <a:off x="2544439" y="1489862"/>
            <a:ext cx="853258" cy="59202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28">
            <a:extLst>
              <a:ext uri="{FF2B5EF4-FFF2-40B4-BE49-F238E27FC236}">
                <a16:creationId xmlns:a16="http://schemas.microsoft.com/office/drawing/2014/main" id="{4D24C8CE-C77A-0FE9-65E4-DBDBB98B90B3}"/>
              </a:ext>
            </a:extLst>
          </p:cNvPr>
          <p:cNvSpPr/>
          <p:nvPr/>
        </p:nvSpPr>
        <p:spPr>
          <a:xfrm>
            <a:off x="4975422" y="1549561"/>
            <a:ext cx="853258" cy="59202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684B5320-BC03-A635-D84C-1C878095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Dati di telefonia mobile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A77B1A-5E4D-6EA1-E98D-12D7735E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74" y="6148590"/>
            <a:ext cx="1394507" cy="3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1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5EC38A4A-9C24-985C-FEE4-54085FEBF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67"/>
          <a:stretch/>
        </p:blipFill>
        <p:spPr>
          <a:xfrm>
            <a:off x="409719" y="842354"/>
            <a:ext cx="1987618" cy="146304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0F04B4C8-30FD-8EE8-1310-A0101FB10BFA}"/>
              </a:ext>
            </a:extLst>
          </p:cNvPr>
          <p:cNvSpPr txBox="1"/>
          <p:nvPr/>
        </p:nvSpPr>
        <p:spPr>
          <a:xfrm>
            <a:off x="409719" y="2391276"/>
            <a:ext cx="2134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SEGNALI</a:t>
            </a:r>
            <a:r>
              <a:rPr lang="it-IT" b="1" dirty="0"/>
              <a:t> </a:t>
            </a:r>
            <a:r>
              <a:rPr lang="it-IT" dirty="0"/>
              <a:t>dei cellulari sono rilevati dalle antenne sparse sulla griglia spaziale del territorio.</a:t>
            </a:r>
          </a:p>
        </p:txBody>
      </p:sp>
      <p:pic>
        <p:nvPicPr>
          <p:cNvPr id="6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488AA801-16FB-7F6B-72E9-E2706C36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4"/>
          <a:stretch/>
        </p:blipFill>
        <p:spPr>
          <a:xfrm>
            <a:off x="5892478" y="1003902"/>
            <a:ext cx="2841803" cy="1463040"/>
          </a:xfrm>
          <a:prstGeom prst="rect">
            <a:avLst/>
          </a:prstGeom>
        </p:spPr>
      </p:pic>
      <p:pic>
        <p:nvPicPr>
          <p:cNvPr id="7" name="Immagine 10" descr="Carpita &amp; Simonetto (2014) Big Data to Monitor Big Social Events.jpg">
            <a:extLst>
              <a:ext uri="{FF2B5EF4-FFF2-40B4-BE49-F238E27FC236}">
                <a16:creationId xmlns:a16="http://schemas.microsoft.com/office/drawing/2014/main" id="{B4EA9EAD-1C33-0D9F-8632-22213295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r="43160"/>
          <a:stretch/>
        </p:blipFill>
        <p:spPr>
          <a:xfrm>
            <a:off x="3196468" y="902053"/>
            <a:ext cx="2111845" cy="1554480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6629540B-2172-76C6-9DB9-8EEDF6DB255C}"/>
              </a:ext>
            </a:extLst>
          </p:cNvPr>
          <p:cNvSpPr/>
          <p:nvPr/>
        </p:nvSpPr>
        <p:spPr>
          <a:xfrm>
            <a:off x="4725603" y="1473061"/>
            <a:ext cx="769223" cy="66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C52602F-7404-2023-CBDD-61D3487B5019}"/>
              </a:ext>
            </a:extLst>
          </p:cNvPr>
          <p:cNvSpPr/>
          <p:nvPr/>
        </p:nvSpPr>
        <p:spPr>
          <a:xfrm>
            <a:off x="3176507" y="1381083"/>
            <a:ext cx="529649" cy="794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DEAF6894-1526-E0F9-6FDA-80A135599517}"/>
              </a:ext>
            </a:extLst>
          </p:cNvPr>
          <p:cNvSpPr txBox="1"/>
          <p:nvPr/>
        </p:nvSpPr>
        <p:spPr>
          <a:xfrm>
            <a:off x="3118683" y="2408276"/>
            <a:ext cx="22833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segnali sono raccolti, integrati, elaborati e archiviati come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DATI </a:t>
            </a:r>
            <a:r>
              <a:rPr lang="it-IT" i="1" dirty="0"/>
              <a:t>anonimi</a:t>
            </a:r>
            <a:r>
              <a:rPr lang="it-IT" b="1" dirty="0"/>
              <a:t> </a:t>
            </a:r>
            <a:r>
              <a:rPr lang="it-IT" dirty="0"/>
              <a:t>nel sistema informativo.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7993D685-A528-A8B7-F79A-7913E5B0D540}"/>
              </a:ext>
            </a:extLst>
          </p:cNvPr>
          <p:cNvSpPr txBox="1"/>
          <p:nvPr/>
        </p:nvSpPr>
        <p:spPr>
          <a:xfrm>
            <a:off x="5960342" y="2408276"/>
            <a:ext cx="2728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dati sono trasformati in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</a:rPr>
              <a:t>INFORMAZIONI</a:t>
            </a:r>
            <a:r>
              <a:rPr lang="it-IT" b="1" dirty="0"/>
              <a:t> </a:t>
            </a:r>
            <a:r>
              <a:rPr lang="it-IT" dirty="0"/>
              <a:t>statistiche utilizzando le </a:t>
            </a:r>
            <a:r>
              <a:rPr lang="it-IT" dirty="0" err="1"/>
              <a:t>dashboard</a:t>
            </a:r>
            <a:r>
              <a:rPr lang="it-IT" dirty="0"/>
              <a:t> (tabelle, grafici e indici).</a:t>
            </a:r>
          </a:p>
        </p:txBody>
      </p:sp>
      <p:sp>
        <p:nvSpPr>
          <p:cNvPr id="12" name="Arrow: Right 28">
            <a:extLst>
              <a:ext uri="{FF2B5EF4-FFF2-40B4-BE49-F238E27FC236}">
                <a16:creationId xmlns:a16="http://schemas.microsoft.com/office/drawing/2014/main" id="{F0FCC2DC-88FF-02E9-BB9A-5424527B0EAD}"/>
              </a:ext>
            </a:extLst>
          </p:cNvPr>
          <p:cNvSpPr/>
          <p:nvPr/>
        </p:nvSpPr>
        <p:spPr>
          <a:xfrm>
            <a:off x="2544439" y="1489862"/>
            <a:ext cx="853258" cy="59202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28">
            <a:extLst>
              <a:ext uri="{FF2B5EF4-FFF2-40B4-BE49-F238E27FC236}">
                <a16:creationId xmlns:a16="http://schemas.microsoft.com/office/drawing/2014/main" id="{4D24C8CE-C77A-0FE9-65E4-DBDBB98B90B3}"/>
              </a:ext>
            </a:extLst>
          </p:cNvPr>
          <p:cNvSpPr/>
          <p:nvPr/>
        </p:nvSpPr>
        <p:spPr>
          <a:xfrm>
            <a:off x="4975422" y="1549561"/>
            <a:ext cx="853258" cy="59202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684B5320-BC03-A635-D84C-1C878095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Dati di telefonia mobile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952103-A8CA-09E8-3688-36B247F26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36" t="17649" r="52040" b="46382"/>
          <a:stretch/>
        </p:blipFill>
        <p:spPr>
          <a:xfrm>
            <a:off x="704222" y="954871"/>
            <a:ext cx="3154214" cy="2011680"/>
          </a:xfrm>
          <a:prstGeom prst="rect">
            <a:avLst/>
          </a:prstGeom>
          <a:ln w="38100" cap="sq">
            <a:solidFill>
              <a:srgbClr val="FF9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7582DD1-2A8F-E025-8F64-7F2AC2107A40}"/>
              </a:ext>
            </a:extLst>
          </p:cNvPr>
          <p:cNvSpPr/>
          <p:nvPr/>
        </p:nvSpPr>
        <p:spPr>
          <a:xfrm>
            <a:off x="5527687" y="687751"/>
            <a:ext cx="3561907" cy="3022347"/>
          </a:xfrm>
          <a:prstGeom prst="ellipse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rrow: Right 28">
            <a:extLst>
              <a:ext uri="{FF2B5EF4-FFF2-40B4-BE49-F238E27FC236}">
                <a16:creationId xmlns:a16="http://schemas.microsoft.com/office/drawing/2014/main" id="{F4C4364E-1537-BD31-6F6A-C1E0C5B0924C}"/>
              </a:ext>
            </a:extLst>
          </p:cNvPr>
          <p:cNvSpPr/>
          <p:nvPr/>
        </p:nvSpPr>
        <p:spPr>
          <a:xfrm rot="9895525">
            <a:off x="3940682" y="2191387"/>
            <a:ext cx="1759061" cy="349265"/>
          </a:xfrm>
          <a:prstGeom prst="rightArrow">
            <a:avLst/>
          </a:prstGeom>
          <a:solidFill>
            <a:srgbClr val="FF9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A77B1A-5E4D-6EA1-E98D-12D7735E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74" y="6148590"/>
            <a:ext cx="1394507" cy="3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594F6-D223-5E88-8A5D-FE5536E0E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2" t="17236" r="9883" b="18268"/>
          <a:stretch/>
        </p:blipFill>
        <p:spPr>
          <a:xfrm>
            <a:off x="628650" y="3317831"/>
            <a:ext cx="6763045" cy="3291840"/>
          </a:xfrm>
          <a:prstGeom prst="rect">
            <a:avLst/>
          </a:prstGeom>
          <a:ln w="38100" cap="sq">
            <a:solidFill>
              <a:srgbClr val="FF9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Arrow: Right 28">
            <a:extLst>
              <a:ext uri="{FF2B5EF4-FFF2-40B4-BE49-F238E27FC236}">
                <a16:creationId xmlns:a16="http://schemas.microsoft.com/office/drawing/2014/main" id="{A3B71173-13D4-F3FE-7454-AF5A55923800}"/>
              </a:ext>
            </a:extLst>
          </p:cNvPr>
          <p:cNvSpPr/>
          <p:nvPr/>
        </p:nvSpPr>
        <p:spPr>
          <a:xfrm rot="8363716">
            <a:off x="4197603" y="2963796"/>
            <a:ext cx="1759061" cy="349265"/>
          </a:xfrm>
          <a:prstGeom prst="rightArrow">
            <a:avLst/>
          </a:prstGeom>
          <a:solidFill>
            <a:srgbClr val="FF9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9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A76DBE99-8D93-DDE8-DCFB-A1B6F516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3" y="1470661"/>
            <a:ext cx="4080269" cy="4023360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0894DF49-3331-AA7C-D356-C97E82719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8921" y="1359682"/>
            <a:ext cx="4080269" cy="513319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600" dirty="0"/>
              <a:t>15 </a:t>
            </a:r>
            <a:r>
              <a:rPr lang="it-IT" sz="26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aree di censimento</a:t>
            </a:r>
            <a:r>
              <a:rPr lang="en-US" sz="2600" dirty="0"/>
              <a:t>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600" dirty="0"/>
              <a:t>25 </a:t>
            </a:r>
            <a:r>
              <a:rPr lang="en-US" sz="26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punti di interesse </a:t>
            </a:r>
            <a:r>
              <a:rPr lang="en-US" sz="2600" dirty="0"/>
              <a:t>(3 </a:t>
            </a:r>
            <a:r>
              <a:rPr lang="en-US" sz="2600" dirty="0" err="1"/>
              <a:t>teatri</a:t>
            </a:r>
            <a:r>
              <a:rPr lang="en-US" sz="2600" dirty="0"/>
              <a:t>, 4 </a:t>
            </a:r>
            <a:r>
              <a:rPr lang="en-US" sz="2600" dirty="0" err="1"/>
              <a:t>piazze</a:t>
            </a:r>
            <a:r>
              <a:rPr lang="en-US" sz="2600" dirty="0"/>
              <a:t>, 4 </a:t>
            </a:r>
            <a:r>
              <a:rPr lang="en-US" sz="2600" dirty="0" err="1"/>
              <a:t>monumenti</a:t>
            </a:r>
            <a:r>
              <a:rPr lang="en-US" sz="2600" dirty="0"/>
              <a:t>, 6 </a:t>
            </a:r>
            <a:r>
              <a:rPr lang="en-US" sz="2600" dirty="0" err="1"/>
              <a:t>musei</a:t>
            </a:r>
            <a:r>
              <a:rPr lang="en-US" sz="2600" dirty="0"/>
              <a:t>, 8 altro).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600" dirty="0"/>
              <a:t>16 </a:t>
            </a:r>
            <a:r>
              <a:rPr lang="en-US" sz="26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sistemi</a:t>
            </a:r>
            <a:r>
              <a:rPr lang="en-US" sz="26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  <a:r>
              <a:rPr lang="en-US" sz="26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commerciali</a:t>
            </a:r>
            <a:r>
              <a:rPr lang="en-US" sz="26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  <a:r>
              <a:rPr lang="en-US" sz="2600" dirty="0"/>
              <a:t>del </a:t>
            </a:r>
            <a:r>
              <a:rPr lang="en-US" sz="2600" dirty="0" err="1"/>
              <a:t>distretto</a:t>
            </a:r>
            <a:r>
              <a:rPr lang="en-US" sz="2600" dirty="0"/>
              <a:t> </a:t>
            </a:r>
            <a:r>
              <a:rPr lang="en-US" sz="2600" dirty="0" err="1"/>
              <a:t>urbano</a:t>
            </a:r>
            <a:r>
              <a:rPr lang="en-US" sz="2600" dirty="0"/>
              <a:t> del </a:t>
            </a:r>
            <a:r>
              <a:rPr lang="en-US" sz="2600" dirty="0" err="1"/>
              <a:t>commercio</a:t>
            </a:r>
            <a:r>
              <a:rPr lang="en-US" sz="2600" dirty="0"/>
              <a:t> (da gennaio 2023).</a:t>
            </a:r>
            <a:endParaRPr lang="it-IT" sz="26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26F7917-9D58-94B3-7A9D-CE5C13C5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Aree monitorate</a:t>
            </a:r>
          </a:p>
        </p:txBody>
      </p:sp>
    </p:spTree>
    <p:extLst>
      <p:ext uri="{BB962C8B-B14F-4D97-AF65-F5344CB8AC3E}">
        <p14:creationId xmlns:p14="http://schemas.microsoft.com/office/powerpoint/2010/main" val="164487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ne, text, plot, screenshot&#10;&#10;Description automatically generated">
            <a:extLst>
              <a:ext uri="{FF2B5EF4-FFF2-40B4-BE49-F238E27FC236}">
                <a16:creationId xmlns:a16="http://schemas.microsoft.com/office/drawing/2014/main" id="{516733AD-75D2-69C8-869C-F0A5DD8A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3" y="3620767"/>
            <a:ext cx="5760720" cy="1109104"/>
          </a:xfrm>
          <a:prstGeom prst="rect">
            <a:avLst/>
          </a:prstGeom>
        </p:spPr>
      </p:pic>
      <p:pic>
        <p:nvPicPr>
          <p:cNvPr id="8" name="Picture 7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1B84A930-1DDF-DEE8-9F4A-F052D05E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33" y="2432594"/>
            <a:ext cx="5760720" cy="1109104"/>
          </a:xfrm>
          <a:prstGeom prst="rect">
            <a:avLst/>
          </a:prstGeom>
        </p:spPr>
      </p:pic>
      <p:pic>
        <p:nvPicPr>
          <p:cNvPr id="10" name="Picture 9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8F5F8BF3-4A5F-7E40-2795-05C8E185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33" y="4757460"/>
            <a:ext cx="5760720" cy="1108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345D9-F751-4812-BDF2-A766C8FDBDA9}"/>
              </a:ext>
            </a:extLst>
          </p:cNvPr>
          <p:cNvSpPr txBox="1"/>
          <p:nvPr/>
        </p:nvSpPr>
        <p:spPr>
          <a:xfrm>
            <a:off x="456178" y="2323124"/>
            <a:ext cx="22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Piazza </a:t>
            </a:r>
            <a:r>
              <a:rPr lang="en-US" b="1" dirty="0" err="1"/>
              <a:t>della</a:t>
            </a:r>
            <a:r>
              <a:rPr lang="en-US" b="1" dirty="0"/>
              <a:t> Vittoria</a:t>
            </a:r>
            <a:endParaRPr lang="it-IT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09947-6684-D215-7078-00F131F42526}"/>
              </a:ext>
            </a:extLst>
          </p:cNvPr>
          <p:cNvSpPr txBox="1"/>
          <p:nvPr/>
        </p:nvSpPr>
        <p:spPr>
          <a:xfrm>
            <a:off x="456178" y="3437288"/>
            <a:ext cx="64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Piazze</a:t>
            </a:r>
            <a:r>
              <a:rPr lang="en-US" b="1" dirty="0"/>
              <a:t> </a:t>
            </a:r>
            <a:r>
              <a:rPr lang="en-US" b="1" dirty="0" err="1"/>
              <a:t>della</a:t>
            </a:r>
            <a:r>
              <a:rPr lang="en-US" b="1" dirty="0"/>
              <a:t> Vittoria, </a:t>
            </a:r>
            <a:r>
              <a:rPr lang="en-US" b="1" dirty="0" err="1"/>
              <a:t>della</a:t>
            </a:r>
            <a:r>
              <a:rPr lang="en-US" b="1" dirty="0"/>
              <a:t> Loggia, Paolo VI, Mercato</a:t>
            </a:r>
            <a:endParaRPr lang="it-IT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FD2F0-499F-FA96-7CB2-77A26E261149}"/>
              </a:ext>
            </a:extLst>
          </p:cNvPr>
          <p:cNvSpPr txBox="1"/>
          <p:nvPr/>
        </p:nvSpPr>
        <p:spPr>
          <a:xfrm>
            <a:off x="456177" y="4651836"/>
            <a:ext cx="64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Area di </a:t>
            </a:r>
            <a:r>
              <a:rPr lang="en-US" b="1" dirty="0" err="1"/>
              <a:t>censimento</a:t>
            </a:r>
            <a:r>
              <a:rPr lang="en-US" b="1" dirty="0"/>
              <a:t> 14</a:t>
            </a:r>
            <a:endParaRPr lang="it-I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09CE40-99E8-3073-27B5-9789337D1F39}"/>
              </a:ext>
            </a:extLst>
          </p:cNvPr>
          <p:cNvSpPr txBox="1"/>
          <p:nvPr/>
        </p:nvSpPr>
        <p:spPr>
          <a:xfrm>
            <a:off x="6800571" y="2770362"/>
            <a:ext cx="140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+27.7%	</a:t>
            </a:r>
            <a:endParaRPr lang="it-IT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8DA73-E899-8079-945E-4A9663795D77}"/>
              </a:ext>
            </a:extLst>
          </p:cNvPr>
          <p:cNvSpPr txBox="1"/>
          <p:nvPr/>
        </p:nvSpPr>
        <p:spPr>
          <a:xfrm>
            <a:off x="6789419" y="3817486"/>
            <a:ext cx="1261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+24.4%	</a:t>
            </a:r>
            <a:endParaRPr lang="it-IT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DE41B-9516-6ED0-676C-FE9FAB7A5595}"/>
              </a:ext>
            </a:extLst>
          </p:cNvPr>
          <p:cNvSpPr txBox="1"/>
          <p:nvPr/>
        </p:nvSpPr>
        <p:spPr>
          <a:xfrm>
            <a:off x="6789419" y="5019884"/>
            <a:ext cx="141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+10.9%</a:t>
            </a:r>
            <a:endParaRPr lang="it-IT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49AEC-D3D9-652E-5382-D575F4854D6C}"/>
              </a:ext>
            </a:extLst>
          </p:cNvPr>
          <p:cNvSpPr txBox="1"/>
          <p:nvPr/>
        </p:nvSpPr>
        <p:spPr>
          <a:xfrm>
            <a:off x="510733" y="1277441"/>
            <a:ext cx="8210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Variazione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delle </a:t>
            </a:r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presenze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medie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giornaliere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registrate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il </a:t>
            </a:r>
            <a:r>
              <a:rPr lang="en-US" sz="2400" dirty="0">
                <a:solidFill>
                  <a:srgbClr val="FF0000"/>
                </a:solidFill>
                <a:latin typeface="Avenir Medium"/>
              </a:rPr>
              <a:t>15 </a:t>
            </a:r>
            <a:r>
              <a:rPr lang="en-US" sz="2400" dirty="0" err="1">
                <a:solidFill>
                  <a:srgbClr val="FF0000"/>
                </a:solidFill>
                <a:latin typeface="Avenir Medium"/>
              </a:rPr>
              <a:t>giugno</a:t>
            </a:r>
            <a:r>
              <a:rPr lang="en-US" sz="2400" dirty="0">
                <a:solidFill>
                  <a:srgbClr val="FF0000"/>
                </a:solidFill>
                <a:latin typeface="Avenir Medium"/>
              </a:rPr>
              <a:t> 2022 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rispetto </a:t>
            </a:r>
            <a:r>
              <a:rPr lang="en-US" sz="2200" dirty="0" err="1">
                <a:solidFill>
                  <a:srgbClr val="4D4D4C"/>
                </a:solidFill>
                <a:latin typeface="Avenir" charset="0"/>
              </a:rPr>
              <a:t>alla</a:t>
            </a:r>
            <a:r>
              <a:rPr lang="en-US" sz="2200" dirty="0">
                <a:solidFill>
                  <a:srgbClr val="4D4D4C"/>
                </a:solidFill>
                <a:latin typeface="Avenir" charset="0"/>
              </a:rPr>
              <a:t> media di </a:t>
            </a:r>
            <a:r>
              <a:rPr lang="en-US" sz="2400" dirty="0" err="1">
                <a:solidFill>
                  <a:srgbClr val="0070C0"/>
                </a:solidFill>
                <a:latin typeface="Avenir Medium"/>
              </a:rPr>
              <a:t>maggio</a:t>
            </a:r>
            <a:r>
              <a:rPr lang="en-US" sz="2400" dirty="0">
                <a:solidFill>
                  <a:srgbClr val="0070C0"/>
                </a:solidFill>
                <a:latin typeface="Avenir Medium"/>
              </a:rPr>
              <a:t> e </a:t>
            </a:r>
            <a:r>
              <a:rPr lang="en-US" sz="2400" dirty="0" err="1">
                <a:solidFill>
                  <a:srgbClr val="0070C0"/>
                </a:solidFill>
                <a:latin typeface="Avenir Medium"/>
              </a:rPr>
              <a:t>giugno</a:t>
            </a:r>
            <a:r>
              <a:rPr lang="en-US" sz="2400" dirty="0">
                <a:solidFill>
                  <a:srgbClr val="0070C0"/>
                </a:solidFill>
                <a:latin typeface="Avenir Medium"/>
              </a:rPr>
              <a:t> 2022</a:t>
            </a:r>
            <a:r>
              <a:rPr lang="en-US" sz="2400" dirty="0">
                <a:latin typeface="Avenir Medium"/>
              </a:rPr>
              <a:t>.</a:t>
            </a:r>
            <a:endParaRPr lang="it-IT" sz="2400" dirty="0">
              <a:solidFill>
                <a:srgbClr val="0070C0"/>
              </a:solidFill>
              <a:latin typeface="Avenir Medium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6E746C1A-394A-4DBC-3457-86EAFEF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Mille Miglia 2022</a:t>
            </a:r>
          </a:p>
        </p:txBody>
      </p:sp>
      <p:pic>
        <p:nvPicPr>
          <p:cNvPr id="2" name="Picture 2" descr="1000 Miglia 2022">
            <a:extLst>
              <a:ext uri="{FF2B5EF4-FFF2-40B4-BE49-F238E27FC236}">
                <a16:creationId xmlns:a16="http://schemas.microsoft.com/office/drawing/2014/main" id="{B2F12B9A-0D3D-C76F-8013-418B2B11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2" y="12676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152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AC779C-32EF-5F89-99F9-584B249F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26544" r="16945" b="14444"/>
          <a:stretch/>
        </p:blipFill>
        <p:spPr>
          <a:xfrm>
            <a:off x="369212" y="1574800"/>
            <a:ext cx="8325630" cy="429768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82CD2B62-5323-9CEC-C8D7-32F70F04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101738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Inaugurazione Brescia Capitale della Cultura 2023</a:t>
            </a:r>
          </a:p>
        </p:txBody>
      </p:sp>
    </p:spTree>
    <p:extLst>
      <p:ext uri="{BB962C8B-B14F-4D97-AF65-F5344CB8AC3E}">
        <p14:creationId xmlns:p14="http://schemas.microsoft.com/office/powerpoint/2010/main" val="1431806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82CD2B62-5323-9CEC-C8D7-32F70F04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101738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Inaugurazione Brescia Capitale della Cultura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2386A-5D2D-2453-B1DB-F630CFBC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26544" r="16945" b="14444"/>
          <a:stretch/>
        </p:blipFill>
        <p:spPr>
          <a:xfrm>
            <a:off x="369212" y="1574800"/>
            <a:ext cx="8325630" cy="4297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6FA0A-714F-98F7-C921-2D4047DA2A66}"/>
              </a:ext>
            </a:extLst>
          </p:cNvPr>
          <p:cNvSpPr txBox="1"/>
          <p:nvPr/>
        </p:nvSpPr>
        <p:spPr>
          <a:xfrm>
            <a:off x="4532027" y="1371937"/>
            <a:ext cx="43043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4D4D4C"/>
                </a:solidFill>
                <a:latin typeface="Avenir" charset="0"/>
              </a:rPr>
              <a:t>Presenze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medie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registrate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il 21 gennaio 2023 in Piazza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della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Loggia rispetto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alla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media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dei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dirty="0" err="1">
                <a:solidFill>
                  <a:srgbClr val="4D4D4C"/>
                </a:solidFill>
                <a:latin typeface="Avenir" charset="0"/>
              </a:rPr>
              <a:t>sabati</a:t>
            </a:r>
            <a:r>
              <a:rPr lang="en-US" dirty="0">
                <a:solidFill>
                  <a:srgbClr val="4D4D4C"/>
                </a:solidFill>
                <a:latin typeface="Avenir" charset="0"/>
              </a:rPr>
              <a:t> del 2022.</a:t>
            </a:r>
            <a:endParaRPr lang="it-IT" dirty="0">
              <a:solidFill>
                <a:srgbClr val="4D4D4C"/>
              </a:solidFill>
              <a:latin typeface="Avenir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2B392-B7F6-E6A6-7366-D1BCCE8AB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6" t="30918" r="13750" b="8767"/>
          <a:stretch/>
        </p:blipFill>
        <p:spPr>
          <a:xfrm>
            <a:off x="4532027" y="2268686"/>
            <a:ext cx="442645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DE74F-7A35-7BE8-13B4-F8722F2CE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999092"/>
            <a:ext cx="8132652" cy="4559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Indici</a:t>
            </a:r>
            <a:r>
              <a:rPr lang="en-US" sz="2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di </a:t>
            </a: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spesa</a:t>
            </a:r>
            <a:r>
              <a:rPr lang="en-US" sz="2200" dirty="0"/>
              <a:t> </a:t>
            </a:r>
            <a:r>
              <a:rPr lang="en-US" sz="2200" dirty="0" err="1"/>
              <a:t>giornalieri</a:t>
            </a:r>
            <a:r>
              <a:rPr lang="en-US" sz="2200" dirty="0"/>
              <a:t> (</a:t>
            </a:r>
            <a:r>
              <a:rPr lang="en-US" sz="2200" dirty="0" err="1"/>
              <a:t>spese</a:t>
            </a:r>
            <a:r>
              <a:rPr lang="en-US" sz="2200" dirty="0"/>
              <a:t> </a:t>
            </a:r>
            <a:r>
              <a:rPr lang="en-US" sz="2200" dirty="0" err="1"/>
              <a:t>totali</a:t>
            </a:r>
            <a:r>
              <a:rPr lang="en-US" sz="2200" dirty="0"/>
              <a:t>, </a:t>
            </a:r>
            <a:r>
              <a:rPr lang="en-US" sz="2200" dirty="0" err="1"/>
              <a:t>scontrini</a:t>
            </a:r>
            <a:r>
              <a:rPr lang="en-US" sz="2200" dirty="0"/>
              <a:t> </a:t>
            </a:r>
            <a:r>
              <a:rPr lang="en-US" sz="2200" dirty="0" err="1"/>
              <a:t>totali</a:t>
            </a:r>
            <a:r>
              <a:rPr lang="en-US" sz="2200" dirty="0"/>
              <a:t>, </a:t>
            </a:r>
            <a:r>
              <a:rPr lang="en-US" sz="2200" dirty="0" err="1"/>
              <a:t>spesa</a:t>
            </a:r>
            <a:r>
              <a:rPr lang="en-US" sz="2200" dirty="0"/>
              <a:t> media per </a:t>
            </a:r>
            <a:r>
              <a:rPr lang="en-US" sz="2200" dirty="0" err="1"/>
              <a:t>scontrini</a:t>
            </a:r>
            <a:r>
              <a:rPr lang="en-US" sz="2200" dirty="0"/>
              <a:t>) relativi ad un </a:t>
            </a:r>
            <a:r>
              <a:rPr lang="en-US" sz="2200" dirty="0" err="1"/>
              <a:t>periodo</a:t>
            </a:r>
            <a:r>
              <a:rPr lang="en-US" sz="2200" dirty="0"/>
              <a:t> di riferimento (base) per 9 </a:t>
            </a:r>
            <a:r>
              <a:rPr lang="en-US" sz="2200" dirty="0" err="1"/>
              <a:t>tipologie</a:t>
            </a:r>
            <a:r>
              <a:rPr lang="en-US" sz="2200" dirty="0"/>
              <a:t> di </a:t>
            </a:r>
            <a:r>
              <a:rPr lang="en-US" sz="2200" dirty="0" err="1"/>
              <a:t>esercenti</a:t>
            </a:r>
            <a:r>
              <a:rPr lang="en-US" sz="2200" dirty="0"/>
              <a:t> (</a:t>
            </a: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comparti</a:t>
            </a:r>
            <a:r>
              <a:rPr lang="en-US" sz="2200" dirty="0"/>
              <a:t>) </a:t>
            </a:r>
            <a:r>
              <a:rPr lang="en-US" sz="2200" dirty="0" err="1"/>
              <a:t>nel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Distretto</a:t>
            </a:r>
            <a:r>
              <a:rPr lang="en-US" sz="2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Urbano</a:t>
            </a:r>
            <a:r>
              <a:rPr lang="en-US" sz="2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del </a:t>
            </a:r>
            <a:r>
              <a:rPr lang="en-US" sz="2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Commercio</a:t>
            </a:r>
            <a:r>
              <a:rPr lang="en-US" sz="2200" dirty="0"/>
              <a:t> (DUC) di Brescia:</a:t>
            </a:r>
          </a:p>
          <a:p>
            <a:r>
              <a:rPr lang="en-US" sz="1600" dirty="0"/>
              <a:t>Alberghi e altre </a:t>
            </a:r>
            <a:r>
              <a:rPr lang="en-US" sz="1600" dirty="0" err="1"/>
              <a:t>strutture</a:t>
            </a:r>
            <a:r>
              <a:rPr lang="en-US" sz="1600" dirty="0"/>
              <a:t> </a:t>
            </a:r>
            <a:r>
              <a:rPr lang="en-US" sz="1600" dirty="0" err="1"/>
              <a:t>ricettive</a:t>
            </a:r>
            <a:endParaRPr lang="en-US" sz="1600" dirty="0"/>
          </a:p>
          <a:p>
            <a:r>
              <a:rPr lang="en-US" sz="1600" dirty="0" err="1"/>
              <a:t>Elettronica</a:t>
            </a:r>
            <a:r>
              <a:rPr lang="en-US" sz="1600" dirty="0"/>
              <a:t> di </a:t>
            </a:r>
            <a:r>
              <a:rPr lang="en-US" sz="1600" dirty="0" err="1"/>
              <a:t>consumo</a:t>
            </a:r>
            <a:endParaRPr lang="en-US" sz="1600" dirty="0"/>
          </a:p>
          <a:p>
            <a:r>
              <a:rPr lang="en-US" sz="1600" dirty="0" err="1"/>
              <a:t>Cosmetici</a:t>
            </a:r>
            <a:r>
              <a:rPr lang="en-US" sz="1600" dirty="0"/>
              <a:t> e </a:t>
            </a:r>
            <a:r>
              <a:rPr lang="en-US" sz="1600" dirty="0" err="1"/>
              <a:t>servizi</a:t>
            </a:r>
            <a:r>
              <a:rPr lang="en-US" sz="1600" dirty="0"/>
              <a:t> di </a:t>
            </a:r>
            <a:r>
              <a:rPr lang="en-US" sz="1600" dirty="0" err="1"/>
              <a:t>bellezza</a:t>
            </a:r>
            <a:endParaRPr lang="en-US" sz="1600" dirty="0"/>
          </a:p>
          <a:p>
            <a:r>
              <a:rPr lang="en-US" sz="1600" dirty="0" err="1"/>
              <a:t>Generi</a:t>
            </a:r>
            <a:r>
              <a:rPr lang="en-US" sz="1600" dirty="0"/>
              <a:t> e </a:t>
            </a:r>
            <a:r>
              <a:rPr lang="en-US" sz="1600" dirty="0" err="1"/>
              <a:t>prodotti</a:t>
            </a:r>
            <a:r>
              <a:rPr lang="en-US" sz="1600" dirty="0"/>
              <a:t> </a:t>
            </a:r>
            <a:r>
              <a:rPr lang="en-US" sz="1600" dirty="0" err="1"/>
              <a:t>alimentari</a:t>
            </a:r>
            <a:endParaRPr lang="en-US" sz="1600" dirty="0"/>
          </a:p>
          <a:p>
            <a:r>
              <a:rPr lang="en-US" sz="1600" dirty="0" err="1"/>
              <a:t>Ristoranti</a:t>
            </a:r>
            <a:r>
              <a:rPr lang="en-US" sz="1600" dirty="0"/>
              <a:t> e altri </a:t>
            </a:r>
            <a:r>
              <a:rPr lang="en-US" sz="1600" dirty="0" err="1"/>
              <a:t>luoghi</a:t>
            </a:r>
            <a:r>
              <a:rPr lang="en-US" sz="1600" dirty="0"/>
              <a:t> di </a:t>
            </a:r>
            <a:r>
              <a:rPr lang="en-US" sz="1600" dirty="0" err="1"/>
              <a:t>ristoro</a:t>
            </a:r>
            <a:endParaRPr lang="en-US" sz="1600" dirty="0"/>
          </a:p>
          <a:p>
            <a:r>
              <a:rPr lang="en-US" sz="1600" dirty="0"/>
              <a:t>Non </a:t>
            </a:r>
            <a:r>
              <a:rPr lang="en-US" sz="1600" dirty="0" err="1"/>
              <a:t>alimentari</a:t>
            </a:r>
            <a:r>
              <a:rPr lang="en-US" sz="1600" dirty="0"/>
              <a:t> e altre merci al dettaglio</a:t>
            </a:r>
          </a:p>
          <a:p>
            <a:r>
              <a:rPr lang="en-US" sz="1600" dirty="0" err="1"/>
              <a:t>Arredamento</a:t>
            </a:r>
            <a:r>
              <a:rPr lang="en-US" sz="1600" dirty="0"/>
              <a:t> per la casa e </a:t>
            </a:r>
            <a:r>
              <a:rPr lang="en-US" sz="1600" dirty="0" err="1"/>
              <a:t>mobili</a:t>
            </a:r>
            <a:endParaRPr lang="en-US" sz="1600" dirty="0"/>
          </a:p>
          <a:p>
            <a:r>
              <a:rPr lang="en-US" sz="1600" dirty="0" err="1"/>
              <a:t>Vendita</a:t>
            </a:r>
            <a:r>
              <a:rPr lang="en-US" sz="1600" dirty="0"/>
              <a:t> </a:t>
            </a:r>
            <a:r>
              <a:rPr lang="en-US" sz="1600" dirty="0" err="1"/>
              <a:t>diretta</a:t>
            </a:r>
            <a:r>
              <a:rPr lang="en-US" sz="1600" dirty="0"/>
              <a:t> di </a:t>
            </a:r>
            <a:r>
              <a:rPr lang="en-US" sz="1600" dirty="0" err="1"/>
              <a:t>prodotti</a:t>
            </a:r>
            <a:r>
              <a:rPr lang="en-US" sz="1600" dirty="0"/>
              <a:t> di </a:t>
            </a:r>
            <a:r>
              <a:rPr lang="en-US" sz="1600" dirty="0" err="1"/>
              <a:t>abbigliamento</a:t>
            </a:r>
            <a:endParaRPr lang="en-US" sz="1600" dirty="0"/>
          </a:p>
          <a:p>
            <a:r>
              <a:rPr lang="en-US" sz="1600" dirty="0" err="1"/>
              <a:t>Vendita</a:t>
            </a:r>
            <a:r>
              <a:rPr lang="en-US" sz="1600" dirty="0"/>
              <a:t> </a:t>
            </a:r>
            <a:r>
              <a:rPr lang="en-US" sz="1600" dirty="0" err="1"/>
              <a:t>diretta</a:t>
            </a:r>
            <a:r>
              <a:rPr lang="en-US" sz="1600" dirty="0"/>
              <a:t> di altri </a:t>
            </a:r>
            <a:r>
              <a:rPr lang="en-US" sz="1600" dirty="0" err="1"/>
              <a:t>prodotti</a:t>
            </a:r>
            <a:r>
              <a:rPr lang="en-US" sz="1600" dirty="0"/>
              <a:t> e </a:t>
            </a:r>
            <a:r>
              <a:rPr lang="en-US" sz="1600" dirty="0" err="1"/>
              <a:t>servizi</a:t>
            </a:r>
            <a:endParaRPr lang="it-IT" sz="16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0855DBB-5B1C-05E6-94EB-60400BC7129D}"/>
              </a:ext>
            </a:extLst>
          </p:cNvPr>
          <p:cNvSpPr txBox="1">
            <a:spLocks/>
          </p:cNvSpPr>
          <p:nvPr/>
        </p:nvSpPr>
        <p:spPr>
          <a:xfrm>
            <a:off x="628650" y="214519"/>
            <a:ext cx="7886700" cy="689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algn="ctr"/>
            <a:r>
              <a:rPr lang="it-IT" dirty="0"/>
              <a:t>Indici di spesa </a:t>
            </a:r>
            <a:r>
              <a:rPr lang="it-IT" dirty="0" err="1"/>
              <a:t>Mastercard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FA1BF8-637D-5DA7-B762-368B0CF7F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27" t="52963" r="21250" b="22593"/>
          <a:stretch/>
        </p:blipFill>
        <p:spPr>
          <a:xfrm>
            <a:off x="6272102" y="5487781"/>
            <a:ext cx="248920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7E36F-3755-FBF8-9D35-9A9B00F13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0" t="22607" r="39839" b="10205"/>
          <a:stretch/>
        </p:blipFill>
        <p:spPr>
          <a:xfrm>
            <a:off x="5183028" y="2185781"/>
            <a:ext cx="338142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27D9C66A-D295-67E7-54E8-A8B2AB28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481" y="232663"/>
            <a:ext cx="6609288" cy="1017381"/>
          </a:xfrm>
        </p:spPr>
        <p:txBody>
          <a:bodyPr>
            <a:normAutofit fontScale="90000"/>
          </a:bodyPr>
          <a:lstStyle/>
          <a:p>
            <a:r>
              <a:rPr lang="it-IT" dirty="0"/>
              <a:t>Impatto dell’inaugurazione di Brescia Capitale della Cultura 2023</a:t>
            </a:r>
          </a:p>
        </p:txBody>
      </p:sp>
      <p:grpSp>
        <p:nvGrpSpPr>
          <p:cNvPr id="19" name="Gruppo 26">
            <a:extLst>
              <a:ext uri="{FF2B5EF4-FFF2-40B4-BE49-F238E27FC236}">
                <a16:creationId xmlns:a16="http://schemas.microsoft.com/office/drawing/2014/main" id="{41C00730-4AC8-0C0B-3F75-CED325896755}"/>
              </a:ext>
            </a:extLst>
          </p:cNvPr>
          <p:cNvGrpSpPr/>
          <p:nvPr/>
        </p:nvGrpSpPr>
        <p:grpSpPr>
          <a:xfrm>
            <a:off x="1160698" y="4199907"/>
            <a:ext cx="6822603" cy="2349190"/>
            <a:chOff x="308195" y="1099679"/>
            <a:chExt cx="7901050" cy="2952878"/>
          </a:xfrm>
        </p:grpSpPr>
        <p:pic>
          <p:nvPicPr>
            <p:cNvPr id="20" name="Immagine 14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E191629E-EE0B-0BA4-30F8-FF69D4327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68" b="50123"/>
            <a:stretch/>
          </p:blipFill>
          <p:spPr>
            <a:xfrm>
              <a:off x="1489751" y="1468815"/>
              <a:ext cx="3597201" cy="1938585"/>
            </a:xfrm>
            <a:prstGeom prst="rect">
              <a:avLst/>
            </a:prstGeom>
          </p:spPr>
        </p:pic>
        <p:pic>
          <p:nvPicPr>
            <p:cNvPr id="21" name="Immagine 16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49FF510E-5FBD-C359-9AF0-7AA7E6B3B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70" t="50123"/>
            <a:stretch/>
          </p:blipFill>
          <p:spPr>
            <a:xfrm>
              <a:off x="4781592" y="1526096"/>
              <a:ext cx="3427653" cy="1938585"/>
            </a:xfrm>
            <a:prstGeom prst="rect">
              <a:avLst/>
            </a:prstGeom>
          </p:spPr>
        </p:pic>
        <p:sp>
          <p:nvSpPr>
            <p:cNvPr id="22" name="CasellaDiTesto 17">
              <a:extLst>
                <a:ext uri="{FF2B5EF4-FFF2-40B4-BE49-F238E27FC236}">
                  <a16:creationId xmlns:a16="http://schemas.microsoft.com/office/drawing/2014/main" id="{305C9157-75FD-888E-1C5F-A7DF65732621}"/>
                </a:ext>
              </a:extLst>
            </p:cNvPr>
            <p:cNvSpPr txBox="1"/>
            <p:nvPr/>
          </p:nvSpPr>
          <p:spPr>
            <a:xfrm>
              <a:off x="2764512" y="3027247"/>
              <a:ext cx="896079" cy="2154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 Domestic </a:t>
              </a:r>
            </a:p>
          </p:txBody>
        </p:sp>
        <p:sp>
          <p:nvSpPr>
            <p:cNvPr id="23" name="CasellaDiTesto 18">
              <a:extLst>
                <a:ext uri="{FF2B5EF4-FFF2-40B4-BE49-F238E27FC236}">
                  <a16:creationId xmlns:a16="http://schemas.microsoft.com/office/drawing/2014/main" id="{26B8761F-1594-2236-BC40-4C37C8A5959A}"/>
                </a:ext>
              </a:extLst>
            </p:cNvPr>
            <p:cNvSpPr txBox="1"/>
            <p:nvPr/>
          </p:nvSpPr>
          <p:spPr>
            <a:xfrm>
              <a:off x="5782006" y="3019369"/>
              <a:ext cx="1133324" cy="2154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 International </a:t>
              </a:r>
            </a:p>
          </p:txBody>
        </p:sp>
        <p:pic>
          <p:nvPicPr>
            <p:cNvPr id="24" name="Immagine 21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7CB6CCA5-8F97-6277-9460-B5301DF9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195" y="2102344"/>
              <a:ext cx="1191211" cy="714726"/>
            </a:xfrm>
            <a:prstGeom prst="rect">
              <a:avLst/>
            </a:prstGeom>
          </p:spPr>
        </p:pic>
        <p:sp>
          <p:nvSpPr>
            <p:cNvPr id="25" name="CasellaDiTesto 23">
              <a:extLst>
                <a:ext uri="{FF2B5EF4-FFF2-40B4-BE49-F238E27FC236}">
                  <a16:creationId xmlns:a16="http://schemas.microsoft.com/office/drawing/2014/main" id="{71311B05-B7BA-F9E0-54AA-D298DEC66AC6}"/>
                </a:ext>
              </a:extLst>
            </p:cNvPr>
            <p:cNvSpPr txBox="1"/>
            <p:nvPr/>
          </p:nvSpPr>
          <p:spPr>
            <a:xfrm>
              <a:off x="1821599" y="3356194"/>
              <a:ext cx="6296926" cy="696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50000"/>
                    </a:schemeClr>
                  </a:solidFill>
                </a:rPr>
                <a:t>21 e 22 gen. 2023 rispetto alla media altri sabato e domenica di gen. 2023</a:t>
              </a:r>
              <a:endParaRPr lang="it-I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CasellaDiTesto 24">
              <a:extLst>
                <a:ext uri="{FF2B5EF4-FFF2-40B4-BE49-F238E27FC236}">
                  <a16:creationId xmlns:a16="http://schemas.microsoft.com/office/drawing/2014/main" id="{FE0521C2-5826-277B-DC0E-BC562BF4C4E5}"/>
                </a:ext>
              </a:extLst>
            </p:cNvPr>
            <p:cNvSpPr txBox="1"/>
            <p:nvPr/>
          </p:nvSpPr>
          <p:spPr>
            <a:xfrm>
              <a:off x="688709" y="1099679"/>
              <a:ext cx="611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0070C0"/>
                  </a:solidFill>
                </a:rPr>
                <a:t>Spese Totali in Ristoranti e altri luoghi di ristoro del DUC</a:t>
              </a:r>
            </a:p>
          </p:txBody>
        </p:sp>
      </p:grpSp>
      <p:grpSp>
        <p:nvGrpSpPr>
          <p:cNvPr id="27" name="Gruppo 27">
            <a:extLst>
              <a:ext uri="{FF2B5EF4-FFF2-40B4-BE49-F238E27FC236}">
                <a16:creationId xmlns:a16="http://schemas.microsoft.com/office/drawing/2014/main" id="{A25A8967-6619-6D12-A0D6-24E25386662A}"/>
              </a:ext>
            </a:extLst>
          </p:cNvPr>
          <p:cNvGrpSpPr/>
          <p:nvPr/>
        </p:nvGrpSpPr>
        <p:grpSpPr>
          <a:xfrm>
            <a:off x="1441489" y="1573797"/>
            <a:ext cx="6261022" cy="2549035"/>
            <a:chOff x="338664" y="3892099"/>
            <a:chExt cx="7585954" cy="3199019"/>
          </a:xfrm>
        </p:grpSpPr>
        <p:pic>
          <p:nvPicPr>
            <p:cNvPr id="28" name="Immagine 4">
              <a:extLst>
                <a:ext uri="{FF2B5EF4-FFF2-40B4-BE49-F238E27FC236}">
                  <a16:creationId xmlns:a16="http://schemas.microsoft.com/office/drawing/2014/main" id="{D850E6FF-F532-103E-7CFD-8ECDD16CB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763"/>
            <a:stretch/>
          </p:blipFill>
          <p:spPr>
            <a:xfrm>
              <a:off x="338664" y="4929499"/>
              <a:ext cx="1188000" cy="35041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E3A0D4-3532-4B9B-F1EA-69CE54C8F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864"/>
            <a:stretch/>
          </p:blipFill>
          <p:spPr>
            <a:xfrm>
              <a:off x="1696618" y="4247278"/>
              <a:ext cx="6228000" cy="2179082"/>
            </a:xfrm>
            <a:prstGeom prst="rect">
              <a:avLst/>
            </a:prstGeom>
          </p:spPr>
        </p:pic>
        <p:sp>
          <p:nvSpPr>
            <p:cNvPr id="30" name="CasellaDiTesto 9">
              <a:extLst>
                <a:ext uri="{FF2B5EF4-FFF2-40B4-BE49-F238E27FC236}">
                  <a16:creationId xmlns:a16="http://schemas.microsoft.com/office/drawing/2014/main" id="{5637F369-796F-AEA2-3B3F-AA0263A431F2}"/>
                </a:ext>
              </a:extLst>
            </p:cNvPr>
            <p:cNvSpPr txBox="1"/>
            <p:nvPr/>
          </p:nvSpPr>
          <p:spPr>
            <a:xfrm>
              <a:off x="1900800" y="6106162"/>
              <a:ext cx="5966219" cy="98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50000"/>
                    </a:schemeClr>
                  </a:solidFill>
                </a:rPr>
                <a:t>21 e 22 gen. 2023 rispetto alla media altri sabato e domenica di gen. 2023. </a:t>
              </a:r>
              <a:r>
                <a:rPr lang="en-US" sz="1500" dirty="0" err="1">
                  <a:solidFill>
                    <a:schemeClr val="bg1">
                      <a:lumMod val="50000"/>
                    </a:schemeClr>
                  </a:solidFill>
                </a:rPr>
                <a:t>Orari</a:t>
              </a:r>
              <a:r>
                <a:rPr lang="en-US" sz="1500" dirty="0">
                  <a:solidFill>
                    <a:schemeClr val="bg1">
                      <a:lumMod val="50000"/>
                    </a:schemeClr>
                  </a:solidFill>
                </a:rPr>
                <a:t>: dalle 15 di sabato al 4 di domenica, dalle 15 alle 24 di domenica.</a:t>
              </a:r>
              <a:endParaRPr lang="it-I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CasellaDiTesto 19">
              <a:extLst>
                <a:ext uri="{FF2B5EF4-FFF2-40B4-BE49-F238E27FC236}">
                  <a16:creationId xmlns:a16="http://schemas.microsoft.com/office/drawing/2014/main" id="{230EFE83-14FD-282A-E5D0-77C6B675A553}"/>
                </a:ext>
              </a:extLst>
            </p:cNvPr>
            <p:cNvSpPr txBox="1"/>
            <p:nvPr/>
          </p:nvSpPr>
          <p:spPr>
            <a:xfrm>
              <a:off x="2948952" y="5856768"/>
              <a:ext cx="668453" cy="2000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  Italiani  </a:t>
              </a:r>
            </a:p>
          </p:txBody>
        </p:sp>
        <p:sp>
          <p:nvSpPr>
            <p:cNvPr id="32" name="CasellaDiTesto 20">
              <a:extLst>
                <a:ext uri="{FF2B5EF4-FFF2-40B4-BE49-F238E27FC236}">
                  <a16:creationId xmlns:a16="http://schemas.microsoft.com/office/drawing/2014/main" id="{8197B837-3B31-E34A-588C-BEDE7CCDB5F4}"/>
                </a:ext>
              </a:extLst>
            </p:cNvPr>
            <p:cNvSpPr txBox="1"/>
            <p:nvPr/>
          </p:nvSpPr>
          <p:spPr>
            <a:xfrm>
              <a:off x="5968242" y="5849417"/>
              <a:ext cx="807913" cy="2000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  Stranieri  </a:t>
              </a:r>
            </a:p>
          </p:txBody>
        </p:sp>
        <p:sp>
          <p:nvSpPr>
            <p:cNvPr id="33" name="CasellaDiTesto 25">
              <a:extLst>
                <a:ext uri="{FF2B5EF4-FFF2-40B4-BE49-F238E27FC236}">
                  <a16:creationId xmlns:a16="http://schemas.microsoft.com/office/drawing/2014/main" id="{70CDEE0B-3B0F-833F-6089-78D16598B6FE}"/>
                </a:ext>
              </a:extLst>
            </p:cNvPr>
            <p:cNvSpPr txBox="1"/>
            <p:nvPr/>
          </p:nvSpPr>
          <p:spPr>
            <a:xfrm>
              <a:off x="1781775" y="3892099"/>
              <a:ext cx="36712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0070C0"/>
                  </a:solidFill>
                </a:rPr>
                <a:t>Presenze Totali nell’Area del DUC</a:t>
              </a:r>
            </a:p>
          </p:txBody>
        </p:sp>
      </p:grpSp>
      <p:pic>
        <p:nvPicPr>
          <p:cNvPr id="34" name="Immagine 6" descr="Immagine che contiene cielo, edificio, aria aperta, uomo&#10;&#10;Descrizione generata automaticamente">
            <a:extLst>
              <a:ext uri="{FF2B5EF4-FFF2-40B4-BE49-F238E27FC236}">
                <a16:creationId xmlns:a16="http://schemas.microsoft.com/office/drawing/2014/main" id="{F440336B-631D-E193-9D54-5B69D91005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26"/>
          <a:stretch/>
        </p:blipFill>
        <p:spPr>
          <a:xfrm>
            <a:off x="186192" y="350634"/>
            <a:ext cx="2045289" cy="1645920"/>
          </a:xfrm>
          <a:prstGeom prst="rect">
            <a:avLst/>
          </a:prstGeom>
        </p:spPr>
      </p:pic>
      <p:pic>
        <p:nvPicPr>
          <p:cNvPr id="35" name="Immagine 3">
            <a:extLst>
              <a:ext uri="{FF2B5EF4-FFF2-40B4-BE49-F238E27FC236}">
                <a16:creationId xmlns:a16="http://schemas.microsoft.com/office/drawing/2014/main" id="{D6F0E547-D4B2-D078-71E1-A6AB6B196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92" y="1909018"/>
            <a:ext cx="825366" cy="50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76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12886BA-8353-6A3B-66E9-56A47494E634}"/>
              </a:ext>
            </a:extLst>
          </p:cNvPr>
          <p:cNvSpPr txBox="1">
            <a:spLocks/>
          </p:cNvSpPr>
          <p:nvPr/>
        </p:nvSpPr>
        <p:spPr>
          <a:xfrm>
            <a:off x="628650" y="214519"/>
            <a:ext cx="7886700" cy="689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algn="ctr"/>
            <a:r>
              <a:rPr lang="it-IT" dirty="0"/>
              <a:t>Indice di spesa totale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10801-2679-5D47-A9DF-02590E45DF68}"/>
              </a:ext>
            </a:extLst>
          </p:cNvPr>
          <p:cNvSpPr txBox="1"/>
          <p:nvPr/>
        </p:nvSpPr>
        <p:spPr>
          <a:xfrm>
            <a:off x="1447209" y="4442925"/>
            <a:ext cx="4572000" cy="209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Media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ponderata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indici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comparti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(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pesi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ISTAT):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Generi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prodotti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alimentari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(40%)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Ristoranti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altri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luoghi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ristoro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(19%)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Arredamento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per la casa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mobili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(12%)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Abbigliamento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(12%)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Elettronica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consumo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(6%)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Cosmetici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servizi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bellezza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(6%)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Alberghi e altre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strutture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ricettive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(5%)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9E288A47}"/>
              </a:ext>
            </a:extLst>
          </p:cNvPr>
          <p:cNvGraphicFramePr>
            <a:graphicFrameLocks/>
          </p:cNvGraphicFramePr>
          <p:nvPr/>
        </p:nvGraphicFramePr>
        <p:xfrm>
          <a:off x="411480" y="862978"/>
          <a:ext cx="832104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CD9FA035-ED59-F545-DEFC-C660041C3632}"/>
              </a:ext>
            </a:extLst>
          </p:cNvPr>
          <p:cNvSpPr/>
          <p:nvPr/>
        </p:nvSpPr>
        <p:spPr>
          <a:xfrm>
            <a:off x="6296501" y="862978"/>
            <a:ext cx="2436019" cy="3566160"/>
          </a:xfrm>
          <a:prstGeom prst="rect">
            <a:avLst/>
          </a:prstGeom>
          <a:solidFill>
            <a:srgbClr val="FFFF00">
              <a:alpha val="1526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D45DC87-44F8-1315-9BE8-5E786D024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31" y="4442925"/>
            <a:ext cx="1746870" cy="1097280"/>
          </a:xfrm>
          <a:prstGeom prst="rect">
            <a:avLst/>
          </a:prstGeom>
        </p:spPr>
      </p:pic>
      <p:grpSp>
        <p:nvGrpSpPr>
          <p:cNvPr id="7" name="Gruppo 1">
            <a:extLst>
              <a:ext uri="{FF2B5EF4-FFF2-40B4-BE49-F238E27FC236}">
                <a16:creationId xmlns:a16="http://schemas.microsoft.com/office/drawing/2014/main" id="{15D66CAF-96A2-631B-D463-F8100C6E961F}"/>
              </a:ext>
            </a:extLst>
          </p:cNvPr>
          <p:cNvGrpSpPr/>
          <p:nvPr/>
        </p:nvGrpSpPr>
        <p:grpSpPr>
          <a:xfrm>
            <a:off x="6296501" y="3309622"/>
            <a:ext cx="2390711" cy="646331"/>
            <a:chOff x="8435546" y="4415408"/>
            <a:chExt cx="2390711" cy="646331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FDBA9DE-37B7-D785-9B5C-467BD1545D6A}"/>
                </a:ext>
              </a:extLst>
            </p:cNvPr>
            <p:cNvSpPr txBox="1"/>
            <p:nvPr/>
          </p:nvSpPr>
          <p:spPr>
            <a:xfrm>
              <a:off x="9024806" y="4415408"/>
              <a:ext cx="1212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>
                  <a:solidFill>
                    <a:srgbClr val="0070C0"/>
                  </a:solidFill>
                </a:rPr>
                <a:t>+22%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15DFAF6-9A0C-3EB3-F2B4-5E5825D86E9E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8435546" y="4738574"/>
              <a:ext cx="589260" cy="160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1E4060B-F7EE-0B80-C2A8-8746D42A97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8763" y="4738573"/>
              <a:ext cx="627494" cy="160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D1A5EF-F21E-7D85-6FCB-0656E4CEBE04}"/>
              </a:ext>
            </a:extLst>
          </p:cNvPr>
          <p:cNvSpPr txBox="1"/>
          <p:nvPr/>
        </p:nvSpPr>
        <p:spPr>
          <a:xfrm>
            <a:off x="5560542" y="5578187"/>
            <a:ext cx="341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Variazione</a:t>
            </a:r>
            <a:r>
              <a:rPr lang="en-US" dirty="0"/>
              <a:t> </a:t>
            </a:r>
            <a:r>
              <a:rPr lang="en-US" dirty="0" err="1"/>
              <a:t>percentuale</a:t>
            </a:r>
            <a:r>
              <a:rPr lang="en-US" dirty="0"/>
              <a:t> </a:t>
            </a:r>
            <a:r>
              <a:rPr lang="en-US" dirty="0" err="1"/>
              <a:t>dell’indice</a:t>
            </a:r>
            <a:r>
              <a:rPr lang="en-US" dirty="0"/>
              <a:t> medio di Gennaio-Maggio 2023 rispetto </a:t>
            </a:r>
            <a:r>
              <a:rPr lang="en-US" dirty="0" err="1"/>
              <a:t>alla</a:t>
            </a:r>
            <a:r>
              <a:rPr lang="en-US" dirty="0"/>
              <a:t> media del 2022.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262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12886BA-8353-6A3B-66E9-56A47494E634}"/>
              </a:ext>
            </a:extLst>
          </p:cNvPr>
          <p:cNvSpPr txBox="1">
            <a:spLocks/>
          </p:cNvSpPr>
          <p:nvPr/>
        </p:nvSpPr>
        <p:spPr>
          <a:xfrm>
            <a:off x="628650" y="214519"/>
            <a:ext cx="7886700" cy="689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algn="ctr"/>
            <a:r>
              <a:rPr lang="it-IT" dirty="0"/>
              <a:t>Indice di spesa totale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10801-2679-5D47-A9DF-02590E45DF68}"/>
              </a:ext>
            </a:extLst>
          </p:cNvPr>
          <p:cNvSpPr txBox="1"/>
          <p:nvPr/>
        </p:nvSpPr>
        <p:spPr>
          <a:xfrm>
            <a:off x="1447209" y="4442925"/>
            <a:ext cx="4572000" cy="209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Media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ponderata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indici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comparti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(</a:t>
            </a:r>
            <a:r>
              <a:rPr lang="en-US" sz="1000" b="1" dirty="0" err="1">
                <a:solidFill>
                  <a:srgbClr val="4D4D4C"/>
                </a:solidFill>
                <a:latin typeface="Avenir" charset="0"/>
              </a:rPr>
              <a:t>pesi</a:t>
            </a:r>
            <a:r>
              <a:rPr lang="en-US" sz="1000" b="1" dirty="0">
                <a:solidFill>
                  <a:srgbClr val="4D4D4C"/>
                </a:solidFill>
                <a:latin typeface="Avenir" charset="0"/>
              </a:rPr>
              <a:t> ISTAT):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Generi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prodotti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alimentari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(40%)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Ristoranti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altri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luoghi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ristoro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(19%)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Arredamento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per la casa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mobili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(12%)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Abbigliamento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(12%)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Elettronica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consumo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(6%)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Cosmetici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servizi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di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bellezza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(6%)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Alberghi e altre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strutture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</a:t>
            </a:r>
            <a:r>
              <a:rPr lang="en-US" sz="1000" dirty="0" err="1">
                <a:solidFill>
                  <a:srgbClr val="4D4D4C"/>
                </a:solidFill>
                <a:latin typeface="Avenir" charset="0"/>
              </a:rPr>
              <a:t>ricettive</a:t>
            </a:r>
            <a:r>
              <a:rPr lang="en-US" sz="1000" dirty="0">
                <a:solidFill>
                  <a:srgbClr val="4D4D4C"/>
                </a:solidFill>
                <a:latin typeface="Avenir" charset="0"/>
              </a:rPr>
              <a:t> (5%)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9E288A47}"/>
              </a:ext>
            </a:extLst>
          </p:cNvPr>
          <p:cNvGraphicFramePr>
            <a:graphicFrameLocks/>
          </p:cNvGraphicFramePr>
          <p:nvPr/>
        </p:nvGraphicFramePr>
        <p:xfrm>
          <a:off x="411480" y="862978"/>
          <a:ext cx="832104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CD9FA035-ED59-F545-DEFC-C660041C3632}"/>
              </a:ext>
            </a:extLst>
          </p:cNvPr>
          <p:cNvSpPr/>
          <p:nvPr/>
        </p:nvSpPr>
        <p:spPr>
          <a:xfrm>
            <a:off x="6296501" y="862978"/>
            <a:ext cx="2436019" cy="3566160"/>
          </a:xfrm>
          <a:prstGeom prst="rect">
            <a:avLst/>
          </a:prstGeom>
          <a:solidFill>
            <a:srgbClr val="FFFF00">
              <a:alpha val="1526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D45DC87-44F8-1315-9BE8-5E786D024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31" y="4442925"/>
            <a:ext cx="1746870" cy="1097280"/>
          </a:xfrm>
          <a:prstGeom prst="rect">
            <a:avLst/>
          </a:prstGeom>
        </p:spPr>
      </p:pic>
      <p:grpSp>
        <p:nvGrpSpPr>
          <p:cNvPr id="7" name="Gruppo 1">
            <a:extLst>
              <a:ext uri="{FF2B5EF4-FFF2-40B4-BE49-F238E27FC236}">
                <a16:creationId xmlns:a16="http://schemas.microsoft.com/office/drawing/2014/main" id="{15D66CAF-96A2-631B-D463-F8100C6E961F}"/>
              </a:ext>
            </a:extLst>
          </p:cNvPr>
          <p:cNvGrpSpPr/>
          <p:nvPr/>
        </p:nvGrpSpPr>
        <p:grpSpPr>
          <a:xfrm>
            <a:off x="6296501" y="3309622"/>
            <a:ext cx="2390711" cy="646331"/>
            <a:chOff x="8435546" y="4415408"/>
            <a:chExt cx="2390711" cy="646331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FDBA9DE-37B7-D785-9B5C-467BD1545D6A}"/>
                </a:ext>
              </a:extLst>
            </p:cNvPr>
            <p:cNvSpPr txBox="1"/>
            <p:nvPr/>
          </p:nvSpPr>
          <p:spPr>
            <a:xfrm>
              <a:off x="9024806" y="4415408"/>
              <a:ext cx="1212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>
                  <a:solidFill>
                    <a:srgbClr val="0070C0"/>
                  </a:solidFill>
                </a:rPr>
                <a:t>+12%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15DFAF6-9A0C-3EB3-F2B4-5E5825D86E9E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8435546" y="4738574"/>
              <a:ext cx="589260" cy="160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1E4060B-F7EE-0B80-C2A8-8746D42A97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8763" y="4738573"/>
              <a:ext cx="627494" cy="160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D1A5EF-F21E-7D85-6FCB-0656E4CEBE04}"/>
              </a:ext>
            </a:extLst>
          </p:cNvPr>
          <p:cNvSpPr txBox="1"/>
          <p:nvPr/>
        </p:nvSpPr>
        <p:spPr>
          <a:xfrm>
            <a:off x="5560542" y="5578187"/>
            <a:ext cx="341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Variazione</a:t>
            </a:r>
            <a:r>
              <a:rPr lang="en-US" dirty="0"/>
              <a:t> </a:t>
            </a:r>
            <a:r>
              <a:rPr lang="en-US" dirty="0" err="1"/>
              <a:t>percentuale</a:t>
            </a:r>
            <a:r>
              <a:rPr lang="en-US" dirty="0"/>
              <a:t> </a:t>
            </a:r>
            <a:r>
              <a:rPr lang="en-US" dirty="0" err="1"/>
              <a:t>dell’indice</a:t>
            </a:r>
            <a:r>
              <a:rPr lang="en-US" dirty="0"/>
              <a:t> di Maggio 2023 rispetto a Gennaio 2023.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674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Il progetto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456D14D4-61F1-864D-B04B-B2389E1F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990460"/>
            <a:ext cx="7411204" cy="58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Linea di ricerca 2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82880" y="993840"/>
            <a:ext cx="4673253" cy="57303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/>
              <a:t>Valutazione dell’</a:t>
            </a: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esperienza multisensoriale</a:t>
            </a:r>
            <a:r>
              <a:rPr lang="it-IT" dirty="0"/>
              <a:t> dei visitatori, anche alla luce di iniziative innovative e digitali promosse dai musei a causa dell’emergenza sanitaria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149B90E5-D616-5E40-9CC3-F34EC2EA0073}"/>
              </a:ext>
            </a:extLst>
          </p:cNvPr>
          <p:cNvSpPr txBox="1">
            <a:spLocks/>
          </p:cNvSpPr>
          <p:nvPr/>
        </p:nvSpPr>
        <p:spPr>
          <a:xfrm>
            <a:off x="994818" y="4371648"/>
            <a:ext cx="6766609" cy="2271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0538" indent="-479425">
              <a:lnSpc>
                <a:spcPct val="110000"/>
              </a:lnSpc>
              <a:buFont typeface="Wingdings" pitchFamily="2" charset="2"/>
              <a:buChar char="à"/>
            </a:pP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Sinestesia </a:t>
            </a:r>
            <a:r>
              <a:rPr lang="it-IT" dirty="0"/>
              <a:t>e</a:t>
            </a: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  <a:r>
              <a:rPr lang="it-IT" sz="30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ideastesia</a:t>
            </a:r>
            <a:r>
              <a:rPr lang="it-IT" dirty="0"/>
              <a:t>: la visita ad un museo o la contemplazione di un quadro possono evocare sensazioni visive, gustative, olfattive, tattili, uditive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sensory</a:t>
            </a:r>
            <a:r>
              <a:rPr lang="it-IT" dirty="0"/>
              <a:t> </a:t>
            </a:r>
            <a:r>
              <a:rPr lang="it-IT" dirty="0" err="1"/>
              <a:t>museology</a:t>
            </a:r>
            <a:r>
              <a:rPr lang="it-IT" dirty="0"/>
              <a:t>) </a:t>
            </a:r>
          </a:p>
        </p:txBody>
      </p:sp>
      <p:pic>
        <p:nvPicPr>
          <p:cNvPr id="3074" name="Picture 2" descr="Mixed Signals: What is Synaesthesia? | Redbrick Sci&amp;Tech">
            <a:extLst>
              <a:ext uri="{FF2B5EF4-FFF2-40B4-BE49-F238E27FC236}">
                <a16:creationId xmlns:a16="http://schemas.microsoft.com/office/drawing/2014/main" id="{91FB4CDA-8336-3846-A05D-0814F86B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33" y="1280277"/>
            <a:ext cx="4079523" cy="271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ooba and Kiki shapes">
            <a:extLst>
              <a:ext uri="{FF2B5EF4-FFF2-40B4-BE49-F238E27FC236}">
                <a16:creationId xmlns:a16="http://schemas.microsoft.com/office/drawing/2014/main" id="{DE17ECA4-9C45-0F41-97A7-16BE2115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27" y="5142860"/>
            <a:ext cx="27940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A97CD1-93BB-2148-BFBD-A719FEB82CBF}"/>
              </a:ext>
            </a:extLst>
          </p:cNvPr>
          <p:cNvSpPr txBox="1"/>
          <p:nvPr/>
        </p:nvSpPr>
        <p:spPr>
          <a:xfrm>
            <a:off x="6670006" y="6419701"/>
            <a:ext cx="21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Es. Effetto </a:t>
            </a:r>
            <a:r>
              <a:rPr lang="it-IT" dirty="0" err="1"/>
              <a:t>Bouba</a:t>
            </a:r>
            <a:r>
              <a:rPr lang="it-IT" dirty="0"/>
              <a:t>-Kiki</a:t>
            </a:r>
          </a:p>
        </p:txBody>
      </p:sp>
    </p:spTree>
    <p:extLst>
      <p:ext uri="{BB962C8B-B14F-4D97-AF65-F5344CB8AC3E}">
        <p14:creationId xmlns:p14="http://schemas.microsoft.com/office/powerpoint/2010/main" val="4859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Linea di ricerca 2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74984" y="559080"/>
            <a:ext cx="8741966" cy="57303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dirty="0"/>
              <a:t>Indagine sul campo in </a:t>
            </a: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aprile - luglio 2022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/>
              <a:t>Brixia. Parco archeologico</a:t>
            </a:r>
            <a:br>
              <a:rPr lang="it-IT" dirty="0"/>
            </a:br>
            <a:r>
              <a:rPr lang="it-IT" b="1" dirty="0"/>
              <a:t>di Brescia romana</a:t>
            </a:r>
            <a:br>
              <a:rPr lang="it-IT" dirty="0"/>
            </a:b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353</a:t>
            </a:r>
            <a:r>
              <a:rPr lang="it-IT" dirty="0"/>
              <a:t> risposte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13B186A0-DDC4-7560-D3C7-C9FF69A643B6}"/>
              </a:ext>
            </a:extLst>
          </p:cNvPr>
          <p:cNvSpPr txBox="1">
            <a:spLocks/>
          </p:cNvSpPr>
          <p:nvPr/>
        </p:nvSpPr>
        <p:spPr>
          <a:xfrm>
            <a:off x="4678777" y="1752559"/>
            <a:ext cx="4352846" cy="573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b="1" dirty="0"/>
              <a:t>Museo di </a:t>
            </a:r>
            <a:br>
              <a:rPr lang="it-IT" b="1" dirty="0"/>
            </a:br>
            <a:r>
              <a:rPr lang="it-IT" b="1" dirty="0"/>
              <a:t>Santa Giulia</a:t>
            </a:r>
            <a:br>
              <a:rPr lang="it-IT" dirty="0"/>
            </a:b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665</a:t>
            </a:r>
            <a:r>
              <a:rPr lang="it-IT" dirty="0"/>
              <a:t> risposte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62D125-6063-5622-5FF6-E136F08C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9" y="3290602"/>
            <a:ext cx="4184291" cy="28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29A1EC3-B0ED-7356-6C00-34D7A9FF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61" y="3290603"/>
            <a:ext cx="3759080" cy="28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0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Linea di ricerca 2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Pinacoteca Tosio Martinengo - Fondazione Brescia Musei">
            <a:extLst>
              <a:ext uri="{FF2B5EF4-FFF2-40B4-BE49-F238E27FC236}">
                <a16:creationId xmlns:a16="http://schemas.microsoft.com/office/drawing/2014/main" id="{F9AA15A7-46BD-AB4F-AE32-45C8F36B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4" y="2959346"/>
            <a:ext cx="3784296" cy="30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14FFD330-5CB8-A259-DEE6-90D2D2942862}"/>
              </a:ext>
            </a:extLst>
          </p:cNvPr>
          <p:cNvSpPr txBox="1">
            <a:spLocks/>
          </p:cNvSpPr>
          <p:nvPr/>
        </p:nvSpPr>
        <p:spPr>
          <a:xfrm>
            <a:off x="4328850" y="1127665"/>
            <a:ext cx="4845515" cy="573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dirty="0"/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dirty="0"/>
              <a:t>questionario sensoriale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332</a:t>
            </a:r>
            <a:r>
              <a:rPr lang="it-IT" dirty="0"/>
              <a:t> risposte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EB49C93-6AF3-5EE8-D817-678F3BE1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26" y="2959343"/>
            <a:ext cx="4131764" cy="30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CA5DAB6-6C12-84EB-3675-F742F39F0752}"/>
              </a:ext>
            </a:extLst>
          </p:cNvPr>
          <p:cNvSpPr txBox="1">
            <a:spLocks/>
          </p:cNvSpPr>
          <p:nvPr/>
        </p:nvSpPr>
        <p:spPr>
          <a:xfrm>
            <a:off x="-186839" y="1127664"/>
            <a:ext cx="4845515" cy="573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dirty="0"/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dirty="0"/>
              <a:t>questionario generale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203</a:t>
            </a:r>
            <a:r>
              <a:rPr lang="it-IT" dirty="0"/>
              <a:t> risposte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0" y="559080"/>
            <a:ext cx="9116950" cy="57303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it-IT" b="1" dirty="0"/>
              <a:t>Pinacoteca Tosio Martinengo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03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042402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Places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Descrizione dei visitatori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intervistati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3200" b="1" dirty="0">
              <a:solidFill>
                <a:srgbClr val="FF9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Medium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802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Caratteristiche socio-demografiche dei visitatori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1059285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>
            <a:extLst>
              <a:ext uri="{FF2B5EF4-FFF2-40B4-BE49-F238E27FC236}">
                <a16:creationId xmlns:a16="http://schemas.microsoft.com/office/drawing/2014/main" id="{51C60625-8672-FEDB-7088-23500C7FA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7" t="9274" r="9754" b="3510"/>
          <a:stretch/>
        </p:blipFill>
        <p:spPr>
          <a:xfrm>
            <a:off x="3020440" y="4165879"/>
            <a:ext cx="3852154" cy="2597285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B6946733-C65A-2C5C-C8DC-899F8C361BA4}"/>
              </a:ext>
            </a:extLst>
          </p:cNvPr>
          <p:cNvGrpSpPr/>
          <p:nvPr/>
        </p:nvGrpSpPr>
        <p:grpSpPr>
          <a:xfrm>
            <a:off x="150774" y="1326102"/>
            <a:ext cx="4250987" cy="2818241"/>
            <a:chOff x="4572000" y="1497888"/>
            <a:chExt cx="4536447" cy="3188969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FC8BA961-B43F-520E-DD60-94619A8D1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77" t="10922" r="5862" b="9361"/>
            <a:stretch/>
          </p:blipFill>
          <p:spPr>
            <a:xfrm>
              <a:off x="4572000" y="1497888"/>
              <a:ext cx="4536447" cy="3049621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D86EC810-73FE-8E2E-7B98-BBE07B081F60}"/>
                </a:ext>
              </a:extLst>
            </p:cNvPr>
            <p:cNvSpPr txBox="1"/>
            <p:nvPr/>
          </p:nvSpPr>
          <p:spPr>
            <a:xfrm>
              <a:off x="6611843" y="4317525"/>
              <a:ext cx="9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Età</a:t>
              </a:r>
            </a:p>
          </p:txBody>
        </p:sp>
      </p:grpSp>
      <p:graphicFrame>
        <p:nvGraphicFramePr>
          <p:cNvPr id="33" name="Tabella 32">
            <a:extLst>
              <a:ext uri="{FF2B5EF4-FFF2-40B4-BE49-F238E27FC236}">
                <a16:creationId xmlns:a16="http://schemas.microsoft.com/office/drawing/2014/main" id="{AE26FC6B-1BDD-C14D-EB04-C228960E1FE1}"/>
              </a:ext>
            </a:extLst>
          </p:cNvPr>
          <p:cNvGraphicFramePr>
            <a:graphicFrameLocks noGrp="1"/>
          </p:cNvGraphicFramePr>
          <p:nvPr/>
        </p:nvGraphicFramePr>
        <p:xfrm>
          <a:off x="5461476" y="1267758"/>
          <a:ext cx="2822236" cy="2811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983">
                  <a:extLst>
                    <a:ext uri="{9D8B030D-6E8A-4147-A177-3AD203B41FA5}">
                      <a16:colId xmlns:a16="http://schemas.microsoft.com/office/drawing/2014/main" val="1253194424"/>
                    </a:ext>
                  </a:extLst>
                </a:gridCol>
                <a:gridCol w="1581253">
                  <a:extLst>
                    <a:ext uri="{9D8B030D-6E8A-4147-A177-3AD203B41FA5}">
                      <a16:colId xmlns:a16="http://schemas.microsoft.com/office/drawing/2014/main" val="2577022497"/>
                    </a:ext>
                  </a:extLst>
                </a:gridCol>
              </a:tblGrid>
              <a:tr h="477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Avenir"/>
                        </a:rPr>
                        <a:t>Anni compiuti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Avenir"/>
                        </a:rPr>
                        <a:t>n </a:t>
                      </a:r>
                      <a:r>
                        <a:rPr lang="it-IT" sz="1800" b="0" u="none" strike="noStrike" dirty="0">
                          <a:effectLst/>
                          <a:latin typeface="Avenir"/>
                        </a:rPr>
                        <a:t>(</a:t>
                      </a:r>
                      <a:r>
                        <a:rPr lang="it-IT" sz="1800" b="1" u="none" strike="noStrike" dirty="0">
                          <a:effectLst/>
                          <a:latin typeface="Avenir"/>
                        </a:rPr>
                        <a:t>%)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3193091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&lt;18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39 (3%)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0759816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18-24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139 (11%)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1403036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25-34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245 (20%)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9017169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35-44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150 (12%)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8213447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45-54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240 (20%)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3590734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55-64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249 (20%)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0740498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Avenir"/>
                        </a:rPr>
                        <a:t>65-74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145 (12%)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87022163"/>
                  </a:ext>
                </a:extLst>
              </a:tr>
              <a:tr h="2211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≥75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Avenir"/>
                        </a:rPr>
                        <a:t>16 (1%)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0309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40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Residenza dei visitatori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762E7D2-A804-EB09-5011-92FD0843B291}"/>
              </a:ext>
            </a:extLst>
          </p:cNvPr>
          <p:cNvGrpSpPr/>
          <p:nvPr/>
        </p:nvGrpSpPr>
        <p:grpSpPr>
          <a:xfrm>
            <a:off x="2862000" y="4043578"/>
            <a:ext cx="3420000" cy="2664000"/>
            <a:chOff x="3035500" y="3855979"/>
            <a:chExt cx="4084675" cy="310439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B0FDFC3-AE66-FE13-09E8-BB8EAF1E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501" y="4277899"/>
              <a:ext cx="4084674" cy="2682472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A781E63-F570-DC48-25B8-5A0F3A9E041A}"/>
                </a:ext>
              </a:extLst>
            </p:cNvPr>
            <p:cNvSpPr txBox="1"/>
            <p:nvPr/>
          </p:nvSpPr>
          <p:spPr>
            <a:xfrm>
              <a:off x="3035500" y="3855979"/>
              <a:ext cx="4084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Pinacoteca Tosio Martinengo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002E810-B29E-D617-7621-455A4BEF2312}"/>
              </a:ext>
            </a:extLst>
          </p:cNvPr>
          <p:cNvGrpSpPr/>
          <p:nvPr/>
        </p:nvGrpSpPr>
        <p:grpSpPr>
          <a:xfrm>
            <a:off x="5016675" y="1145499"/>
            <a:ext cx="3420000" cy="2664000"/>
            <a:chOff x="889838" y="1994224"/>
            <a:chExt cx="4505335" cy="330976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AE13B6D-4260-7951-72EF-BE6E2B6D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838" y="2389850"/>
              <a:ext cx="4505334" cy="291414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97A96FC-FB85-0AD4-3028-FDB032C5E129}"/>
                </a:ext>
              </a:extLst>
            </p:cNvPr>
            <p:cNvSpPr txBox="1"/>
            <p:nvPr/>
          </p:nvSpPr>
          <p:spPr>
            <a:xfrm>
              <a:off x="889839" y="1994224"/>
              <a:ext cx="4505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Parco Archeologico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EFDEB69-0A1F-2832-4399-0DF5D1CD64D3}"/>
              </a:ext>
            </a:extLst>
          </p:cNvPr>
          <p:cNvGrpSpPr/>
          <p:nvPr/>
        </p:nvGrpSpPr>
        <p:grpSpPr>
          <a:xfrm>
            <a:off x="570325" y="1145499"/>
            <a:ext cx="3420000" cy="2664000"/>
            <a:chOff x="4362142" y="1249686"/>
            <a:chExt cx="4505334" cy="3336061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5AC3937A-4472-221A-5CF0-EC13991F4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2142" y="1671606"/>
              <a:ext cx="4505334" cy="29141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287F764-F356-7423-3BDD-A2122805E1E1}"/>
                </a:ext>
              </a:extLst>
            </p:cNvPr>
            <p:cNvSpPr txBox="1"/>
            <p:nvPr/>
          </p:nvSpPr>
          <p:spPr>
            <a:xfrm>
              <a:off x="4362142" y="1249686"/>
              <a:ext cx="4505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Museo S. Giulia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BF7D849-7439-81A9-94C0-175E91EC8C8F}"/>
              </a:ext>
            </a:extLst>
          </p:cNvPr>
          <p:cNvGrpSpPr/>
          <p:nvPr/>
        </p:nvGrpSpPr>
        <p:grpSpPr>
          <a:xfrm>
            <a:off x="6661827" y="4436085"/>
            <a:ext cx="2302212" cy="1628300"/>
            <a:chOff x="6389452" y="3905232"/>
            <a:chExt cx="2302212" cy="16283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7E01867-EA2B-C6BA-3A32-0F602C27F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556" t="77555" r="41383" b="19267"/>
            <a:stretch/>
          </p:blipFill>
          <p:spPr>
            <a:xfrm>
              <a:off x="6483484" y="5128108"/>
              <a:ext cx="1147864" cy="405424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CA7BD5B-EEEF-AD2C-8AFD-377FE2CA2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382" t="77193" r="50882" b="19267"/>
            <a:stretch/>
          </p:blipFill>
          <p:spPr>
            <a:xfrm>
              <a:off x="6483484" y="4346665"/>
              <a:ext cx="2208180" cy="451637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917045B8-7A93-26FE-64AF-A3F61396E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360" t="77543" r="46523" b="19267"/>
            <a:stretch/>
          </p:blipFill>
          <p:spPr>
            <a:xfrm>
              <a:off x="6454300" y="4765891"/>
              <a:ext cx="933856" cy="406959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5F139D38-0B1E-DF20-BE3F-ACD427835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042" t="76572" r="60676" b="19267"/>
            <a:stretch/>
          </p:blipFill>
          <p:spPr>
            <a:xfrm>
              <a:off x="6389452" y="3905232"/>
              <a:ext cx="1198122" cy="530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507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>
            <a:extLst>
              <a:ext uri="{FF2B5EF4-FFF2-40B4-BE49-F238E27FC236}">
                <a16:creationId xmlns:a16="http://schemas.microsoft.com/office/drawing/2014/main" id="{A193FF83-AC63-2265-41E9-376260AF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Provenienza dei visitatori italiani</a:t>
            </a:r>
          </a:p>
        </p:txBody>
      </p:sp>
      <p:cxnSp>
        <p:nvCxnSpPr>
          <p:cNvPr id="24" name="Connettore 1 6">
            <a:extLst>
              <a:ext uri="{FF2B5EF4-FFF2-40B4-BE49-F238E27FC236}">
                <a16:creationId xmlns:a16="http://schemas.microsoft.com/office/drawing/2014/main" id="{D3CCBF4C-6AF8-87F1-564B-64462ABAF270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35970CD-9674-E9FD-3EFB-5D24DE8EC21D}"/>
              </a:ext>
            </a:extLst>
          </p:cNvPr>
          <p:cNvSpPr txBox="1"/>
          <p:nvPr/>
        </p:nvSpPr>
        <p:spPr>
          <a:xfrm>
            <a:off x="1492022" y="1757315"/>
            <a:ext cx="402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</a:rPr>
              <a:t>2,4%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E60CBE2-B292-EA4E-09D6-51DE7B47B0C5}"/>
              </a:ext>
            </a:extLst>
          </p:cNvPr>
          <p:cNvSpPr txBox="1"/>
          <p:nvPr/>
        </p:nvSpPr>
        <p:spPr>
          <a:xfrm>
            <a:off x="1357333" y="2206507"/>
            <a:ext cx="402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</a:rPr>
              <a:t>4,9%</a:t>
            </a:r>
          </a:p>
        </p:txBody>
      </p: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58B3F296-D2AD-CE13-E114-E6065DAEDD41}"/>
              </a:ext>
            </a:extLst>
          </p:cNvPr>
          <p:cNvGrpSpPr/>
          <p:nvPr/>
        </p:nvGrpSpPr>
        <p:grpSpPr>
          <a:xfrm>
            <a:off x="648299" y="961617"/>
            <a:ext cx="8247650" cy="5896383"/>
            <a:chOff x="648299" y="961617"/>
            <a:chExt cx="8247650" cy="5896383"/>
          </a:xfrm>
        </p:grpSpPr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28CDDBB4-F71B-7393-432F-F7B553FCD8F1}"/>
                </a:ext>
              </a:extLst>
            </p:cNvPr>
            <p:cNvGrpSpPr/>
            <p:nvPr/>
          </p:nvGrpSpPr>
          <p:grpSpPr>
            <a:xfrm>
              <a:off x="648299" y="961617"/>
              <a:ext cx="8247650" cy="5896383"/>
              <a:chOff x="648299" y="961617"/>
              <a:chExt cx="8247650" cy="5896383"/>
            </a:xfrm>
          </p:grpSpPr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54798B92-0464-367E-662B-012F0E82DFAC}"/>
                  </a:ext>
                </a:extLst>
              </p:cNvPr>
              <p:cNvGrpSpPr/>
              <p:nvPr/>
            </p:nvGrpSpPr>
            <p:grpSpPr>
              <a:xfrm>
                <a:off x="648299" y="961617"/>
                <a:ext cx="8247650" cy="5896383"/>
                <a:chOff x="648299" y="961617"/>
                <a:chExt cx="8247650" cy="5896383"/>
              </a:xfrm>
            </p:grpSpPr>
            <p:grpSp>
              <p:nvGrpSpPr>
                <p:cNvPr id="58" name="Gruppo 57">
                  <a:extLst>
                    <a:ext uri="{FF2B5EF4-FFF2-40B4-BE49-F238E27FC236}">
                      <a16:creationId xmlns:a16="http://schemas.microsoft.com/office/drawing/2014/main" id="{A54F2CDE-8350-D61E-5790-45D86299EA3D}"/>
                    </a:ext>
                  </a:extLst>
                </p:cNvPr>
                <p:cNvGrpSpPr/>
                <p:nvPr/>
              </p:nvGrpSpPr>
              <p:grpSpPr>
                <a:xfrm>
                  <a:off x="648299" y="961617"/>
                  <a:ext cx="5267762" cy="2651760"/>
                  <a:chOff x="648299" y="961617"/>
                  <a:chExt cx="5267762" cy="2651760"/>
                </a:xfrm>
              </p:grpSpPr>
              <p:grpSp>
                <p:nvGrpSpPr>
                  <p:cNvPr id="57" name="Gruppo 56">
                    <a:extLst>
                      <a:ext uri="{FF2B5EF4-FFF2-40B4-BE49-F238E27FC236}">
                        <a16:creationId xmlns:a16="http://schemas.microsoft.com/office/drawing/2014/main" id="{8B4F3CDB-C482-B51F-06A0-C8E621E8A4AE}"/>
                      </a:ext>
                    </a:extLst>
                  </p:cNvPr>
                  <p:cNvGrpSpPr/>
                  <p:nvPr/>
                </p:nvGrpSpPr>
                <p:grpSpPr>
                  <a:xfrm>
                    <a:off x="648299" y="961617"/>
                    <a:ext cx="5267762" cy="2651760"/>
                    <a:chOff x="648299" y="961617"/>
                    <a:chExt cx="5267762" cy="2651760"/>
                  </a:xfrm>
                </p:grpSpPr>
                <p:grpSp>
                  <p:nvGrpSpPr>
                    <p:cNvPr id="52" name="Gruppo 51">
                      <a:extLst>
                        <a:ext uri="{FF2B5EF4-FFF2-40B4-BE49-F238E27FC236}">
                          <a16:creationId xmlns:a16="http://schemas.microsoft.com/office/drawing/2014/main" id="{DBACB63E-0C2A-FFCF-E3D2-291AC2EAAE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8299" y="961617"/>
                      <a:ext cx="5267762" cy="2651760"/>
                      <a:chOff x="648299" y="961617"/>
                      <a:chExt cx="5267762" cy="2651760"/>
                    </a:xfrm>
                  </p:grpSpPr>
                  <p:pic>
                    <p:nvPicPr>
                      <p:cNvPr id="28" name="Immagine 27" descr="Immagine che contiene mappa&#10;&#10;Descrizione generata automaticamente">
                        <a:extLst>
                          <a:ext uri="{FF2B5EF4-FFF2-40B4-BE49-F238E27FC236}">
                            <a16:creationId xmlns:a16="http://schemas.microsoft.com/office/drawing/2014/main" id="{6BEA9A1C-FA9E-3ED7-3906-E0BCBB22ED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l="5303" t="1331" r="54031" b="44965"/>
                      <a:stretch/>
                    </p:blipFill>
                    <p:spPr>
                      <a:xfrm>
                        <a:off x="648299" y="961617"/>
                        <a:ext cx="3569743" cy="265176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  <p:pic>
                    <p:nvPicPr>
                      <p:cNvPr id="32" name="Immagine 31" descr="Immagine che contiene mappa&#10;&#10;Descrizione generata automaticamente">
                        <a:extLst>
                          <a:ext uri="{FF2B5EF4-FFF2-40B4-BE49-F238E27FC236}">
                            <a16:creationId xmlns:a16="http://schemas.microsoft.com/office/drawing/2014/main" id="{D8832E18-8CCA-38CB-54AA-9DD321943A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l="45102" t="1331" r="44262" b="77231"/>
                      <a:stretch/>
                    </p:blipFill>
                    <p:spPr>
                      <a:xfrm>
                        <a:off x="3198685" y="1070338"/>
                        <a:ext cx="933677" cy="105857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47" name="Freccia circolare in su 46">
                        <a:extLst>
                          <a:ext uri="{FF2B5EF4-FFF2-40B4-BE49-F238E27FC236}">
                            <a16:creationId xmlns:a16="http://schemas.microsoft.com/office/drawing/2014/main" id="{236A0706-B06B-1FF1-4D12-7CF3E454DC12}"/>
                          </a:ext>
                        </a:extLst>
                      </p:cNvPr>
                      <p:cNvSpPr/>
                      <p:nvPr/>
                    </p:nvSpPr>
                    <p:spPr>
                      <a:xfrm rot="11732932">
                        <a:off x="3800425" y="1474625"/>
                        <a:ext cx="2115636" cy="510122"/>
                      </a:xfrm>
                      <a:prstGeom prst="curvedUpArrow">
                        <a:avLst>
                          <a:gd name="adj1" fmla="val 25000"/>
                          <a:gd name="adj2" fmla="val 71594"/>
                          <a:gd name="adj3" fmla="val 54703"/>
                        </a:avLst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4" name="CasellaDiTesto 53">
                      <a:extLst>
                        <a:ext uri="{FF2B5EF4-FFF2-40B4-BE49-F238E27FC236}">
                          <a16:creationId xmlns:a16="http://schemas.microsoft.com/office/drawing/2014/main" id="{7AAD8AD3-221D-011F-F347-5D9C31C1C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4933" y="1926674"/>
                      <a:ext cx="40281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6,9%</a:t>
                      </a:r>
                    </a:p>
                  </p:txBody>
                </p:sp>
              </p:grpSp>
              <p:sp>
                <p:nvSpPr>
                  <p:cNvPr id="55" name="CasellaDiTesto 54">
                    <a:extLst>
                      <a:ext uri="{FF2B5EF4-FFF2-40B4-BE49-F238E27FC236}">
                        <a16:creationId xmlns:a16="http://schemas.microsoft.com/office/drawing/2014/main" id="{C9F363F9-8AB4-8F13-99A2-37AF2466196A}"/>
                      </a:ext>
                    </a:extLst>
                  </p:cNvPr>
                  <p:cNvSpPr txBox="1"/>
                  <p:nvPr/>
                </p:nvSpPr>
                <p:spPr>
                  <a:xfrm>
                    <a:off x="1492022" y="1841995"/>
                    <a:ext cx="4028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2,4%</a:t>
                    </a:r>
                  </a:p>
                </p:txBody>
              </p:sp>
            </p:grpSp>
            <p:grpSp>
              <p:nvGrpSpPr>
                <p:cNvPr id="64" name="Gruppo 63">
                  <a:extLst>
                    <a:ext uri="{FF2B5EF4-FFF2-40B4-BE49-F238E27FC236}">
                      <a16:creationId xmlns:a16="http://schemas.microsoft.com/office/drawing/2014/main" id="{20AA9D20-AF88-6CB2-05A6-07AFD83C651D}"/>
                    </a:ext>
                  </a:extLst>
                </p:cNvPr>
                <p:cNvGrpSpPr/>
                <p:nvPr/>
              </p:nvGrpSpPr>
              <p:grpSpPr>
                <a:xfrm>
                  <a:off x="4866341" y="2142118"/>
                  <a:ext cx="4029608" cy="4715882"/>
                  <a:chOff x="4866341" y="2142118"/>
                  <a:chExt cx="4029608" cy="4715882"/>
                </a:xfrm>
              </p:grpSpPr>
              <p:grpSp>
                <p:nvGrpSpPr>
                  <p:cNvPr id="63" name="Gruppo 62">
                    <a:extLst>
                      <a:ext uri="{FF2B5EF4-FFF2-40B4-BE49-F238E27FC236}">
                        <a16:creationId xmlns:a16="http://schemas.microsoft.com/office/drawing/2014/main" id="{9D82DF50-53DA-87BD-2129-C00E4A63A72F}"/>
                      </a:ext>
                    </a:extLst>
                  </p:cNvPr>
                  <p:cNvGrpSpPr/>
                  <p:nvPr/>
                </p:nvGrpSpPr>
                <p:grpSpPr>
                  <a:xfrm>
                    <a:off x="4866341" y="2142118"/>
                    <a:ext cx="4029608" cy="4715882"/>
                    <a:chOff x="4866341" y="2142118"/>
                    <a:chExt cx="4029608" cy="4715882"/>
                  </a:xfrm>
                </p:grpSpPr>
                <p:pic>
                  <p:nvPicPr>
                    <p:cNvPr id="60" name="Immagine 59">
                      <a:extLst>
                        <a:ext uri="{FF2B5EF4-FFF2-40B4-BE49-F238E27FC236}">
                          <a16:creationId xmlns:a16="http://schemas.microsoft.com/office/drawing/2014/main" id="{63F41B98-AF82-D03F-B1B5-E658660C00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730" t="1132" r="31818" b="9696"/>
                    <a:stretch/>
                  </p:blipFill>
                  <p:spPr>
                    <a:xfrm>
                      <a:off x="4866341" y="2142118"/>
                      <a:ext cx="4029608" cy="47158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Immagine 61">
                      <a:extLst>
                        <a:ext uri="{FF2B5EF4-FFF2-40B4-BE49-F238E27FC236}">
                          <a16:creationId xmlns:a16="http://schemas.microsoft.com/office/drawing/2014/main" id="{1427E8E2-5F4E-2B27-02B4-AE700CAC83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81806" t="3763" r="1452" b="92135"/>
                    <a:stretch/>
                  </p:blipFill>
                  <p:spPr>
                    <a:xfrm>
                      <a:off x="7318851" y="2421951"/>
                      <a:ext cx="1445953" cy="22747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pic>
                <p:nvPicPr>
                  <p:cNvPr id="61" name="Immagine 60">
                    <a:extLst>
                      <a:ext uri="{FF2B5EF4-FFF2-40B4-BE49-F238E27FC236}">
                        <a16:creationId xmlns:a16="http://schemas.microsoft.com/office/drawing/2014/main" id="{D9F4BD96-F07F-D9C9-2797-CE0A977B89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90279" t="6716" r="1102" b="66951"/>
                  <a:stretch/>
                </p:blipFill>
                <p:spPr>
                  <a:xfrm>
                    <a:off x="7717554" y="2649426"/>
                    <a:ext cx="928606" cy="1654995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6" name="Immagine 65">
                <a:extLst>
                  <a:ext uri="{FF2B5EF4-FFF2-40B4-BE49-F238E27FC236}">
                    <a16:creationId xmlns:a16="http://schemas.microsoft.com/office/drawing/2014/main" id="{34370D97-BF8E-0BBA-7A51-5126937F03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726" t="88301" r="14552" b="1782"/>
              <a:stretch/>
            </p:blipFill>
            <p:spPr>
              <a:xfrm>
                <a:off x="4284743" y="6064057"/>
                <a:ext cx="2307708" cy="624582"/>
              </a:xfrm>
              <a:prstGeom prst="rect">
                <a:avLst/>
              </a:prstGeom>
            </p:spPr>
          </p:pic>
        </p:grp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7297345B-FA4F-8250-8047-52E2E43926C3}"/>
                </a:ext>
              </a:extLst>
            </p:cNvPr>
            <p:cNvSpPr txBox="1"/>
            <p:nvPr/>
          </p:nvSpPr>
          <p:spPr>
            <a:xfrm>
              <a:off x="1607751" y="2734236"/>
              <a:ext cx="4028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chemeClr val="bg2">
                      <a:lumMod val="50000"/>
                    </a:schemeClr>
                  </a:solidFill>
                </a:rPr>
                <a:t>1,6%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62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>
            <a:extLst>
              <a:ext uri="{FF2B5EF4-FFF2-40B4-BE49-F238E27FC236}">
                <a16:creationId xmlns:a16="http://schemas.microsoft.com/office/drawing/2014/main" id="{A193FF83-AC63-2265-41E9-376260AF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1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Provenienza dei visitatori italiani </a:t>
            </a:r>
            <a:br>
              <a:rPr lang="it-IT" dirty="0"/>
            </a:br>
            <a:r>
              <a:rPr lang="it-IT" dirty="0"/>
              <a:t>(escluso Brescia)</a:t>
            </a:r>
          </a:p>
        </p:txBody>
      </p:sp>
      <p:cxnSp>
        <p:nvCxnSpPr>
          <p:cNvPr id="24" name="Connettore 1 6">
            <a:extLst>
              <a:ext uri="{FF2B5EF4-FFF2-40B4-BE49-F238E27FC236}">
                <a16:creationId xmlns:a16="http://schemas.microsoft.com/office/drawing/2014/main" id="{D3CCBF4C-6AF8-87F1-564B-64462ABAF270}"/>
              </a:ext>
            </a:extLst>
          </p:cNvPr>
          <p:cNvCxnSpPr/>
          <p:nvPr/>
        </p:nvCxnSpPr>
        <p:spPr>
          <a:xfrm>
            <a:off x="0" y="1159609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77AB8830-25A5-8FDB-A08C-C4861AF85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54" y="1407749"/>
            <a:ext cx="5461946" cy="47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5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>
            <a:extLst>
              <a:ext uri="{FF2B5EF4-FFF2-40B4-BE49-F238E27FC236}">
                <a16:creationId xmlns:a16="http://schemas.microsoft.com/office/drawing/2014/main" id="{A193FF83-AC63-2265-41E9-376260AF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1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Provenienza dei visitatori europei</a:t>
            </a:r>
          </a:p>
        </p:txBody>
      </p:sp>
      <p:cxnSp>
        <p:nvCxnSpPr>
          <p:cNvPr id="24" name="Connettore 1 6">
            <a:extLst>
              <a:ext uri="{FF2B5EF4-FFF2-40B4-BE49-F238E27FC236}">
                <a16:creationId xmlns:a16="http://schemas.microsoft.com/office/drawing/2014/main" id="{D3CCBF4C-6AF8-87F1-564B-64462ABAF270}"/>
              </a:ext>
            </a:extLst>
          </p:cNvPr>
          <p:cNvCxnSpPr/>
          <p:nvPr/>
        </p:nvCxnSpPr>
        <p:spPr>
          <a:xfrm>
            <a:off x="0" y="1159609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F121ED12-CB71-9624-9E72-27618B49915E}"/>
              </a:ext>
            </a:extLst>
          </p:cNvPr>
          <p:cNvGrpSpPr/>
          <p:nvPr/>
        </p:nvGrpSpPr>
        <p:grpSpPr>
          <a:xfrm>
            <a:off x="2377501" y="1554878"/>
            <a:ext cx="6767532" cy="5303122"/>
            <a:chOff x="2772708" y="1554878"/>
            <a:chExt cx="6329913" cy="5250199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C6D10DF3-90B7-2A2E-0370-93DA05D615D4}"/>
                </a:ext>
              </a:extLst>
            </p:cNvPr>
            <p:cNvGrpSpPr/>
            <p:nvPr/>
          </p:nvGrpSpPr>
          <p:grpSpPr>
            <a:xfrm>
              <a:off x="2772708" y="1554878"/>
              <a:ext cx="6329913" cy="5250199"/>
              <a:chOff x="2772708" y="1554878"/>
              <a:chExt cx="6329913" cy="5250199"/>
            </a:xfrm>
          </p:grpSpPr>
          <p:grpSp>
            <p:nvGrpSpPr>
              <p:cNvPr id="50" name="Gruppo 49">
                <a:extLst>
                  <a:ext uri="{FF2B5EF4-FFF2-40B4-BE49-F238E27FC236}">
                    <a16:creationId xmlns:a16="http://schemas.microsoft.com/office/drawing/2014/main" id="{C9D8DFF1-5E9D-5F9C-4C44-7742A2AD712F}"/>
                  </a:ext>
                </a:extLst>
              </p:cNvPr>
              <p:cNvGrpSpPr/>
              <p:nvPr/>
            </p:nvGrpSpPr>
            <p:grpSpPr>
              <a:xfrm>
                <a:off x="2772708" y="1554878"/>
                <a:ext cx="6329913" cy="5250199"/>
                <a:chOff x="2964209" y="2071515"/>
                <a:chExt cx="5941313" cy="4881584"/>
              </a:xfrm>
            </p:grpSpPr>
            <p:grpSp>
              <p:nvGrpSpPr>
                <p:cNvPr id="46" name="Gruppo 45">
                  <a:extLst>
                    <a:ext uri="{FF2B5EF4-FFF2-40B4-BE49-F238E27FC236}">
                      <a16:creationId xmlns:a16="http://schemas.microsoft.com/office/drawing/2014/main" id="{DF3605B6-5C12-BA11-32EB-ED9EB12F5DAA}"/>
                    </a:ext>
                  </a:extLst>
                </p:cNvPr>
                <p:cNvGrpSpPr/>
                <p:nvPr/>
              </p:nvGrpSpPr>
              <p:grpSpPr>
                <a:xfrm>
                  <a:off x="2964209" y="2071515"/>
                  <a:ext cx="5941313" cy="4881584"/>
                  <a:chOff x="2964209" y="2071515"/>
                  <a:chExt cx="5941313" cy="4881584"/>
                </a:xfrm>
              </p:grpSpPr>
              <p:pic>
                <p:nvPicPr>
                  <p:cNvPr id="45" name="Immagine 44">
                    <a:extLst>
                      <a:ext uri="{FF2B5EF4-FFF2-40B4-BE49-F238E27FC236}">
                        <a16:creationId xmlns:a16="http://schemas.microsoft.com/office/drawing/2014/main" id="{56BF1AC9-A79B-DE29-2387-F9DABF6BDA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4237" t="22686" r="25333" b="-35"/>
                  <a:stretch/>
                </p:blipFill>
                <p:spPr>
                  <a:xfrm>
                    <a:off x="3165843" y="2303271"/>
                    <a:ext cx="4899817" cy="4649828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Gruppo 40">
                    <a:extLst>
                      <a:ext uri="{FF2B5EF4-FFF2-40B4-BE49-F238E27FC236}">
                        <a16:creationId xmlns:a16="http://schemas.microsoft.com/office/drawing/2014/main" id="{045650FC-CDEB-CBE8-F0C2-AF445851CC69}"/>
                      </a:ext>
                    </a:extLst>
                  </p:cNvPr>
                  <p:cNvGrpSpPr/>
                  <p:nvPr/>
                </p:nvGrpSpPr>
                <p:grpSpPr>
                  <a:xfrm>
                    <a:off x="2964209" y="2071515"/>
                    <a:ext cx="5941313" cy="4814806"/>
                    <a:chOff x="2472024" y="2114763"/>
                    <a:chExt cx="5405876" cy="4620160"/>
                  </a:xfrm>
                </p:grpSpPr>
                <p:grpSp>
                  <p:nvGrpSpPr>
                    <p:cNvPr id="38" name="Gruppo 37">
                      <a:extLst>
                        <a:ext uri="{FF2B5EF4-FFF2-40B4-BE49-F238E27FC236}">
                          <a16:creationId xmlns:a16="http://schemas.microsoft.com/office/drawing/2014/main" id="{F44988B6-934F-02F9-C305-5FE8BF73CF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22943" y="2114763"/>
                      <a:ext cx="1754957" cy="1634996"/>
                      <a:chOff x="6122944" y="2114763"/>
                      <a:chExt cx="1754956" cy="1634996"/>
                    </a:xfrm>
                  </p:grpSpPr>
                  <p:pic>
                    <p:nvPicPr>
                      <p:cNvPr id="37" name="Immagine 36">
                        <a:extLst>
                          <a:ext uri="{FF2B5EF4-FFF2-40B4-BE49-F238E27FC236}">
                            <a16:creationId xmlns:a16="http://schemas.microsoft.com/office/drawing/2014/main" id="{2F9BE764-B425-FDF9-1527-1A56D3A00E5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89622" t="7158" r="378" b="88713"/>
                      <a:stretch/>
                    </p:blipFill>
                    <p:spPr>
                      <a:xfrm>
                        <a:off x="6122944" y="2114763"/>
                        <a:ext cx="1754956" cy="30030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6" name="Immagine 35">
                        <a:extLst>
                          <a:ext uri="{FF2B5EF4-FFF2-40B4-BE49-F238E27FC236}">
                            <a16:creationId xmlns:a16="http://schemas.microsoft.com/office/drawing/2014/main" id="{BC9480F9-D7E0-3693-7A20-7D50A65AF3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93555" t="11359" r="889" b="67584"/>
                      <a:stretch/>
                    </p:blipFill>
                    <p:spPr>
                      <a:xfrm>
                        <a:off x="6733313" y="2337150"/>
                        <a:ext cx="751387" cy="1412609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Immagine 39">
                      <a:extLst>
                        <a:ext uri="{FF2B5EF4-FFF2-40B4-BE49-F238E27FC236}">
                          <a16:creationId xmlns:a16="http://schemas.microsoft.com/office/drawing/2014/main" id="{D0D74ADA-C0B8-7930-4D03-9E040A6F65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4726" t="91978" r="8607"/>
                    <a:stretch/>
                  </p:blipFill>
                  <p:spPr>
                    <a:xfrm>
                      <a:off x="2472024" y="6312219"/>
                      <a:ext cx="2118927" cy="422704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C90B9465-7955-1E52-EBEC-F4D02E08DCDA}"/>
                    </a:ext>
                  </a:extLst>
                </p:cNvPr>
                <p:cNvSpPr txBox="1"/>
                <p:nvPr/>
              </p:nvSpPr>
              <p:spPr>
                <a:xfrm>
                  <a:off x="3934914" y="4057110"/>
                  <a:ext cx="8412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2,2%</a:t>
                  </a:r>
                </a:p>
              </p:txBody>
            </p:sp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5406D94F-8B56-6FBF-9EDF-ACA675BB728A}"/>
                    </a:ext>
                  </a:extLst>
                </p:cNvPr>
                <p:cNvSpPr txBox="1"/>
                <p:nvPr/>
              </p:nvSpPr>
              <p:spPr>
                <a:xfrm>
                  <a:off x="4904026" y="4446334"/>
                  <a:ext cx="8412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1,5%</a:t>
                  </a:r>
                </a:p>
              </p:txBody>
            </p:sp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F421D48B-4D50-EF71-E223-E6CB5D7FF98B}"/>
                    </a:ext>
                  </a:extLst>
                </p:cNvPr>
                <p:cNvSpPr txBox="1"/>
                <p:nvPr/>
              </p:nvSpPr>
              <p:spPr>
                <a:xfrm rot="1413657">
                  <a:off x="4713324" y="4753510"/>
                  <a:ext cx="8412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10,3%</a:t>
                  </a:r>
                </a:p>
              </p:txBody>
            </p:sp>
          </p:grp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80C97D3B-9930-7CDB-9493-BA2783212A79}"/>
                  </a:ext>
                </a:extLst>
              </p:cNvPr>
              <p:cNvSpPr txBox="1"/>
              <p:nvPr/>
            </p:nvSpPr>
            <p:spPr>
              <a:xfrm>
                <a:off x="5518746" y="4506990"/>
                <a:ext cx="896271" cy="26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/>
                  <a:t>1,5%</a:t>
                </a:r>
              </a:p>
            </p:txBody>
          </p:sp>
        </p:grp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2D0A3411-FCC4-9259-22F0-3FD9DD7ED94E}"/>
                </a:ext>
              </a:extLst>
            </p:cNvPr>
            <p:cNvSpPr txBox="1"/>
            <p:nvPr/>
          </p:nvSpPr>
          <p:spPr>
            <a:xfrm>
              <a:off x="4894424" y="4882774"/>
              <a:ext cx="841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8,8%</a:t>
              </a:r>
            </a:p>
          </p:txBody>
        </p: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175DCD32-F188-DAB1-B3D5-0E841D59D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2" r="10316"/>
          <a:stretch/>
        </p:blipFill>
        <p:spPr>
          <a:xfrm>
            <a:off x="13833" y="1292084"/>
            <a:ext cx="3528060" cy="25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6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Mezzi di trasporto utilizzati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D2BC496A-A72D-09B9-4072-656EF69C2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3" y="1612426"/>
            <a:ext cx="8648743" cy="36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Il progetto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82880" y="993841"/>
            <a:ext cx="8766810" cy="50111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/>
              <a:t>Finanziato da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Fondazione Cariplo</a:t>
            </a:r>
            <a:r>
              <a:rPr lang="it-IT" dirty="0"/>
              <a:t>, nell'ambito del bando </a:t>
            </a:r>
            <a:r>
              <a:rPr 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«Data Science for science and society»</a:t>
            </a:r>
            <a:r>
              <a:rPr lang="it-IT" dirty="0"/>
              <a:t>,</a:t>
            </a:r>
            <a:r>
              <a:rPr 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  <a:r>
              <a:rPr lang="it-IT" dirty="0"/>
              <a:t>volto a supportare progetti di ricerca per potenziare la comprensione di temi complessi e socialmente rilevanti grazie ai metodi e alle tecniche della </a:t>
            </a:r>
            <a:r>
              <a:rPr lang="it-IT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Data Science</a:t>
            </a:r>
            <a:r>
              <a:rPr lang="it-IT" dirty="0"/>
              <a:t> (la Scienza dei Dati).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Linea Arte e Cultura</a:t>
            </a:r>
            <a:r>
              <a:rPr lang="it-IT" dirty="0"/>
              <a:t>: esame dei consumi e dei comportamenti culturali del pubblico, anche in relazione alle nuove forme di fruizione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9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Soddisfazione dei visitatori – S. Giulia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CBB5E6C0-673D-2BB4-79DB-9332A7046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05" t="82411" r="17827"/>
          <a:stretch/>
        </p:blipFill>
        <p:spPr>
          <a:xfrm>
            <a:off x="4073686" y="5954358"/>
            <a:ext cx="4943475" cy="8063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670AC5-01B5-9B3A-58EB-FCD9C4363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44"/>
          <a:stretch/>
        </p:blipFill>
        <p:spPr>
          <a:xfrm>
            <a:off x="-42280" y="1422455"/>
            <a:ext cx="9059441" cy="35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87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042402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Places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4893580"/>
            <a:ext cx="8008372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Analisi sensoriale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402307" y="1984861"/>
            <a:ext cx="5470460" cy="24328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Analisi sensoriale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8D1177A1-9EEB-08D3-FD32-8A141F41AE3B}"/>
              </a:ext>
            </a:extLst>
          </p:cNvPr>
          <p:cNvSpPr txBox="1">
            <a:spLocks/>
          </p:cNvSpPr>
          <p:nvPr/>
        </p:nvSpPr>
        <p:spPr>
          <a:xfrm>
            <a:off x="277353" y="1471226"/>
            <a:ext cx="8589293" cy="1069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/>
              <a:t>Questionario sensoriale presso la Pinacoteca Tosio-Martinengo</a:t>
            </a:r>
          </a:p>
          <a:p>
            <a:endParaRPr lang="en-US" b="1" dirty="0">
              <a:latin typeface="NEUEHAASDISPLAY-MEDIU" panose="020D0504030502050203" pitchFamily="34" charset="77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7D5C921-0DE2-AB1A-015B-2CE463D6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44" y="2741780"/>
            <a:ext cx="4131764" cy="30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14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402307" y="1984861"/>
            <a:ext cx="5470460" cy="24328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Questionario – Un esempio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8D1177A1-9EEB-08D3-FD32-8A141F41AE3B}"/>
              </a:ext>
            </a:extLst>
          </p:cNvPr>
          <p:cNvSpPr txBox="1">
            <a:spLocks/>
          </p:cNvSpPr>
          <p:nvPr/>
        </p:nvSpPr>
        <p:spPr>
          <a:xfrm>
            <a:off x="277353" y="1471226"/>
            <a:ext cx="8589293" cy="1069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/>
              <a:t>Questionario sensoriale presso la Pinacoteca Tosio-Martinengo</a:t>
            </a:r>
          </a:p>
          <a:p>
            <a:endParaRPr lang="en-US" b="1" dirty="0">
              <a:latin typeface="NEUEHAASDISPLAY-MEDIU" panose="020D0504030502050203" pitchFamily="34" charset="77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FC13212A-4212-44FC-A43E-2B4C1C6CD8AD}"/>
              </a:ext>
            </a:extLst>
          </p:cNvPr>
          <p:cNvGrpSpPr/>
          <p:nvPr/>
        </p:nvGrpSpPr>
        <p:grpSpPr>
          <a:xfrm>
            <a:off x="1614407" y="2691120"/>
            <a:ext cx="5358187" cy="2963209"/>
            <a:chOff x="2315828" y="2875893"/>
            <a:chExt cx="4581821" cy="2239357"/>
          </a:xfrm>
        </p:grpSpPr>
        <p:sp>
          <p:nvSpPr>
            <p:cNvPr id="2" name="Rectangle 39">
              <a:extLst>
                <a:ext uri="{FF2B5EF4-FFF2-40B4-BE49-F238E27FC236}">
                  <a16:creationId xmlns:a16="http://schemas.microsoft.com/office/drawing/2014/main" id="{3CEE535F-E21B-5AC2-16F6-781306BDC66D}"/>
                </a:ext>
              </a:extLst>
            </p:cNvPr>
            <p:cNvSpPr/>
            <p:nvPr/>
          </p:nvSpPr>
          <p:spPr>
            <a:xfrm>
              <a:off x="3486741" y="2963448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Rectangle 44">
              <a:extLst>
                <a:ext uri="{FF2B5EF4-FFF2-40B4-BE49-F238E27FC236}">
                  <a16:creationId xmlns:a16="http://schemas.microsoft.com/office/drawing/2014/main" id="{EDC7FB61-D4BE-37EA-C4CB-85E9770C2869}"/>
                </a:ext>
              </a:extLst>
            </p:cNvPr>
            <p:cNvSpPr/>
            <p:nvPr/>
          </p:nvSpPr>
          <p:spPr>
            <a:xfrm>
              <a:off x="4396036" y="2963448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" name="Straight Connector 53">
              <a:extLst>
                <a:ext uri="{FF2B5EF4-FFF2-40B4-BE49-F238E27FC236}">
                  <a16:creationId xmlns:a16="http://schemas.microsoft.com/office/drawing/2014/main" id="{3770ED02-3969-9E57-9579-D9AD425049E2}"/>
                </a:ext>
              </a:extLst>
            </p:cNvPr>
            <p:cNvCxnSpPr>
              <a:cxnSpLocks/>
            </p:cNvCxnSpPr>
            <p:nvPr/>
          </p:nvCxnSpPr>
          <p:spPr>
            <a:xfrm>
              <a:off x="3479410" y="2958806"/>
              <a:ext cx="202267" cy="171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54">
              <a:extLst>
                <a:ext uri="{FF2B5EF4-FFF2-40B4-BE49-F238E27FC236}">
                  <a16:creationId xmlns:a16="http://schemas.microsoft.com/office/drawing/2014/main" id="{74F2E264-3E71-F4FB-AF31-3146FE6BC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6741" y="2966387"/>
              <a:ext cx="194936" cy="1736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943F2BDA-C28C-CBEE-ABD8-CE59597EE629}"/>
                </a:ext>
              </a:extLst>
            </p:cNvPr>
            <p:cNvSpPr txBox="1"/>
            <p:nvPr/>
          </p:nvSpPr>
          <p:spPr>
            <a:xfrm>
              <a:off x="3287259" y="3175572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Amaro</a:t>
              </a:r>
            </a:p>
          </p:txBody>
        </p:sp>
        <p:sp>
          <p:nvSpPr>
            <p:cNvPr id="10" name="TextBox 58">
              <a:extLst>
                <a:ext uri="{FF2B5EF4-FFF2-40B4-BE49-F238E27FC236}">
                  <a16:creationId xmlns:a16="http://schemas.microsoft.com/office/drawing/2014/main" id="{AC9F9DD8-2BCA-A87A-7CE2-CE541FCFB1B9}"/>
                </a:ext>
              </a:extLst>
            </p:cNvPr>
            <p:cNvSpPr txBox="1"/>
            <p:nvPr/>
          </p:nvSpPr>
          <p:spPr>
            <a:xfrm>
              <a:off x="5155756" y="3175572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Dolce</a:t>
              </a:r>
            </a:p>
          </p:txBody>
        </p:sp>
        <p:sp>
          <p:nvSpPr>
            <p:cNvPr id="12" name="Rectangle 59">
              <a:extLst>
                <a:ext uri="{FF2B5EF4-FFF2-40B4-BE49-F238E27FC236}">
                  <a16:creationId xmlns:a16="http://schemas.microsoft.com/office/drawing/2014/main" id="{D6C9CB64-787C-49C6-8529-6B33025B1FB3}"/>
                </a:ext>
              </a:extLst>
            </p:cNvPr>
            <p:cNvSpPr/>
            <p:nvPr/>
          </p:nvSpPr>
          <p:spPr>
            <a:xfrm>
              <a:off x="3486738" y="2955260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3588E1DB-92F8-ED3D-4794-1689061C718E}"/>
                </a:ext>
              </a:extLst>
            </p:cNvPr>
            <p:cNvSpPr txBox="1"/>
            <p:nvPr/>
          </p:nvSpPr>
          <p:spPr>
            <a:xfrm>
              <a:off x="5234936" y="3734690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Nuovo</a:t>
              </a: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8F27719D-6195-CE22-4738-4F183009EE73}"/>
                </a:ext>
              </a:extLst>
            </p:cNvPr>
            <p:cNvSpPr txBox="1"/>
            <p:nvPr/>
          </p:nvSpPr>
          <p:spPr>
            <a:xfrm>
              <a:off x="3287259" y="4293161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Ruvido</a:t>
              </a:r>
            </a:p>
          </p:txBody>
        </p: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3F340C48-3644-3613-9CF6-A97889CE1BD3}"/>
                </a:ext>
              </a:extLst>
            </p:cNvPr>
            <p:cNvSpPr txBox="1"/>
            <p:nvPr/>
          </p:nvSpPr>
          <p:spPr>
            <a:xfrm>
              <a:off x="5228998" y="4293161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Soffice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F227447-0DAE-0090-E1AB-536AC57E7FCD}"/>
                </a:ext>
              </a:extLst>
            </p:cNvPr>
            <p:cNvSpPr txBox="1"/>
            <p:nvPr/>
          </p:nvSpPr>
          <p:spPr>
            <a:xfrm>
              <a:off x="5228279" y="4841792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Nitido</a:t>
              </a:r>
            </a:p>
          </p:txBody>
        </p:sp>
        <p:sp>
          <p:nvSpPr>
            <p:cNvPr id="18" name="TextBox 76">
              <a:extLst>
                <a:ext uri="{FF2B5EF4-FFF2-40B4-BE49-F238E27FC236}">
                  <a16:creationId xmlns:a16="http://schemas.microsoft.com/office/drawing/2014/main" id="{206A7B0B-EFC2-D565-A24D-9AFB184A4D9D}"/>
                </a:ext>
              </a:extLst>
            </p:cNvPr>
            <p:cNvSpPr txBox="1"/>
            <p:nvPr/>
          </p:nvSpPr>
          <p:spPr>
            <a:xfrm>
              <a:off x="3287259" y="3737012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Antico</a:t>
              </a:r>
            </a:p>
          </p:txBody>
        </p:sp>
        <p:sp>
          <p:nvSpPr>
            <p:cNvPr id="19" name="TextBox 77">
              <a:extLst>
                <a:ext uri="{FF2B5EF4-FFF2-40B4-BE49-F238E27FC236}">
                  <a16:creationId xmlns:a16="http://schemas.microsoft.com/office/drawing/2014/main" id="{B951FE10-0FEC-393F-036C-4E7A471FB638}"/>
                </a:ext>
              </a:extLst>
            </p:cNvPr>
            <p:cNvSpPr txBox="1"/>
            <p:nvPr/>
          </p:nvSpPr>
          <p:spPr>
            <a:xfrm>
              <a:off x="3287259" y="4848347"/>
              <a:ext cx="834352" cy="23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400" i="1" dirty="0">
                  <a:solidFill>
                    <a:prstClr val="black"/>
                  </a:solidFill>
                  <a:latin typeface="Calibri" panose="020F0502020204030204"/>
                </a:rPr>
                <a:t>Sfocato</a:t>
              </a:r>
            </a:p>
          </p:txBody>
        </p:sp>
        <p:sp>
          <p:nvSpPr>
            <p:cNvPr id="20" name="TextBox 78">
              <a:extLst>
                <a:ext uri="{FF2B5EF4-FFF2-40B4-BE49-F238E27FC236}">
                  <a16:creationId xmlns:a16="http://schemas.microsoft.com/office/drawing/2014/main" id="{69111782-E39D-CCAA-03AB-5C646CA35013}"/>
                </a:ext>
              </a:extLst>
            </p:cNvPr>
            <p:cNvSpPr txBox="1"/>
            <p:nvPr/>
          </p:nvSpPr>
          <p:spPr>
            <a:xfrm>
              <a:off x="6008227" y="2875893"/>
              <a:ext cx="834352" cy="348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24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Gusto</a:t>
              </a:r>
              <a:endParaRPr lang="it-IT" sz="1400" b="1" i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21" name="TextBox 79">
              <a:extLst>
                <a:ext uri="{FF2B5EF4-FFF2-40B4-BE49-F238E27FC236}">
                  <a16:creationId xmlns:a16="http://schemas.microsoft.com/office/drawing/2014/main" id="{BBA865EE-8264-B823-51CE-C26EF6E83CD9}"/>
                </a:ext>
              </a:extLst>
            </p:cNvPr>
            <p:cNvSpPr txBox="1"/>
            <p:nvPr/>
          </p:nvSpPr>
          <p:spPr>
            <a:xfrm>
              <a:off x="5884361" y="3448830"/>
              <a:ext cx="976575" cy="348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24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Olfatto</a:t>
              </a:r>
            </a:p>
          </p:txBody>
        </p:sp>
        <p:sp>
          <p:nvSpPr>
            <p:cNvPr id="22" name="TextBox 80">
              <a:extLst>
                <a:ext uri="{FF2B5EF4-FFF2-40B4-BE49-F238E27FC236}">
                  <a16:creationId xmlns:a16="http://schemas.microsoft.com/office/drawing/2014/main" id="{9C04DC40-3172-5A80-1F78-F3FB80714342}"/>
                </a:ext>
              </a:extLst>
            </p:cNvPr>
            <p:cNvSpPr txBox="1"/>
            <p:nvPr/>
          </p:nvSpPr>
          <p:spPr>
            <a:xfrm>
              <a:off x="6044941" y="4021767"/>
              <a:ext cx="834352" cy="348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24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Tatto</a:t>
              </a:r>
            </a:p>
          </p:txBody>
        </p:sp>
        <p:sp>
          <p:nvSpPr>
            <p:cNvPr id="23" name="TextBox 81">
              <a:extLst>
                <a:ext uri="{FF2B5EF4-FFF2-40B4-BE49-F238E27FC236}">
                  <a16:creationId xmlns:a16="http://schemas.microsoft.com/office/drawing/2014/main" id="{1C68DEB8-4B5D-7EFA-4CC0-F3E165C49091}"/>
                </a:ext>
              </a:extLst>
            </p:cNvPr>
            <p:cNvSpPr txBox="1"/>
            <p:nvPr/>
          </p:nvSpPr>
          <p:spPr>
            <a:xfrm>
              <a:off x="6063297" y="4594704"/>
              <a:ext cx="834352" cy="348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24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Vista</a:t>
              </a:r>
            </a:p>
          </p:txBody>
        </p:sp>
        <p:sp>
          <p:nvSpPr>
            <p:cNvPr id="24" name="Rectangle 86">
              <a:extLst>
                <a:ext uri="{FF2B5EF4-FFF2-40B4-BE49-F238E27FC236}">
                  <a16:creationId xmlns:a16="http://schemas.microsoft.com/office/drawing/2014/main" id="{2D3F2E0F-1A8A-31AB-32D3-D8EC0625E988}"/>
                </a:ext>
              </a:extLst>
            </p:cNvPr>
            <p:cNvSpPr/>
            <p:nvPr/>
          </p:nvSpPr>
          <p:spPr>
            <a:xfrm>
              <a:off x="2315828" y="2895896"/>
              <a:ext cx="4529494" cy="533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87">
              <a:extLst>
                <a:ext uri="{FF2B5EF4-FFF2-40B4-BE49-F238E27FC236}">
                  <a16:creationId xmlns:a16="http://schemas.microsoft.com/office/drawing/2014/main" id="{29C8EBA0-E718-3CC1-F620-6A49A7FE1256}"/>
                </a:ext>
              </a:extLst>
            </p:cNvPr>
            <p:cNvSpPr/>
            <p:nvPr/>
          </p:nvSpPr>
          <p:spPr>
            <a:xfrm>
              <a:off x="2315828" y="3444567"/>
              <a:ext cx="4529494" cy="533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88">
              <a:extLst>
                <a:ext uri="{FF2B5EF4-FFF2-40B4-BE49-F238E27FC236}">
                  <a16:creationId xmlns:a16="http://schemas.microsoft.com/office/drawing/2014/main" id="{F9A8B64F-886F-A667-D595-CD0C9C1173AA}"/>
                </a:ext>
              </a:extLst>
            </p:cNvPr>
            <p:cNvSpPr/>
            <p:nvPr/>
          </p:nvSpPr>
          <p:spPr>
            <a:xfrm>
              <a:off x="2320533" y="3999456"/>
              <a:ext cx="4529494" cy="533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89">
              <a:extLst>
                <a:ext uri="{FF2B5EF4-FFF2-40B4-BE49-F238E27FC236}">
                  <a16:creationId xmlns:a16="http://schemas.microsoft.com/office/drawing/2014/main" id="{DA453B12-9FC9-A3DD-A05F-CE0C8A45FEE2}"/>
                </a:ext>
              </a:extLst>
            </p:cNvPr>
            <p:cNvSpPr/>
            <p:nvPr/>
          </p:nvSpPr>
          <p:spPr>
            <a:xfrm>
              <a:off x="2320533" y="4548127"/>
              <a:ext cx="4529494" cy="567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50C7E295-C633-15F8-E5C8-65B519CC980C}"/>
                </a:ext>
              </a:extLst>
            </p:cNvPr>
            <p:cNvSpPr/>
            <p:nvPr/>
          </p:nvSpPr>
          <p:spPr>
            <a:xfrm>
              <a:off x="5305336" y="2971250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E44536F7-B537-DB61-D6DD-7B6D700C0D86}"/>
                </a:ext>
              </a:extLst>
            </p:cNvPr>
            <p:cNvSpPr/>
            <p:nvPr/>
          </p:nvSpPr>
          <p:spPr>
            <a:xfrm>
              <a:off x="3486738" y="2955317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6F3118C1-C9F7-03BD-D960-47C53A505B99}"/>
                </a:ext>
              </a:extLst>
            </p:cNvPr>
            <p:cNvSpPr/>
            <p:nvPr/>
          </p:nvSpPr>
          <p:spPr>
            <a:xfrm>
              <a:off x="3941387" y="2952996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6B0AEEAC-9BD2-3A2D-019A-A729D52AB9C9}"/>
                </a:ext>
              </a:extLst>
            </p:cNvPr>
            <p:cNvSpPr/>
            <p:nvPr/>
          </p:nvSpPr>
          <p:spPr>
            <a:xfrm>
              <a:off x="4850685" y="2963722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7B629121-0DC9-9F7C-AFA6-863811B7B9D7}"/>
                </a:ext>
              </a:extLst>
            </p:cNvPr>
            <p:cNvSpPr/>
            <p:nvPr/>
          </p:nvSpPr>
          <p:spPr>
            <a:xfrm>
              <a:off x="3509539" y="3569563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0C0268AC-7631-A51F-3F1D-404CC17B8E33}"/>
                </a:ext>
              </a:extLst>
            </p:cNvPr>
            <p:cNvSpPr/>
            <p:nvPr/>
          </p:nvSpPr>
          <p:spPr>
            <a:xfrm>
              <a:off x="4418834" y="3569563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22564736-6FBA-C741-2332-D71890E17BBA}"/>
                </a:ext>
              </a:extLst>
            </p:cNvPr>
            <p:cNvSpPr/>
            <p:nvPr/>
          </p:nvSpPr>
          <p:spPr>
            <a:xfrm>
              <a:off x="3509535" y="3561375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7">
              <a:extLst>
                <a:ext uri="{FF2B5EF4-FFF2-40B4-BE49-F238E27FC236}">
                  <a16:creationId xmlns:a16="http://schemas.microsoft.com/office/drawing/2014/main" id="{476DEA70-EECF-B1CD-5F2A-27DEFD511C6E}"/>
                </a:ext>
              </a:extLst>
            </p:cNvPr>
            <p:cNvSpPr/>
            <p:nvPr/>
          </p:nvSpPr>
          <p:spPr>
            <a:xfrm>
              <a:off x="5328134" y="3577365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41">
              <a:extLst>
                <a:ext uri="{FF2B5EF4-FFF2-40B4-BE49-F238E27FC236}">
                  <a16:creationId xmlns:a16="http://schemas.microsoft.com/office/drawing/2014/main" id="{A51F395E-EC89-0C41-EDC9-170F2D665444}"/>
                </a:ext>
              </a:extLst>
            </p:cNvPr>
            <p:cNvSpPr/>
            <p:nvPr/>
          </p:nvSpPr>
          <p:spPr>
            <a:xfrm>
              <a:off x="3509535" y="3561432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 42">
              <a:extLst>
                <a:ext uri="{FF2B5EF4-FFF2-40B4-BE49-F238E27FC236}">
                  <a16:creationId xmlns:a16="http://schemas.microsoft.com/office/drawing/2014/main" id="{1BEB9F4E-2543-20C5-E608-C8C4534DD8B5}"/>
                </a:ext>
              </a:extLst>
            </p:cNvPr>
            <p:cNvSpPr/>
            <p:nvPr/>
          </p:nvSpPr>
          <p:spPr>
            <a:xfrm>
              <a:off x="3964185" y="3559111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48">
              <a:extLst>
                <a:ext uri="{FF2B5EF4-FFF2-40B4-BE49-F238E27FC236}">
                  <a16:creationId xmlns:a16="http://schemas.microsoft.com/office/drawing/2014/main" id="{FA6D0CE3-3129-6916-4F0B-4B1DAC095CBA}"/>
                </a:ext>
              </a:extLst>
            </p:cNvPr>
            <p:cNvSpPr/>
            <p:nvPr/>
          </p:nvSpPr>
          <p:spPr>
            <a:xfrm>
              <a:off x="4873483" y="3569838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Rectangle 50">
              <a:extLst>
                <a:ext uri="{FF2B5EF4-FFF2-40B4-BE49-F238E27FC236}">
                  <a16:creationId xmlns:a16="http://schemas.microsoft.com/office/drawing/2014/main" id="{B94E344B-4A6A-E715-BF07-62F02225F5DF}"/>
                </a:ext>
              </a:extLst>
            </p:cNvPr>
            <p:cNvSpPr/>
            <p:nvPr/>
          </p:nvSpPr>
          <p:spPr>
            <a:xfrm>
              <a:off x="3515985" y="4115469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D440E3F9-7FF7-FA8C-E2F1-CF88A095AF01}"/>
                </a:ext>
              </a:extLst>
            </p:cNvPr>
            <p:cNvSpPr/>
            <p:nvPr/>
          </p:nvSpPr>
          <p:spPr>
            <a:xfrm>
              <a:off x="4425280" y="4115469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Rectangle 56">
              <a:extLst>
                <a:ext uri="{FF2B5EF4-FFF2-40B4-BE49-F238E27FC236}">
                  <a16:creationId xmlns:a16="http://schemas.microsoft.com/office/drawing/2014/main" id="{89787AB6-A7D7-294C-7ABC-AFADA67325CD}"/>
                </a:ext>
              </a:extLst>
            </p:cNvPr>
            <p:cNvSpPr/>
            <p:nvPr/>
          </p:nvSpPr>
          <p:spPr>
            <a:xfrm>
              <a:off x="3515982" y="4107282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Rectangle 61">
              <a:extLst>
                <a:ext uri="{FF2B5EF4-FFF2-40B4-BE49-F238E27FC236}">
                  <a16:creationId xmlns:a16="http://schemas.microsoft.com/office/drawing/2014/main" id="{FCD171B2-6DFE-BA76-BEB1-930043BFC114}"/>
                </a:ext>
              </a:extLst>
            </p:cNvPr>
            <p:cNvSpPr/>
            <p:nvPr/>
          </p:nvSpPr>
          <p:spPr>
            <a:xfrm>
              <a:off x="5334580" y="4123272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659917B3-7553-7E3A-8901-63513A02F3C1}"/>
                </a:ext>
              </a:extLst>
            </p:cNvPr>
            <p:cNvSpPr/>
            <p:nvPr/>
          </p:nvSpPr>
          <p:spPr>
            <a:xfrm>
              <a:off x="3515982" y="4107339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C6F4FC09-9151-88F3-3728-EEDC01BD4571}"/>
                </a:ext>
              </a:extLst>
            </p:cNvPr>
            <p:cNvSpPr/>
            <p:nvPr/>
          </p:nvSpPr>
          <p:spPr>
            <a:xfrm>
              <a:off x="3970631" y="4105017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68">
              <a:extLst>
                <a:ext uri="{FF2B5EF4-FFF2-40B4-BE49-F238E27FC236}">
                  <a16:creationId xmlns:a16="http://schemas.microsoft.com/office/drawing/2014/main" id="{56375F6F-B66A-1946-BAB3-864951839159}"/>
                </a:ext>
              </a:extLst>
            </p:cNvPr>
            <p:cNvSpPr/>
            <p:nvPr/>
          </p:nvSpPr>
          <p:spPr>
            <a:xfrm>
              <a:off x="4879929" y="4115744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Rectangle 69">
              <a:extLst>
                <a:ext uri="{FF2B5EF4-FFF2-40B4-BE49-F238E27FC236}">
                  <a16:creationId xmlns:a16="http://schemas.microsoft.com/office/drawing/2014/main" id="{FD8E404D-D4EA-F2D6-3AAD-18D1B1876CE6}"/>
                </a:ext>
              </a:extLst>
            </p:cNvPr>
            <p:cNvSpPr/>
            <p:nvPr/>
          </p:nvSpPr>
          <p:spPr>
            <a:xfrm>
              <a:off x="3551655" y="4649551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Rectangle 70">
              <a:extLst>
                <a:ext uri="{FF2B5EF4-FFF2-40B4-BE49-F238E27FC236}">
                  <a16:creationId xmlns:a16="http://schemas.microsoft.com/office/drawing/2014/main" id="{71FAF5F4-B3E3-B769-2BAC-EB1A629B25F1}"/>
                </a:ext>
              </a:extLst>
            </p:cNvPr>
            <p:cNvSpPr/>
            <p:nvPr/>
          </p:nvSpPr>
          <p:spPr>
            <a:xfrm>
              <a:off x="4460949" y="4649551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9" name="Straight Connector 71">
              <a:extLst>
                <a:ext uri="{FF2B5EF4-FFF2-40B4-BE49-F238E27FC236}">
                  <a16:creationId xmlns:a16="http://schemas.microsoft.com/office/drawing/2014/main" id="{115D423C-DFB9-2871-52EA-FA12B5DA10D9}"/>
                </a:ext>
              </a:extLst>
            </p:cNvPr>
            <p:cNvCxnSpPr>
              <a:cxnSpLocks/>
            </p:cNvCxnSpPr>
            <p:nvPr/>
          </p:nvCxnSpPr>
          <p:spPr>
            <a:xfrm>
              <a:off x="3999618" y="4635385"/>
              <a:ext cx="202267" cy="171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2">
              <a:extLst>
                <a:ext uri="{FF2B5EF4-FFF2-40B4-BE49-F238E27FC236}">
                  <a16:creationId xmlns:a16="http://schemas.microsoft.com/office/drawing/2014/main" id="{6B999AA0-FB22-35C5-60D0-0D9C9DF430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6949" y="4642966"/>
              <a:ext cx="194936" cy="1736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73">
              <a:extLst>
                <a:ext uri="{FF2B5EF4-FFF2-40B4-BE49-F238E27FC236}">
                  <a16:creationId xmlns:a16="http://schemas.microsoft.com/office/drawing/2014/main" id="{E5A913B6-0A50-9546-A811-997D21D63F28}"/>
                </a:ext>
              </a:extLst>
            </p:cNvPr>
            <p:cNvSpPr/>
            <p:nvPr/>
          </p:nvSpPr>
          <p:spPr>
            <a:xfrm>
              <a:off x="3551651" y="4641363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Rectangle 74">
              <a:extLst>
                <a:ext uri="{FF2B5EF4-FFF2-40B4-BE49-F238E27FC236}">
                  <a16:creationId xmlns:a16="http://schemas.microsoft.com/office/drawing/2014/main" id="{152EF708-3458-6F3E-B432-FF58BDD72FCF}"/>
                </a:ext>
              </a:extLst>
            </p:cNvPr>
            <p:cNvSpPr/>
            <p:nvPr/>
          </p:nvSpPr>
          <p:spPr>
            <a:xfrm>
              <a:off x="5370249" y="4657353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Rectangle 75">
              <a:extLst>
                <a:ext uri="{FF2B5EF4-FFF2-40B4-BE49-F238E27FC236}">
                  <a16:creationId xmlns:a16="http://schemas.microsoft.com/office/drawing/2014/main" id="{FA7B2672-9144-EBC2-D0D5-B99E14888CF2}"/>
                </a:ext>
              </a:extLst>
            </p:cNvPr>
            <p:cNvSpPr/>
            <p:nvPr/>
          </p:nvSpPr>
          <p:spPr>
            <a:xfrm>
              <a:off x="3551651" y="4641420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Rectangle 96">
              <a:extLst>
                <a:ext uri="{FF2B5EF4-FFF2-40B4-BE49-F238E27FC236}">
                  <a16:creationId xmlns:a16="http://schemas.microsoft.com/office/drawing/2014/main" id="{2DCFEC89-B9B2-337C-5B96-E43A84E032B6}"/>
                </a:ext>
              </a:extLst>
            </p:cNvPr>
            <p:cNvSpPr/>
            <p:nvPr/>
          </p:nvSpPr>
          <p:spPr>
            <a:xfrm>
              <a:off x="4006300" y="4639099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Rectangle 97">
              <a:extLst>
                <a:ext uri="{FF2B5EF4-FFF2-40B4-BE49-F238E27FC236}">
                  <a16:creationId xmlns:a16="http://schemas.microsoft.com/office/drawing/2014/main" id="{9375F4C2-0318-0E03-A058-939B6B199A2A}"/>
                </a:ext>
              </a:extLst>
            </p:cNvPr>
            <p:cNvSpPr/>
            <p:nvPr/>
          </p:nvSpPr>
          <p:spPr>
            <a:xfrm>
              <a:off x="4915599" y="4649826"/>
              <a:ext cx="194936" cy="16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400" i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6" name="Straight Connector 98">
              <a:extLst>
                <a:ext uri="{FF2B5EF4-FFF2-40B4-BE49-F238E27FC236}">
                  <a16:creationId xmlns:a16="http://schemas.microsoft.com/office/drawing/2014/main" id="{A65EF2E2-B116-5E55-87CC-3C5BDFB5810D}"/>
                </a:ext>
              </a:extLst>
            </p:cNvPr>
            <p:cNvCxnSpPr>
              <a:cxnSpLocks/>
            </p:cNvCxnSpPr>
            <p:nvPr/>
          </p:nvCxnSpPr>
          <p:spPr>
            <a:xfrm>
              <a:off x="4407083" y="3564922"/>
              <a:ext cx="202267" cy="171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00">
              <a:extLst>
                <a:ext uri="{FF2B5EF4-FFF2-40B4-BE49-F238E27FC236}">
                  <a16:creationId xmlns:a16="http://schemas.microsoft.com/office/drawing/2014/main" id="{F9EF781F-78F3-6D90-90ED-B7B412A5A7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4413" y="3572503"/>
              <a:ext cx="194936" cy="1736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01">
              <a:extLst>
                <a:ext uri="{FF2B5EF4-FFF2-40B4-BE49-F238E27FC236}">
                  <a16:creationId xmlns:a16="http://schemas.microsoft.com/office/drawing/2014/main" id="{8FC58801-02C3-58CE-E658-F1AF75AF43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1008" y="4124992"/>
              <a:ext cx="202267" cy="171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02">
              <a:extLst>
                <a:ext uri="{FF2B5EF4-FFF2-40B4-BE49-F238E27FC236}">
                  <a16:creationId xmlns:a16="http://schemas.microsoft.com/office/drawing/2014/main" id="{31559543-7915-AF3E-172F-75C24CC48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8338" y="4132573"/>
              <a:ext cx="194936" cy="1736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840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Modello di analisi sensoriale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B47F4C8A-02EF-D2CA-E0A8-8BAA2DE63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91" y="1701801"/>
            <a:ext cx="6858000" cy="1727200"/>
          </a:xfrm>
          <a:prstGeom prst="rect">
            <a:avLst/>
          </a:prstGeom>
        </p:spPr>
      </p:pic>
      <p:sp>
        <p:nvSpPr>
          <p:cNvPr id="28" name="Isosceles Triangle 12">
            <a:extLst>
              <a:ext uri="{FF2B5EF4-FFF2-40B4-BE49-F238E27FC236}">
                <a16:creationId xmlns:a16="http://schemas.microsoft.com/office/drawing/2014/main" id="{1CEBBD4B-E42E-4BBF-244A-16712F062C21}"/>
              </a:ext>
            </a:extLst>
          </p:cNvPr>
          <p:cNvSpPr/>
          <p:nvPr/>
        </p:nvSpPr>
        <p:spPr>
          <a:xfrm>
            <a:off x="3450821" y="3691890"/>
            <a:ext cx="1882140" cy="1546860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1" name="Straight Arrow Connector 26">
            <a:extLst>
              <a:ext uri="{FF2B5EF4-FFF2-40B4-BE49-F238E27FC236}">
                <a16:creationId xmlns:a16="http://schemas.microsoft.com/office/drawing/2014/main" id="{E7A9932C-8CD0-B211-711A-D3A09F34AC84}"/>
              </a:ext>
            </a:extLst>
          </p:cNvPr>
          <p:cNvCxnSpPr/>
          <p:nvPr/>
        </p:nvCxnSpPr>
        <p:spPr>
          <a:xfrm flipH="1" flipV="1">
            <a:off x="4983480" y="3966210"/>
            <a:ext cx="58674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7">
            <a:extLst>
              <a:ext uri="{FF2B5EF4-FFF2-40B4-BE49-F238E27FC236}">
                <a16:creationId xmlns:a16="http://schemas.microsoft.com/office/drawing/2014/main" id="{B190CB46-A16B-662C-6413-008BC4431097}"/>
              </a:ext>
            </a:extLst>
          </p:cNvPr>
          <p:cNvCxnSpPr>
            <a:cxnSpLocks/>
          </p:cNvCxnSpPr>
          <p:nvPr/>
        </p:nvCxnSpPr>
        <p:spPr>
          <a:xfrm flipH="1">
            <a:off x="3217892" y="3966210"/>
            <a:ext cx="465859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31">
            <a:extLst>
              <a:ext uri="{FF2B5EF4-FFF2-40B4-BE49-F238E27FC236}">
                <a16:creationId xmlns:a16="http://schemas.microsoft.com/office/drawing/2014/main" id="{6748DD1B-DC5F-BBCA-9502-453CED0AE64D}"/>
              </a:ext>
            </a:extLst>
          </p:cNvPr>
          <p:cNvCxnSpPr>
            <a:cxnSpLocks/>
          </p:cNvCxnSpPr>
          <p:nvPr/>
        </p:nvCxnSpPr>
        <p:spPr>
          <a:xfrm>
            <a:off x="3731722" y="5520690"/>
            <a:ext cx="13279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51">
            <a:extLst>
              <a:ext uri="{FF2B5EF4-FFF2-40B4-BE49-F238E27FC236}">
                <a16:creationId xmlns:a16="http://schemas.microsoft.com/office/drawing/2014/main" id="{7331BA2A-00F5-C485-6937-358D56B6B0A2}"/>
              </a:ext>
            </a:extLst>
          </p:cNvPr>
          <p:cNvSpPr txBox="1"/>
          <p:nvPr/>
        </p:nvSpPr>
        <p:spPr>
          <a:xfrm>
            <a:off x="5402580" y="4108311"/>
            <a:ext cx="277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Verso l’alto (polo destro)</a:t>
            </a:r>
          </a:p>
        </p:txBody>
      </p:sp>
      <p:sp>
        <p:nvSpPr>
          <p:cNvPr id="65" name="TextBox 52">
            <a:extLst>
              <a:ext uri="{FF2B5EF4-FFF2-40B4-BE49-F238E27FC236}">
                <a16:creationId xmlns:a16="http://schemas.microsoft.com/office/drawing/2014/main" id="{8F0BED0D-44A3-D94C-1557-F357BD2B627F}"/>
              </a:ext>
            </a:extLst>
          </p:cNvPr>
          <p:cNvSpPr txBox="1"/>
          <p:nvPr/>
        </p:nvSpPr>
        <p:spPr>
          <a:xfrm>
            <a:off x="1277354" y="4062144"/>
            <a:ext cx="182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Verso il basso </a:t>
            </a:r>
          </a:p>
          <a:p>
            <a:pPr defTabSz="6858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(polo sinistro)</a:t>
            </a:r>
          </a:p>
        </p:txBody>
      </p:sp>
      <p:sp>
        <p:nvSpPr>
          <p:cNvPr id="66" name="TextBox 55">
            <a:extLst>
              <a:ext uri="{FF2B5EF4-FFF2-40B4-BE49-F238E27FC236}">
                <a16:creationId xmlns:a16="http://schemas.microsoft.com/office/drawing/2014/main" id="{3E64133B-A505-AEE2-5F4C-5DBED121BF03}"/>
              </a:ext>
            </a:extLst>
          </p:cNvPr>
          <p:cNvSpPr txBox="1"/>
          <p:nvPr/>
        </p:nvSpPr>
        <p:spPr>
          <a:xfrm>
            <a:off x="3487281" y="5520690"/>
            <a:ext cx="188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Tendenza a rimanere al centro</a:t>
            </a:r>
          </a:p>
        </p:txBody>
      </p:sp>
    </p:spTree>
    <p:extLst>
      <p:ext uri="{BB962C8B-B14F-4D97-AF65-F5344CB8AC3E}">
        <p14:creationId xmlns:p14="http://schemas.microsoft.com/office/powerpoint/2010/main" val="1040507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Modello di analisi sensoriale – Un esempio di stima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91">
            <a:extLst>
              <a:ext uri="{FF2B5EF4-FFF2-40B4-BE49-F238E27FC236}">
                <a16:creationId xmlns:a16="http://schemas.microsoft.com/office/drawing/2014/main" id="{7C7258DD-EAB2-46B4-E253-79D311FE85AD}"/>
              </a:ext>
            </a:extLst>
          </p:cNvPr>
          <p:cNvSpPr txBox="1"/>
          <p:nvPr/>
        </p:nvSpPr>
        <p:spPr>
          <a:xfrm>
            <a:off x="1303020" y="2095862"/>
            <a:ext cx="1836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it-IT" sz="1350" b="1" dirty="0">
                <a:solidFill>
                  <a:prstClr val="black"/>
                </a:solidFill>
                <a:latin typeface="Calibri" panose="020F0502020204030204"/>
              </a:rPr>
              <a:t>Ruvido - Soffice</a:t>
            </a:r>
          </a:p>
        </p:txBody>
      </p:sp>
      <p:sp>
        <p:nvSpPr>
          <p:cNvPr id="4" name="TextBox 92">
            <a:extLst>
              <a:ext uri="{FF2B5EF4-FFF2-40B4-BE49-F238E27FC236}">
                <a16:creationId xmlns:a16="http://schemas.microsoft.com/office/drawing/2014/main" id="{AEFF3DCA-5AF0-8F25-B940-7A02D83924A8}"/>
              </a:ext>
            </a:extLst>
          </p:cNvPr>
          <p:cNvSpPr txBox="1"/>
          <p:nvPr/>
        </p:nvSpPr>
        <p:spPr>
          <a:xfrm>
            <a:off x="5671222" y="2070038"/>
            <a:ext cx="2177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it-IT" sz="1350" b="1" dirty="0">
                <a:solidFill>
                  <a:prstClr val="black"/>
                </a:solidFill>
                <a:latin typeface="Calibri" panose="020F0502020204030204"/>
              </a:rPr>
              <a:t>Antico - Vecchio</a:t>
            </a:r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B2982877-7E03-39D2-817D-FAA025C90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773" y="2690830"/>
            <a:ext cx="2690599" cy="229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396A1CE6-E683-50AF-57D7-BA95F7B54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318" y="2657419"/>
            <a:ext cx="2732826" cy="2328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0285D4A-0BBB-58F1-A14D-BACE995E9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966" y="1062556"/>
            <a:ext cx="2480904" cy="19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8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679666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</a:t>
            </a:r>
            <a:r>
              <a:rPr lang="it-IT" sz="3600" b="1" dirty="0" err="1">
                <a:latin typeface="Avenir Medium"/>
              </a:rPr>
              <a:t>Places</a:t>
            </a:r>
            <a:r>
              <a:rPr lang="it-IT" sz="3600" b="1" dirty="0">
                <a:latin typeface="Avenir Medium"/>
              </a:rPr>
              <a:t>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522447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Opinioni online</a:t>
            </a:r>
            <a:endParaRPr lang="it-IT" sz="1800" b="1" dirty="0">
              <a:solidFill>
                <a:srgbClr val="FF9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Medium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Database di recensioni online – Esempio virtuoso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484909F0-9F7D-4FD1-8F75-2533C266063A}"/>
              </a:ext>
            </a:extLst>
          </p:cNvPr>
          <p:cNvGrpSpPr/>
          <p:nvPr/>
        </p:nvGrpSpPr>
        <p:grpSpPr>
          <a:xfrm>
            <a:off x="1131528" y="1501612"/>
            <a:ext cx="7395583" cy="4010927"/>
            <a:chOff x="1371215" y="2054954"/>
            <a:chExt cx="7174988" cy="3678093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772EFC01-D0D8-0B41-F767-E3B266E4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582" y="2746660"/>
              <a:ext cx="637545" cy="637545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AE7D72-8A95-A592-0E2F-C155C1A6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732" y="4966824"/>
              <a:ext cx="637545" cy="637545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0937ECAC-DE49-8FC4-A746-F0A7D9A3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582" y="3952031"/>
              <a:ext cx="637545" cy="637545"/>
            </a:xfrm>
            <a:prstGeom prst="rect">
              <a:avLst/>
            </a:prstGeom>
          </p:spPr>
        </p:pic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0BDD6993-8CFC-E620-E32E-8782FE59E7B5}"/>
                </a:ext>
              </a:extLst>
            </p:cNvPr>
            <p:cNvSpPr txBox="1"/>
            <p:nvPr/>
          </p:nvSpPr>
          <p:spPr>
            <a:xfrm>
              <a:off x="2070583" y="2065519"/>
              <a:ext cx="172909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dirty="0"/>
                <a:t>Recensioni utenti per attrazione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6">
                  <a:extLst>
                    <a:ext uri="{FF2B5EF4-FFF2-40B4-BE49-F238E27FC236}">
                      <a16:creationId xmlns:a16="http://schemas.microsoft.com/office/drawing/2014/main" id="{85845E44-471A-82C6-1006-53E88BFD2462}"/>
                    </a:ext>
                  </a:extLst>
                </p:cNvPr>
                <p:cNvSpPr txBox="1"/>
                <p:nvPr/>
              </p:nvSpPr>
              <p:spPr>
                <a:xfrm>
                  <a:off x="2744608" y="2823465"/>
                  <a:ext cx="1127261" cy="275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350" i="1" dirty="0"/>
                    <a:t>Attrazione </a:t>
                  </a:r>
                  <a14:m>
                    <m:oMath xmlns:m="http://schemas.openxmlformats.org/officeDocument/2006/math">
                      <m:r>
                        <a:rPr lang="it-IT" sz="1350" i="1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it-IT" sz="1350" i="1" dirty="0"/>
                </a:p>
              </p:txBody>
            </p:sp>
          </mc:Choice>
          <mc:Fallback xmlns="">
            <p:sp>
              <p:nvSpPr>
                <p:cNvPr id="11" name="TextBox 16">
                  <a:extLst>
                    <a:ext uri="{FF2B5EF4-FFF2-40B4-BE49-F238E27FC236}">
                      <a16:creationId xmlns:a16="http://schemas.microsoft.com/office/drawing/2014/main" id="{85845E44-471A-82C6-1006-53E88BFD24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4608" y="2823465"/>
                  <a:ext cx="1127261" cy="275181"/>
                </a:xfrm>
                <a:prstGeom prst="rect">
                  <a:avLst/>
                </a:prstGeom>
                <a:blipFill>
                  <a:blip r:embed="rId4"/>
                  <a:stretch>
                    <a:fillRect t="-4082" b="-204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6060580E-32DC-1598-9125-09795C5B97A9}"/>
                </a:ext>
              </a:extLst>
            </p:cNvPr>
            <p:cNvSpPr txBox="1"/>
            <p:nvPr/>
          </p:nvSpPr>
          <p:spPr>
            <a:xfrm>
              <a:off x="2898718" y="5048639"/>
              <a:ext cx="1127261" cy="27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i="1" dirty="0"/>
                <a:t>Tutte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E4FFC477-85EE-9631-D0C2-F047A936E13A}"/>
                </a:ext>
              </a:extLst>
            </p:cNvPr>
            <p:cNvSpPr txBox="1"/>
            <p:nvPr/>
          </p:nvSpPr>
          <p:spPr>
            <a:xfrm>
              <a:off x="1802967" y="3337029"/>
              <a:ext cx="1127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/>
                <a:t>…</a:t>
              </a:r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44FAEE7A-BDF0-2D4A-8997-4C4D64526119}"/>
                </a:ext>
              </a:extLst>
            </p:cNvPr>
            <p:cNvSpPr txBox="1"/>
            <p:nvPr/>
          </p:nvSpPr>
          <p:spPr>
            <a:xfrm>
              <a:off x="2667513" y="3336084"/>
              <a:ext cx="1127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20">
                  <a:extLst>
                    <a:ext uri="{FF2B5EF4-FFF2-40B4-BE49-F238E27FC236}">
                      <a16:creationId xmlns:a16="http://schemas.microsoft.com/office/drawing/2014/main" id="{950B6874-84F0-94A9-2A0A-782C4C38FE0A}"/>
                    </a:ext>
                  </a:extLst>
                </p:cNvPr>
                <p:cNvSpPr txBox="1"/>
                <p:nvPr/>
              </p:nvSpPr>
              <p:spPr>
                <a:xfrm>
                  <a:off x="2744608" y="4041265"/>
                  <a:ext cx="1127261" cy="275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350" i="1" dirty="0"/>
                    <a:t>Attrazione </a:t>
                  </a:r>
                  <a14:m>
                    <m:oMath xmlns:m="http://schemas.openxmlformats.org/officeDocument/2006/math">
                      <m:r>
                        <a:rPr lang="it-IT" sz="135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it-IT" sz="1350" i="1" dirty="0"/>
                </a:p>
              </p:txBody>
            </p:sp>
          </mc:Choice>
          <mc:Fallback xmlns="">
            <p:sp>
              <p:nvSpPr>
                <p:cNvPr id="16" name="TextBox 20">
                  <a:extLst>
                    <a:ext uri="{FF2B5EF4-FFF2-40B4-BE49-F238E27FC236}">
                      <a16:creationId xmlns:a16="http://schemas.microsoft.com/office/drawing/2014/main" id="{950B6874-84F0-94A9-2A0A-782C4C38F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4608" y="4041265"/>
                  <a:ext cx="1127261" cy="275181"/>
                </a:xfrm>
                <a:prstGeom prst="rect">
                  <a:avLst/>
                </a:prstGeom>
                <a:blipFill>
                  <a:blip r:embed="rId5"/>
                  <a:stretch>
                    <a:fillRect t="-4082" b="-204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CA4DCE0B-D9BF-7359-E61A-EBE196430FB5}"/>
                </a:ext>
              </a:extLst>
            </p:cNvPr>
            <p:cNvGrpSpPr/>
            <p:nvPr/>
          </p:nvGrpSpPr>
          <p:grpSpPr>
            <a:xfrm>
              <a:off x="4483718" y="2818279"/>
              <a:ext cx="771411" cy="571637"/>
              <a:chOff x="4067915" y="1768649"/>
              <a:chExt cx="1416811" cy="1260621"/>
            </a:xfrm>
          </p:grpSpPr>
          <p:grpSp>
            <p:nvGrpSpPr>
              <p:cNvPr id="18" name="Group 22">
                <a:extLst>
                  <a:ext uri="{FF2B5EF4-FFF2-40B4-BE49-F238E27FC236}">
                    <a16:creationId xmlns:a16="http://schemas.microsoft.com/office/drawing/2014/main" id="{AD16312E-02D8-233B-BEF5-1B8771F4C0CB}"/>
                  </a:ext>
                </a:extLst>
              </p:cNvPr>
              <p:cNvGrpSpPr/>
              <p:nvPr/>
            </p:nvGrpSpPr>
            <p:grpSpPr>
              <a:xfrm>
                <a:off x="4067915" y="1768649"/>
                <a:ext cx="1416811" cy="1260621"/>
                <a:chOff x="2940264" y="1650582"/>
                <a:chExt cx="5753019" cy="4484331"/>
              </a:xfrm>
            </p:grpSpPr>
            <p:cxnSp>
              <p:nvCxnSpPr>
                <p:cNvPr id="20" name="Straight Arrow Connector 25">
                  <a:extLst>
                    <a:ext uri="{FF2B5EF4-FFF2-40B4-BE49-F238E27FC236}">
                      <a16:creationId xmlns:a16="http://schemas.microsoft.com/office/drawing/2014/main" id="{BFD62E61-E3BF-FC82-2A18-377B1231E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0264" y="5912549"/>
                  <a:ext cx="5753019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1" name="Straight Arrow Connector 26">
                  <a:extLst>
                    <a:ext uri="{FF2B5EF4-FFF2-40B4-BE49-F238E27FC236}">
                      <a16:creationId xmlns:a16="http://schemas.microsoft.com/office/drawing/2014/main" id="{DF262461-454E-9397-C3D1-E7DBA0C90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41355" y="1650582"/>
                  <a:ext cx="0" cy="448433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19" name="Freeform: Shape 23">
                <a:extLst>
                  <a:ext uri="{FF2B5EF4-FFF2-40B4-BE49-F238E27FC236}">
                    <a16:creationId xmlns:a16="http://schemas.microsoft.com/office/drawing/2014/main" id="{4D39A1E0-C707-1111-6D70-6F109A943BD6}"/>
                  </a:ext>
                </a:extLst>
              </p:cNvPr>
              <p:cNvSpPr/>
              <p:nvPr/>
            </p:nvSpPr>
            <p:spPr>
              <a:xfrm>
                <a:off x="4361851" y="2013322"/>
                <a:ext cx="1036320" cy="752626"/>
              </a:xfrm>
              <a:custGeom>
                <a:avLst/>
                <a:gdLst>
                  <a:gd name="connsiteX0" fmla="*/ 0 w 1036320"/>
                  <a:gd name="connsiteY0" fmla="*/ 752625 h 752625"/>
                  <a:gd name="connsiteX1" fmla="*/ 144780 w 1036320"/>
                  <a:gd name="connsiteY1" fmla="*/ 706905 h 752625"/>
                  <a:gd name="connsiteX2" fmla="*/ 243840 w 1036320"/>
                  <a:gd name="connsiteY2" fmla="*/ 668805 h 752625"/>
                  <a:gd name="connsiteX3" fmla="*/ 259080 w 1036320"/>
                  <a:gd name="connsiteY3" fmla="*/ 615465 h 752625"/>
                  <a:gd name="connsiteX4" fmla="*/ 342900 w 1036320"/>
                  <a:gd name="connsiteY4" fmla="*/ 524025 h 752625"/>
                  <a:gd name="connsiteX5" fmla="*/ 411480 w 1036320"/>
                  <a:gd name="connsiteY5" fmla="*/ 524025 h 752625"/>
                  <a:gd name="connsiteX6" fmla="*/ 609600 w 1036320"/>
                  <a:gd name="connsiteY6" fmla="*/ 447825 h 752625"/>
                  <a:gd name="connsiteX7" fmla="*/ 678180 w 1036320"/>
                  <a:gd name="connsiteY7" fmla="*/ 341145 h 752625"/>
                  <a:gd name="connsiteX8" fmla="*/ 807720 w 1036320"/>
                  <a:gd name="connsiteY8" fmla="*/ 272565 h 752625"/>
                  <a:gd name="connsiteX9" fmla="*/ 960120 w 1036320"/>
                  <a:gd name="connsiteY9" fmla="*/ 66825 h 752625"/>
                  <a:gd name="connsiteX10" fmla="*/ 1021080 w 1036320"/>
                  <a:gd name="connsiteY10" fmla="*/ 5865 h 752625"/>
                  <a:gd name="connsiteX11" fmla="*/ 1036320 w 1036320"/>
                  <a:gd name="connsiteY11" fmla="*/ 5865 h 75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36320" h="752625">
                    <a:moveTo>
                      <a:pt x="0" y="752625"/>
                    </a:moveTo>
                    <a:cubicBezTo>
                      <a:pt x="52070" y="736750"/>
                      <a:pt x="104140" y="720875"/>
                      <a:pt x="144780" y="706905"/>
                    </a:cubicBezTo>
                    <a:cubicBezTo>
                      <a:pt x="185420" y="692935"/>
                      <a:pt x="224790" y="684045"/>
                      <a:pt x="243840" y="668805"/>
                    </a:cubicBezTo>
                    <a:cubicBezTo>
                      <a:pt x="262890" y="653565"/>
                      <a:pt x="242570" y="639595"/>
                      <a:pt x="259080" y="615465"/>
                    </a:cubicBezTo>
                    <a:cubicBezTo>
                      <a:pt x="275590" y="591335"/>
                      <a:pt x="317500" y="539265"/>
                      <a:pt x="342900" y="524025"/>
                    </a:cubicBezTo>
                    <a:cubicBezTo>
                      <a:pt x="368300" y="508785"/>
                      <a:pt x="367030" y="536725"/>
                      <a:pt x="411480" y="524025"/>
                    </a:cubicBezTo>
                    <a:cubicBezTo>
                      <a:pt x="455930" y="511325"/>
                      <a:pt x="565150" y="478305"/>
                      <a:pt x="609600" y="447825"/>
                    </a:cubicBezTo>
                    <a:cubicBezTo>
                      <a:pt x="654050" y="417345"/>
                      <a:pt x="645160" y="370355"/>
                      <a:pt x="678180" y="341145"/>
                    </a:cubicBezTo>
                    <a:cubicBezTo>
                      <a:pt x="711200" y="311935"/>
                      <a:pt x="760730" y="318285"/>
                      <a:pt x="807720" y="272565"/>
                    </a:cubicBezTo>
                    <a:cubicBezTo>
                      <a:pt x="854710" y="226845"/>
                      <a:pt x="924560" y="111275"/>
                      <a:pt x="960120" y="66825"/>
                    </a:cubicBezTo>
                    <a:cubicBezTo>
                      <a:pt x="995680" y="22375"/>
                      <a:pt x="1021080" y="5865"/>
                      <a:pt x="1021080" y="5865"/>
                    </a:cubicBezTo>
                    <a:cubicBezTo>
                      <a:pt x="1033780" y="-4295"/>
                      <a:pt x="1035050" y="785"/>
                      <a:pt x="1036320" y="586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it-IT" sz="1350">
                  <a:solidFill>
                    <a:srgbClr val="FF0000"/>
                  </a:solidFill>
                  <a:latin typeface="Century Gothic" panose="020F0302020204030204"/>
                </a:endParaRPr>
              </a:p>
            </p:txBody>
          </p:sp>
        </p:grpSp>
        <p:grpSp>
          <p:nvGrpSpPr>
            <p:cNvPr id="22" name="Group 39">
              <a:extLst>
                <a:ext uri="{FF2B5EF4-FFF2-40B4-BE49-F238E27FC236}">
                  <a16:creationId xmlns:a16="http://schemas.microsoft.com/office/drawing/2014/main" id="{257D18DF-7B1A-6C99-C423-B672B7CF8D74}"/>
                </a:ext>
              </a:extLst>
            </p:cNvPr>
            <p:cNvGrpSpPr/>
            <p:nvPr/>
          </p:nvGrpSpPr>
          <p:grpSpPr>
            <a:xfrm>
              <a:off x="4518276" y="3872169"/>
              <a:ext cx="815207" cy="692271"/>
              <a:chOff x="7658224" y="3644656"/>
              <a:chExt cx="1416811" cy="1260620"/>
            </a:xfrm>
          </p:grpSpPr>
          <p:grpSp>
            <p:nvGrpSpPr>
              <p:cNvPr id="23" name="Group 35">
                <a:extLst>
                  <a:ext uri="{FF2B5EF4-FFF2-40B4-BE49-F238E27FC236}">
                    <a16:creationId xmlns:a16="http://schemas.microsoft.com/office/drawing/2014/main" id="{2F58AE86-7B09-6AD7-C969-B920E24CEFED}"/>
                  </a:ext>
                </a:extLst>
              </p:cNvPr>
              <p:cNvGrpSpPr/>
              <p:nvPr/>
            </p:nvGrpSpPr>
            <p:grpSpPr>
              <a:xfrm>
                <a:off x="7658224" y="3644656"/>
                <a:ext cx="1416811" cy="1260620"/>
                <a:chOff x="2940264" y="1650582"/>
                <a:chExt cx="5753019" cy="4484331"/>
              </a:xfrm>
            </p:grpSpPr>
            <p:cxnSp>
              <p:nvCxnSpPr>
                <p:cNvPr id="25" name="Straight Arrow Connector 36">
                  <a:extLst>
                    <a:ext uri="{FF2B5EF4-FFF2-40B4-BE49-F238E27FC236}">
                      <a16:creationId xmlns:a16="http://schemas.microsoft.com/office/drawing/2014/main" id="{66A8B886-3080-704F-6F58-A4F486AC79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0264" y="5912549"/>
                  <a:ext cx="5753019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6" name="Straight Arrow Connector 37">
                  <a:extLst>
                    <a:ext uri="{FF2B5EF4-FFF2-40B4-BE49-F238E27FC236}">
                      <a16:creationId xmlns:a16="http://schemas.microsoft.com/office/drawing/2014/main" id="{92248FF2-3FDC-0586-507E-24C4045EE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41355" y="1650582"/>
                  <a:ext cx="0" cy="448433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24" name="Freeform: Shape 38">
                <a:extLst>
                  <a:ext uri="{FF2B5EF4-FFF2-40B4-BE49-F238E27FC236}">
                    <a16:creationId xmlns:a16="http://schemas.microsoft.com/office/drawing/2014/main" id="{F54288E7-6867-FE09-E91F-CECC20015599}"/>
                  </a:ext>
                </a:extLst>
              </p:cNvPr>
              <p:cNvSpPr/>
              <p:nvPr/>
            </p:nvSpPr>
            <p:spPr>
              <a:xfrm>
                <a:off x="7928786" y="3909122"/>
                <a:ext cx="1066928" cy="731696"/>
              </a:xfrm>
              <a:custGeom>
                <a:avLst/>
                <a:gdLst>
                  <a:gd name="connsiteX0" fmla="*/ 0 w 1066928"/>
                  <a:gd name="connsiteY0" fmla="*/ 0 h 731696"/>
                  <a:gd name="connsiteX1" fmla="*/ 304800 w 1066928"/>
                  <a:gd name="connsiteY1" fmla="*/ 134112 h 731696"/>
                  <a:gd name="connsiteX2" fmla="*/ 390144 w 1066928"/>
                  <a:gd name="connsiteY2" fmla="*/ 310896 h 731696"/>
                  <a:gd name="connsiteX3" fmla="*/ 457200 w 1066928"/>
                  <a:gd name="connsiteY3" fmla="*/ 426720 h 731696"/>
                  <a:gd name="connsiteX4" fmla="*/ 536448 w 1066928"/>
                  <a:gd name="connsiteY4" fmla="*/ 542544 h 731696"/>
                  <a:gd name="connsiteX5" fmla="*/ 646176 w 1066928"/>
                  <a:gd name="connsiteY5" fmla="*/ 573024 h 731696"/>
                  <a:gd name="connsiteX6" fmla="*/ 762000 w 1066928"/>
                  <a:gd name="connsiteY6" fmla="*/ 652272 h 731696"/>
                  <a:gd name="connsiteX7" fmla="*/ 920496 w 1066928"/>
                  <a:gd name="connsiteY7" fmla="*/ 682752 h 731696"/>
                  <a:gd name="connsiteX8" fmla="*/ 969264 w 1066928"/>
                  <a:gd name="connsiteY8" fmla="*/ 694944 h 731696"/>
                  <a:gd name="connsiteX9" fmla="*/ 1005840 w 1066928"/>
                  <a:gd name="connsiteY9" fmla="*/ 701040 h 731696"/>
                  <a:gd name="connsiteX10" fmla="*/ 1005840 w 1066928"/>
                  <a:gd name="connsiteY10" fmla="*/ 701040 h 731696"/>
                  <a:gd name="connsiteX11" fmla="*/ 1011936 w 1066928"/>
                  <a:gd name="connsiteY11" fmla="*/ 719328 h 731696"/>
                  <a:gd name="connsiteX12" fmla="*/ 1066800 w 1066928"/>
                  <a:gd name="connsiteY12" fmla="*/ 731520 h 731696"/>
                  <a:gd name="connsiteX13" fmla="*/ 1024128 w 1066928"/>
                  <a:gd name="connsiteY13" fmla="*/ 725424 h 73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6928" h="731696">
                    <a:moveTo>
                      <a:pt x="0" y="0"/>
                    </a:moveTo>
                    <a:cubicBezTo>
                      <a:pt x="119888" y="41148"/>
                      <a:pt x="239776" y="82296"/>
                      <a:pt x="304800" y="134112"/>
                    </a:cubicBezTo>
                    <a:cubicBezTo>
                      <a:pt x="369824" y="185928"/>
                      <a:pt x="364744" y="262128"/>
                      <a:pt x="390144" y="310896"/>
                    </a:cubicBezTo>
                    <a:cubicBezTo>
                      <a:pt x="415544" y="359664"/>
                      <a:pt x="432816" y="388112"/>
                      <a:pt x="457200" y="426720"/>
                    </a:cubicBezTo>
                    <a:cubicBezTo>
                      <a:pt x="481584" y="465328"/>
                      <a:pt x="504952" y="518160"/>
                      <a:pt x="536448" y="542544"/>
                    </a:cubicBezTo>
                    <a:cubicBezTo>
                      <a:pt x="567944" y="566928"/>
                      <a:pt x="608584" y="554736"/>
                      <a:pt x="646176" y="573024"/>
                    </a:cubicBezTo>
                    <a:cubicBezTo>
                      <a:pt x="683768" y="591312"/>
                      <a:pt x="716280" y="633984"/>
                      <a:pt x="762000" y="652272"/>
                    </a:cubicBezTo>
                    <a:cubicBezTo>
                      <a:pt x="807720" y="670560"/>
                      <a:pt x="885952" y="675640"/>
                      <a:pt x="920496" y="682752"/>
                    </a:cubicBezTo>
                    <a:cubicBezTo>
                      <a:pt x="955040" y="689864"/>
                      <a:pt x="955040" y="691896"/>
                      <a:pt x="969264" y="694944"/>
                    </a:cubicBezTo>
                    <a:cubicBezTo>
                      <a:pt x="983488" y="697992"/>
                      <a:pt x="1005840" y="701040"/>
                      <a:pt x="1005840" y="701040"/>
                    </a:cubicBezTo>
                    <a:lnTo>
                      <a:pt x="1005840" y="701040"/>
                    </a:lnTo>
                    <a:cubicBezTo>
                      <a:pt x="1006856" y="704088"/>
                      <a:pt x="1001776" y="714248"/>
                      <a:pt x="1011936" y="719328"/>
                    </a:cubicBezTo>
                    <a:cubicBezTo>
                      <a:pt x="1022096" y="724408"/>
                      <a:pt x="1064768" y="730504"/>
                      <a:pt x="1066800" y="731520"/>
                    </a:cubicBezTo>
                    <a:cubicBezTo>
                      <a:pt x="1068832" y="732536"/>
                      <a:pt x="1046480" y="728980"/>
                      <a:pt x="1024128" y="725424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it-IT" sz="1350">
                  <a:solidFill>
                    <a:srgbClr val="FF0000"/>
                  </a:solidFill>
                  <a:latin typeface="Century Gothic" panose="020F0302020204030204"/>
                </a:endParaRPr>
              </a:p>
            </p:txBody>
          </p:sp>
        </p:grpSp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75A3BD5C-D91F-8D7A-9B1B-F0299BCD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215" y="4967768"/>
              <a:ext cx="637545" cy="637545"/>
            </a:xfrm>
            <a:prstGeom prst="rect">
              <a:avLst/>
            </a:prstGeom>
          </p:spPr>
        </p:pic>
        <p:pic>
          <p:nvPicPr>
            <p:cNvPr id="28" name="Picture 42">
              <a:extLst>
                <a:ext uri="{FF2B5EF4-FFF2-40B4-BE49-F238E27FC236}">
                  <a16:creationId xmlns:a16="http://schemas.microsoft.com/office/drawing/2014/main" id="{C37D1C15-D177-58B7-FAFB-82089735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270" y="4966824"/>
              <a:ext cx="637545" cy="637545"/>
            </a:xfrm>
            <a:prstGeom prst="rect">
              <a:avLst/>
            </a:prstGeom>
          </p:spPr>
        </p:pic>
        <p:grpSp>
          <p:nvGrpSpPr>
            <p:cNvPr id="29" name="Group 43">
              <a:extLst>
                <a:ext uri="{FF2B5EF4-FFF2-40B4-BE49-F238E27FC236}">
                  <a16:creationId xmlns:a16="http://schemas.microsoft.com/office/drawing/2014/main" id="{0B188667-9D66-9ADD-3226-F4A4D981F64D}"/>
                </a:ext>
              </a:extLst>
            </p:cNvPr>
            <p:cNvGrpSpPr/>
            <p:nvPr/>
          </p:nvGrpSpPr>
          <p:grpSpPr>
            <a:xfrm>
              <a:off x="4511741" y="4912098"/>
              <a:ext cx="815207" cy="692271"/>
              <a:chOff x="7658224" y="3644656"/>
              <a:chExt cx="1416811" cy="1260620"/>
            </a:xfrm>
          </p:grpSpPr>
          <p:grpSp>
            <p:nvGrpSpPr>
              <p:cNvPr id="30" name="Group 44">
                <a:extLst>
                  <a:ext uri="{FF2B5EF4-FFF2-40B4-BE49-F238E27FC236}">
                    <a16:creationId xmlns:a16="http://schemas.microsoft.com/office/drawing/2014/main" id="{7A0D230F-B31C-2BA7-D789-948A3AB32C83}"/>
                  </a:ext>
                </a:extLst>
              </p:cNvPr>
              <p:cNvGrpSpPr/>
              <p:nvPr/>
            </p:nvGrpSpPr>
            <p:grpSpPr>
              <a:xfrm>
                <a:off x="7658224" y="3644656"/>
                <a:ext cx="1416811" cy="1260620"/>
                <a:chOff x="2940264" y="1650582"/>
                <a:chExt cx="5753019" cy="4484331"/>
              </a:xfrm>
            </p:grpSpPr>
            <p:cxnSp>
              <p:nvCxnSpPr>
                <p:cNvPr id="32" name="Straight Arrow Connector 46">
                  <a:extLst>
                    <a:ext uri="{FF2B5EF4-FFF2-40B4-BE49-F238E27FC236}">
                      <a16:creationId xmlns:a16="http://schemas.microsoft.com/office/drawing/2014/main" id="{E164B61F-817B-2FDD-677C-AF2BF74C89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0264" y="5912549"/>
                  <a:ext cx="5753019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33" name="Straight Arrow Connector 47">
                  <a:extLst>
                    <a:ext uri="{FF2B5EF4-FFF2-40B4-BE49-F238E27FC236}">
                      <a16:creationId xmlns:a16="http://schemas.microsoft.com/office/drawing/2014/main" id="{E43FBC15-F99A-8A1B-68FA-98FB973EF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41355" y="1650582"/>
                  <a:ext cx="0" cy="448433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31" name="Freeform: Shape 45">
                <a:extLst>
                  <a:ext uri="{FF2B5EF4-FFF2-40B4-BE49-F238E27FC236}">
                    <a16:creationId xmlns:a16="http://schemas.microsoft.com/office/drawing/2014/main" id="{ED6F05CC-ADF1-EE6B-1107-A218832F930B}"/>
                  </a:ext>
                </a:extLst>
              </p:cNvPr>
              <p:cNvSpPr/>
              <p:nvPr/>
            </p:nvSpPr>
            <p:spPr>
              <a:xfrm rot="19385931">
                <a:off x="7928785" y="3909121"/>
                <a:ext cx="1066929" cy="731696"/>
              </a:xfrm>
              <a:custGeom>
                <a:avLst/>
                <a:gdLst>
                  <a:gd name="connsiteX0" fmla="*/ 0 w 1066928"/>
                  <a:gd name="connsiteY0" fmla="*/ 0 h 731696"/>
                  <a:gd name="connsiteX1" fmla="*/ 304800 w 1066928"/>
                  <a:gd name="connsiteY1" fmla="*/ 134112 h 731696"/>
                  <a:gd name="connsiteX2" fmla="*/ 390144 w 1066928"/>
                  <a:gd name="connsiteY2" fmla="*/ 310896 h 731696"/>
                  <a:gd name="connsiteX3" fmla="*/ 457200 w 1066928"/>
                  <a:gd name="connsiteY3" fmla="*/ 426720 h 731696"/>
                  <a:gd name="connsiteX4" fmla="*/ 536448 w 1066928"/>
                  <a:gd name="connsiteY4" fmla="*/ 542544 h 731696"/>
                  <a:gd name="connsiteX5" fmla="*/ 646176 w 1066928"/>
                  <a:gd name="connsiteY5" fmla="*/ 573024 h 731696"/>
                  <a:gd name="connsiteX6" fmla="*/ 762000 w 1066928"/>
                  <a:gd name="connsiteY6" fmla="*/ 652272 h 731696"/>
                  <a:gd name="connsiteX7" fmla="*/ 920496 w 1066928"/>
                  <a:gd name="connsiteY7" fmla="*/ 682752 h 731696"/>
                  <a:gd name="connsiteX8" fmla="*/ 969264 w 1066928"/>
                  <a:gd name="connsiteY8" fmla="*/ 694944 h 731696"/>
                  <a:gd name="connsiteX9" fmla="*/ 1005840 w 1066928"/>
                  <a:gd name="connsiteY9" fmla="*/ 701040 h 731696"/>
                  <a:gd name="connsiteX10" fmla="*/ 1005840 w 1066928"/>
                  <a:gd name="connsiteY10" fmla="*/ 701040 h 731696"/>
                  <a:gd name="connsiteX11" fmla="*/ 1011936 w 1066928"/>
                  <a:gd name="connsiteY11" fmla="*/ 719328 h 731696"/>
                  <a:gd name="connsiteX12" fmla="*/ 1066800 w 1066928"/>
                  <a:gd name="connsiteY12" fmla="*/ 731520 h 731696"/>
                  <a:gd name="connsiteX13" fmla="*/ 1024128 w 1066928"/>
                  <a:gd name="connsiteY13" fmla="*/ 725424 h 73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6928" h="731696">
                    <a:moveTo>
                      <a:pt x="0" y="0"/>
                    </a:moveTo>
                    <a:cubicBezTo>
                      <a:pt x="119888" y="41148"/>
                      <a:pt x="239776" y="82296"/>
                      <a:pt x="304800" y="134112"/>
                    </a:cubicBezTo>
                    <a:cubicBezTo>
                      <a:pt x="369824" y="185928"/>
                      <a:pt x="364744" y="262128"/>
                      <a:pt x="390144" y="310896"/>
                    </a:cubicBezTo>
                    <a:cubicBezTo>
                      <a:pt x="415544" y="359664"/>
                      <a:pt x="432816" y="388112"/>
                      <a:pt x="457200" y="426720"/>
                    </a:cubicBezTo>
                    <a:cubicBezTo>
                      <a:pt x="481584" y="465328"/>
                      <a:pt x="504952" y="518160"/>
                      <a:pt x="536448" y="542544"/>
                    </a:cubicBezTo>
                    <a:cubicBezTo>
                      <a:pt x="567944" y="566928"/>
                      <a:pt x="608584" y="554736"/>
                      <a:pt x="646176" y="573024"/>
                    </a:cubicBezTo>
                    <a:cubicBezTo>
                      <a:pt x="683768" y="591312"/>
                      <a:pt x="716280" y="633984"/>
                      <a:pt x="762000" y="652272"/>
                    </a:cubicBezTo>
                    <a:cubicBezTo>
                      <a:pt x="807720" y="670560"/>
                      <a:pt x="885952" y="675640"/>
                      <a:pt x="920496" y="682752"/>
                    </a:cubicBezTo>
                    <a:cubicBezTo>
                      <a:pt x="955040" y="689864"/>
                      <a:pt x="955040" y="691896"/>
                      <a:pt x="969264" y="694944"/>
                    </a:cubicBezTo>
                    <a:cubicBezTo>
                      <a:pt x="983488" y="697992"/>
                      <a:pt x="1005840" y="701040"/>
                      <a:pt x="1005840" y="701040"/>
                    </a:cubicBezTo>
                    <a:lnTo>
                      <a:pt x="1005840" y="701040"/>
                    </a:lnTo>
                    <a:cubicBezTo>
                      <a:pt x="1006856" y="704088"/>
                      <a:pt x="1001776" y="714248"/>
                      <a:pt x="1011936" y="719328"/>
                    </a:cubicBezTo>
                    <a:cubicBezTo>
                      <a:pt x="1022096" y="724408"/>
                      <a:pt x="1064768" y="730504"/>
                      <a:pt x="1066800" y="731520"/>
                    </a:cubicBezTo>
                    <a:cubicBezTo>
                      <a:pt x="1068832" y="732536"/>
                      <a:pt x="1046480" y="728980"/>
                      <a:pt x="1024128" y="725424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it-IT" sz="1350">
                  <a:solidFill>
                    <a:srgbClr val="FF0000"/>
                  </a:solidFill>
                  <a:latin typeface="Century Gothic" panose="020F0302020204030204"/>
                </a:endParaRPr>
              </a:p>
            </p:txBody>
          </p:sp>
        </p:grpSp>
        <p:sp>
          <p:nvSpPr>
            <p:cNvPr id="34" name="TextBox 48">
              <a:extLst>
                <a:ext uri="{FF2B5EF4-FFF2-40B4-BE49-F238E27FC236}">
                  <a16:creationId xmlns:a16="http://schemas.microsoft.com/office/drawing/2014/main" id="{61EA847F-02FC-793D-E91F-35C377FBF35F}"/>
                </a:ext>
              </a:extLst>
            </p:cNvPr>
            <p:cNvSpPr txBox="1"/>
            <p:nvPr/>
          </p:nvSpPr>
          <p:spPr>
            <a:xfrm>
              <a:off x="4004878" y="2077546"/>
              <a:ext cx="17290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dirty="0"/>
                <a:t>Analisi del </a:t>
              </a:r>
              <a:r>
                <a:rPr lang="it-IT" sz="1350" b="1" i="1" dirty="0"/>
                <a:t>sentiment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19DDE343-A9AD-CA09-420F-1445FBE66F36}"/>
                </a:ext>
              </a:extLst>
            </p:cNvPr>
            <p:cNvSpPr txBox="1"/>
            <p:nvPr/>
          </p:nvSpPr>
          <p:spPr>
            <a:xfrm>
              <a:off x="5770449" y="2077545"/>
              <a:ext cx="172909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dirty="0"/>
                <a:t>Individuazione argomenti</a:t>
              </a:r>
            </a:p>
          </p:txBody>
        </p:sp>
        <p:sp>
          <p:nvSpPr>
            <p:cNvPr id="62" name="Rectangle: Rounded Corners 79">
              <a:extLst>
                <a:ext uri="{FF2B5EF4-FFF2-40B4-BE49-F238E27FC236}">
                  <a16:creationId xmlns:a16="http://schemas.microsoft.com/office/drawing/2014/main" id="{833B22C8-0D82-1496-12B8-D76C102EE49B}"/>
                </a:ext>
              </a:extLst>
            </p:cNvPr>
            <p:cNvSpPr/>
            <p:nvPr/>
          </p:nvSpPr>
          <p:spPr>
            <a:xfrm>
              <a:off x="3989571" y="2065519"/>
              <a:ext cx="1789930" cy="3667528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63" name="Rectangle: Rounded Corners 80">
              <a:extLst>
                <a:ext uri="{FF2B5EF4-FFF2-40B4-BE49-F238E27FC236}">
                  <a16:creationId xmlns:a16="http://schemas.microsoft.com/office/drawing/2014/main" id="{EFFC2DEA-0803-9E5C-F8CE-9C9076DAA6E3}"/>
                </a:ext>
              </a:extLst>
            </p:cNvPr>
            <p:cNvSpPr/>
            <p:nvPr/>
          </p:nvSpPr>
          <p:spPr>
            <a:xfrm>
              <a:off x="5790260" y="2054954"/>
              <a:ext cx="1789930" cy="3667528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cxnSp>
          <p:nvCxnSpPr>
            <p:cNvPr id="64" name="Straight Connector 82">
              <a:extLst>
                <a:ext uri="{FF2B5EF4-FFF2-40B4-BE49-F238E27FC236}">
                  <a16:creationId xmlns:a16="http://schemas.microsoft.com/office/drawing/2014/main" id="{C1499470-A057-32EB-3429-0D3D4B4AF154}"/>
                </a:ext>
              </a:extLst>
            </p:cNvPr>
            <p:cNvCxnSpPr>
              <a:cxnSpLocks/>
            </p:cNvCxnSpPr>
            <p:nvPr/>
          </p:nvCxnSpPr>
          <p:spPr>
            <a:xfrm>
              <a:off x="1383112" y="3505917"/>
              <a:ext cx="617167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83">
              <a:extLst>
                <a:ext uri="{FF2B5EF4-FFF2-40B4-BE49-F238E27FC236}">
                  <a16:creationId xmlns:a16="http://schemas.microsoft.com/office/drawing/2014/main" id="{1C357B7E-D6B2-083F-38AF-5D062EAA61C6}"/>
                </a:ext>
              </a:extLst>
            </p:cNvPr>
            <p:cNvCxnSpPr>
              <a:cxnSpLocks/>
            </p:cNvCxnSpPr>
            <p:nvPr/>
          </p:nvCxnSpPr>
          <p:spPr>
            <a:xfrm>
              <a:off x="1383111" y="3765945"/>
              <a:ext cx="61685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84">
              <a:extLst>
                <a:ext uri="{FF2B5EF4-FFF2-40B4-BE49-F238E27FC236}">
                  <a16:creationId xmlns:a16="http://schemas.microsoft.com/office/drawing/2014/main" id="{E7443575-CCE4-E5DD-1C1D-C310DB5F7719}"/>
                </a:ext>
              </a:extLst>
            </p:cNvPr>
            <p:cNvCxnSpPr>
              <a:cxnSpLocks/>
            </p:cNvCxnSpPr>
            <p:nvPr/>
          </p:nvCxnSpPr>
          <p:spPr>
            <a:xfrm>
              <a:off x="1417401" y="4686307"/>
              <a:ext cx="61342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7A22293C-D8EE-DE6F-9D99-1131A4C30426}"/>
                </a:ext>
              </a:extLst>
            </p:cNvPr>
            <p:cNvSpPr txBox="1"/>
            <p:nvPr/>
          </p:nvSpPr>
          <p:spPr>
            <a:xfrm>
              <a:off x="5969398" y="2581876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/>
                  </a:solidFill>
                </a:rPr>
                <a:t>Collezione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5B2103A7-CCC7-6B7F-7462-1CE5BE30C0A9}"/>
                </a:ext>
              </a:extLst>
            </p:cNvPr>
            <p:cNvSpPr txBox="1"/>
            <p:nvPr/>
          </p:nvSpPr>
          <p:spPr>
            <a:xfrm>
              <a:off x="6379211" y="4206050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/>
                  </a:solidFill>
                </a:rPr>
                <a:t>Prezzo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8BDF18CA-0305-B1DB-DD0C-2B9922EF3206}"/>
                </a:ext>
              </a:extLst>
            </p:cNvPr>
            <p:cNvSpPr txBox="1"/>
            <p:nvPr/>
          </p:nvSpPr>
          <p:spPr>
            <a:xfrm>
              <a:off x="6379211" y="2832495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</a:rPr>
                <a:t>Giardini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B950A3D3-455F-5953-2E86-1F70A3EFAA16}"/>
                </a:ext>
              </a:extLst>
            </p:cNvPr>
            <p:cNvSpPr txBox="1"/>
            <p:nvPr/>
          </p:nvSpPr>
          <p:spPr>
            <a:xfrm>
              <a:off x="5932727" y="4016199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</a:rPr>
                <a:t>Bagni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DE336C9F-113E-24DC-B9C3-AAB7574A33DD}"/>
                </a:ext>
              </a:extLst>
            </p:cNvPr>
            <p:cNvSpPr txBox="1"/>
            <p:nvPr/>
          </p:nvSpPr>
          <p:spPr>
            <a:xfrm>
              <a:off x="5960081" y="3053793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6">
                      <a:lumMod val="75000"/>
                    </a:schemeClr>
                  </a:solidFill>
                </a:rPr>
                <a:t>Staff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633DC8FB-61F4-D867-D28E-613BC92C6AA0}"/>
                </a:ext>
              </a:extLst>
            </p:cNvPr>
            <p:cNvSpPr txBox="1"/>
            <p:nvPr/>
          </p:nvSpPr>
          <p:spPr>
            <a:xfrm>
              <a:off x="6683780" y="4021992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6">
                      <a:lumMod val="75000"/>
                    </a:schemeClr>
                  </a:solidFill>
                </a:rPr>
                <a:t>Statue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4CF94D58-6F7E-0500-6DF4-89DC94169BD5}"/>
                </a:ext>
              </a:extLst>
            </p:cNvPr>
            <p:cNvSpPr txBox="1"/>
            <p:nvPr/>
          </p:nvSpPr>
          <p:spPr>
            <a:xfrm>
              <a:off x="5814346" y="4716205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Collezione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BFAC672F-D482-2752-BCB6-D1AA6F0E5662}"/>
                </a:ext>
              </a:extLst>
            </p:cNvPr>
            <p:cNvSpPr txBox="1"/>
            <p:nvPr/>
          </p:nvSpPr>
          <p:spPr>
            <a:xfrm>
              <a:off x="6118915" y="4930069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Giardini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9A7336E9-8BBD-F6AB-A16F-8656EECB2C21}"/>
                </a:ext>
              </a:extLst>
            </p:cNvPr>
            <p:cNvSpPr txBox="1"/>
            <p:nvPr/>
          </p:nvSpPr>
          <p:spPr>
            <a:xfrm>
              <a:off x="5805029" y="5188122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Staff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517C0F28-0798-4BEF-AFE1-F6FC04486E0D}"/>
                </a:ext>
              </a:extLst>
            </p:cNvPr>
            <p:cNvSpPr txBox="1"/>
            <p:nvPr/>
          </p:nvSpPr>
          <p:spPr>
            <a:xfrm>
              <a:off x="6649054" y="5346503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Prezzo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5D9EFC81-85B7-BA69-E07A-1C6C5E0F8399}"/>
                </a:ext>
              </a:extLst>
            </p:cNvPr>
            <p:cNvSpPr txBox="1"/>
            <p:nvPr/>
          </p:nvSpPr>
          <p:spPr>
            <a:xfrm>
              <a:off x="6264655" y="5109634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Bagni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10C25A29-512A-D1AB-1C1F-82A43364FF49}"/>
                </a:ext>
              </a:extLst>
            </p:cNvPr>
            <p:cNvSpPr txBox="1"/>
            <p:nvPr/>
          </p:nvSpPr>
          <p:spPr>
            <a:xfrm>
              <a:off x="6953623" y="5162445"/>
              <a:ext cx="159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7030A0"/>
                  </a:solidFill>
                </a:rPr>
                <a:t>Statue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451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Database di recensioni online – Situazione realistica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92A879B-19B4-BFEA-09EA-9C34B35B9D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5" y="2247620"/>
            <a:ext cx="637545" cy="637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EFEAFBE-AB7C-DD66-2532-C0DE2663C8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5" y="3452992"/>
            <a:ext cx="637545" cy="637545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40C48C59-6F20-BBF3-5E5E-D6891E09ED8D}"/>
              </a:ext>
            </a:extLst>
          </p:cNvPr>
          <p:cNvSpPr txBox="1"/>
          <p:nvPr/>
        </p:nvSpPr>
        <p:spPr>
          <a:xfrm>
            <a:off x="1307584" y="1680779"/>
            <a:ext cx="17290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it-IT"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Fonti di dati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0CB54E0A-EF63-BDDB-721F-A156CEFC15AB}"/>
                  </a:ext>
                </a:extLst>
              </p:cNvPr>
              <p:cNvSpPr txBox="1"/>
              <p:nvPr/>
            </p:nvSpPr>
            <p:spPr>
              <a:xfrm>
                <a:off x="6947231" y="2324425"/>
                <a:ext cx="112726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it-IT" sz="1350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Attrazione </a:t>
                </a:r>
                <a14:m>
                  <m:oMath xmlns:m="http://schemas.openxmlformats.org/officeDocument/2006/math">
                    <m:r>
                      <a:rPr lang="it-IT" sz="135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endParaRPr lang="it-IT" sz="135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0CB54E0A-EF63-BDDB-721F-A156CEFC1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231" y="2324425"/>
                <a:ext cx="1127261" cy="300082"/>
              </a:xfrm>
              <a:prstGeom prst="rect">
                <a:avLst/>
              </a:prstGeom>
              <a:blipFill>
                <a:blip r:embed="rId4"/>
                <a:stretch>
                  <a:fillRect l="-541" t="-2000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18">
            <a:extLst>
              <a:ext uri="{FF2B5EF4-FFF2-40B4-BE49-F238E27FC236}">
                <a16:creationId xmlns:a16="http://schemas.microsoft.com/office/drawing/2014/main" id="{80A5D9B5-47CA-6FC5-AA5D-C8D58AF65DAF}"/>
              </a:ext>
            </a:extLst>
          </p:cNvPr>
          <p:cNvSpPr txBox="1"/>
          <p:nvPr/>
        </p:nvSpPr>
        <p:spPr>
          <a:xfrm>
            <a:off x="6005590" y="2837989"/>
            <a:ext cx="112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it-IT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3C7E42CA-B25B-62F4-295A-34ACF4F6D182}"/>
              </a:ext>
            </a:extLst>
          </p:cNvPr>
          <p:cNvSpPr txBox="1"/>
          <p:nvPr/>
        </p:nvSpPr>
        <p:spPr>
          <a:xfrm>
            <a:off x="6870136" y="2837045"/>
            <a:ext cx="112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it-IT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0">
                <a:extLst>
                  <a:ext uri="{FF2B5EF4-FFF2-40B4-BE49-F238E27FC236}">
                    <a16:creationId xmlns:a16="http://schemas.microsoft.com/office/drawing/2014/main" id="{51598B2B-51E9-FB01-D471-E7D6DFD43BDE}"/>
                  </a:ext>
                </a:extLst>
              </p:cNvPr>
              <p:cNvSpPr txBox="1"/>
              <p:nvPr/>
            </p:nvSpPr>
            <p:spPr>
              <a:xfrm>
                <a:off x="6947231" y="3542225"/>
                <a:ext cx="112726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it-IT" sz="1350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Attrazione </a:t>
                </a:r>
                <a14:m>
                  <m:oMath xmlns:m="http://schemas.openxmlformats.org/officeDocument/2006/math">
                    <m:r>
                      <a:rPr lang="it-IT" sz="135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</m:oMath>
                </a14:m>
                <a:endParaRPr lang="it-IT" sz="135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8" name="TextBox 20">
                <a:extLst>
                  <a:ext uri="{FF2B5EF4-FFF2-40B4-BE49-F238E27FC236}">
                    <a16:creationId xmlns:a16="http://schemas.microsoft.com/office/drawing/2014/main" id="{51598B2B-51E9-FB01-D471-E7D6DFD43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231" y="3542225"/>
                <a:ext cx="1127261" cy="300082"/>
              </a:xfrm>
              <a:prstGeom prst="rect">
                <a:avLst/>
              </a:prstGeom>
              <a:blipFill>
                <a:blip r:embed="rId5"/>
                <a:stretch>
                  <a:fillRect l="-541" t="-2041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82">
            <a:extLst>
              <a:ext uri="{FF2B5EF4-FFF2-40B4-BE49-F238E27FC236}">
                <a16:creationId xmlns:a16="http://schemas.microsoft.com/office/drawing/2014/main" id="{B0638540-C120-93ED-DCAF-2D31D2136494}"/>
              </a:ext>
            </a:extLst>
          </p:cNvPr>
          <p:cNvCxnSpPr>
            <a:cxnSpLocks/>
          </p:cNvCxnSpPr>
          <p:nvPr/>
        </p:nvCxnSpPr>
        <p:spPr>
          <a:xfrm>
            <a:off x="5585734" y="3006877"/>
            <a:ext cx="28192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057A377A-4505-5572-5DA3-D5335DEF380C}"/>
              </a:ext>
            </a:extLst>
          </p:cNvPr>
          <p:cNvCxnSpPr>
            <a:cxnSpLocks/>
          </p:cNvCxnSpPr>
          <p:nvPr/>
        </p:nvCxnSpPr>
        <p:spPr>
          <a:xfrm>
            <a:off x="5585734" y="3266906"/>
            <a:ext cx="2826527" cy="8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84">
            <a:extLst>
              <a:ext uri="{FF2B5EF4-FFF2-40B4-BE49-F238E27FC236}">
                <a16:creationId xmlns:a16="http://schemas.microsoft.com/office/drawing/2014/main" id="{D26FBCD8-27B7-6854-3521-EF2A6BE4F15F}"/>
              </a:ext>
            </a:extLst>
          </p:cNvPr>
          <p:cNvCxnSpPr>
            <a:cxnSpLocks/>
          </p:cNvCxnSpPr>
          <p:nvPr/>
        </p:nvCxnSpPr>
        <p:spPr>
          <a:xfrm>
            <a:off x="5620024" y="4187267"/>
            <a:ext cx="27922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">
            <a:extLst>
              <a:ext uri="{FF2B5EF4-FFF2-40B4-BE49-F238E27FC236}">
                <a16:creationId xmlns:a16="http://schemas.microsoft.com/office/drawing/2014/main" id="{8ADC9BA5-B0EE-4B9B-944D-7AF43BD73151}"/>
              </a:ext>
            </a:extLst>
          </p:cNvPr>
          <p:cNvSpPr txBox="1"/>
          <p:nvPr/>
        </p:nvSpPr>
        <p:spPr>
          <a:xfrm>
            <a:off x="762134" y="2330677"/>
            <a:ext cx="2819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Indagini</a:t>
            </a: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/>
              <a:t>Forum online</a:t>
            </a: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dirty="0"/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dirty="0"/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/>
              <a:t>a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it-IT" dirty="0"/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it-IT" dirty="0"/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/>
              <a:t>….</a:t>
            </a: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14313" indent="-214313" algn="ctr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t-IT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CA2691D8-EEBF-0D45-8881-AC4ADA163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20" y="3191231"/>
            <a:ext cx="838012" cy="789431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4216567D-7AA4-58B2-A5A9-FD6037817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021" y="3191230"/>
            <a:ext cx="596930" cy="846710"/>
          </a:xfrm>
          <a:prstGeom prst="rect">
            <a:avLst/>
          </a:prstGeom>
        </p:spPr>
      </p:pic>
      <p:pic>
        <p:nvPicPr>
          <p:cNvPr id="45" name="Picture 10">
            <a:extLst>
              <a:ext uri="{FF2B5EF4-FFF2-40B4-BE49-F238E27FC236}">
                <a16:creationId xmlns:a16="http://schemas.microsoft.com/office/drawing/2014/main" id="{BB4F10E4-7A78-6265-6FF8-4A2747461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178" y="3194343"/>
            <a:ext cx="985514" cy="846710"/>
          </a:xfrm>
          <a:prstGeom prst="rect">
            <a:avLst/>
          </a:prstGeom>
        </p:spPr>
      </p:pic>
      <p:sp>
        <p:nvSpPr>
          <p:cNvPr id="46" name="Arrow: Right 95">
            <a:extLst>
              <a:ext uri="{FF2B5EF4-FFF2-40B4-BE49-F238E27FC236}">
                <a16:creationId xmlns:a16="http://schemas.microsoft.com/office/drawing/2014/main" id="{2ACD12F2-8C12-D356-8597-C04DE6021A6C}"/>
              </a:ext>
            </a:extLst>
          </p:cNvPr>
          <p:cNvSpPr/>
          <p:nvPr/>
        </p:nvSpPr>
        <p:spPr>
          <a:xfrm>
            <a:off x="4094243" y="3308605"/>
            <a:ext cx="1216354" cy="7544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7" name="Graphic 102" descr="Badge Question Mark outline">
            <a:extLst>
              <a:ext uri="{FF2B5EF4-FFF2-40B4-BE49-F238E27FC236}">
                <a16:creationId xmlns:a16="http://schemas.microsoft.com/office/drawing/2014/main" id="{635ABEDB-559E-601D-7A99-A177039DB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9526" y="3143294"/>
            <a:ext cx="1139484" cy="1139484"/>
          </a:xfrm>
          <a:prstGeom prst="rect">
            <a:avLst/>
          </a:prstGeom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id="{1E89D0F5-2E34-CEBE-21FD-CBE69092F527}"/>
              </a:ext>
            </a:extLst>
          </p:cNvPr>
          <p:cNvSpPr txBox="1"/>
          <p:nvPr/>
        </p:nvSpPr>
        <p:spPr>
          <a:xfrm>
            <a:off x="6387506" y="1680780"/>
            <a:ext cx="17290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/>
              <a:t>Recensioni utenti per attrazione</a:t>
            </a:r>
          </a:p>
        </p:txBody>
      </p:sp>
    </p:spTree>
    <p:extLst>
      <p:ext uri="{BB962C8B-B14F-4D97-AF65-F5344CB8AC3E}">
        <p14:creationId xmlns:p14="http://schemas.microsoft.com/office/powerpoint/2010/main" val="1782035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Modello di classificazione recensioni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8FFBD1D0-30D9-0E0D-BFCE-DDF87650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9" y="2788697"/>
            <a:ext cx="1089226" cy="1089226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A2BD878C-DC1D-FF9C-0CB0-DE1FD0C99533}"/>
              </a:ext>
            </a:extLst>
          </p:cNvPr>
          <p:cNvGrpSpPr/>
          <p:nvPr/>
        </p:nvGrpSpPr>
        <p:grpSpPr>
          <a:xfrm>
            <a:off x="3121410" y="2468703"/>
            <a:ext cx="1900785" cy="1816018"/>
            <a:chOff x="6033676" y="3719644"/>
            <a:chExt cx="3057525" cy="287655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DFD7AA3-FE54-26BA-7295-ACAA7C9C5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676" y="3719644"/>
              <a:ext cx="3057525" cy="2876550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A3864EC-E894-6880-8F00-4AD4A3CE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2300" y="5006109"/>
              <a:ext cx="839487" cy="936662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FB18CB8-67DF-E5C7-2D86-53102144A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2802" y="5006109"/>
              <a:ext cx="839487" cy="936662"/>
            </a:xfrm>
            <a:prstGeom prst="rect">
              <a:avLst/>
            </a:prstGeom>
          </p:spPr>
        </p:pic>
      </p:grpSp>
      <p:sp>
        <p:nvSpPr>
          <p:cNvPr id="13" name="Arrow: Right 7">
            <a:extLst>
              <a:ext uri="{FF2B5EF4-FFF2-40B4-BE49-F238E27FC236}">
                <a16:creationId xmlns:a16="http://schemas.microsoft.com/office/drawing/2014/main" id="{40E1CE75-07CC-7D8F-EC69-1003EAE1E9C6}"/>
              </a:ext>
            </a:extLst>
          </p:cNvPr>
          <p:cNvSpPr/>
          <p:nvPr/>
        </p:nvSpPr>
        <p:spPr>
          <a:xfrm>
            <a:off x="2173565" y="3060008"/>
            <a:ext cx="617396" cy="546602"/>
          </a:xfrm>
          <a:prstGeom prst="rightArrow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5" name="Arrow: Right 8">
            <a:extLst>
              <a:ext uri="{FF2B5EF4-FFF2-40B4-BE49-F238E27FC236}">
                <a16:creationId xmlns:a16="http://schemas.microsoft.com/office/drawing/2014/main" id="{C7A78B13-EBE9-F019-1D9B-D47F02554244}"/>
              </a:ext>
            </a:extLst>
          </p:cNvPr>
          <p:cNvSpPr/>
          <p:nvPr/>
        </p:nvSpPr>
        <p:spPr>
          <a:xfrm>
            <a:off x="5158537" y="3060008"/>
            <a:ext cx="617396" cy="546602"/>
          </a:xfrm>
          <a:prstGeom prst="rightArrow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0D826FB-4CEB-E72C-F646-2DD555B0E9FB}"/>
              </a:ext>
            </a:extLst>
          </p:cNvPr>
          <p:cNvSpPr txBox="1"/>
          <p:nvPr/>
        </p:nvSpPr>
        <p:spPr>
          <a:xfrm>
            <a:off x="509867" y="4064740"/>
            <a:ext cx="1739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it-IT" sz="2100" b="1" dirty="0">
                <a:solidFill>
                  <a:srgbClr val="AD1F1F">
                    <a:lumMod val="50000"/>
                  </a:srgbClr>
                </a:solidFill>
                <a:latin typeface="Avenir Book"/>
              </a:rPr>
              <a:t>Recensioni</a:t>
            </a:r>
          </a:p>
          <a:p>
            <a:pPr algn="ctr">
              <a:buClrTx/>
              <a:buFontTx/>
              <a:buNone/>
              <a:defRPr/>
            </a:pPr>
            <a:r>
              <a:rPr lang="it-IT" sz="2100" b="1" dirty="0">
                <a:solidFill>
                  <a:srgbClr val="AD1F1F">
                    <a:lumMod val="50000"/>
                  </a:srgbClr>
                </a:solidFill>
                <a:latin typeface="Avenir Book"/>
              </a:rPr>
              <a:t>Google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C106C85-8B9A-1938-7DF8-4CFC6FF7B741}"/>
              </a:ext>
            </a:extLst>
          </p:cNvPr>
          <p:cNvSpPr txBox="1"/>
          <p:nvPr/>
        </p:nvSpPr>
        <p:spPr>
          <a:xfrm>
            <a:off x="3102472" y="4368011"/>
            <a:ext cx="1880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it-IT" sz="2100" b="1" dirty="0">
                <a:solidFill>
                  <a:srgbClr val="AD1F1F">
                    <a:lumMod val="50000"/>
                  </a:srgbClr>
                </a:solidFill>
                <a:latin typeface="Avenir Book"/>
              </a:rPr>
              <a:t>Modello di classificazione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2AEB86D9-F3E7-EFF1-C50F-42C32C637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059" y="1641226"/>
            <a:ext cx="1094509" cy="734191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94731737-A3B0-6420-8F1A-0397A010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150" y="4128137"/>
            <a:ext cx="1296220" cy="679627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734778CC-6A6A-82A9-1F6A-30E9AFC77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151" y="2457614"/>
            <a:ext cx="1085714" cy="747212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B154FAEF-3FAD-D75B-05D1-E6173636E4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151" y="3298727"/>
            <a:ext cx="1318985" cy="709157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ACBE11B0-5CDF-366F-2868-4125BF64870C}"/>
              </a:ext>
            </a:extLst>
          </p:cNvPr>
          <p:cNvSpPr txBox="1"/>
          <p:nvPr/>
        </p:nvSpPr>
        <p:spPr>
          <a:xfrm>
            <a:off x="6151059" y="4986937"/>
            <a:ext cx="1296221" cy="300082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it-IT" sz="1350" b="1" dirty="0">
                <a:solidFill>
                  <a:srgbClr val="126990"/>
                </a:solidFill>
                <a:latin typeface="Century Gothic" panose="020F0302020204030204"/>
              </a:rPr>
              <a:t>Nessuna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C06F5504-2F11-0BC6-E96D-A0AE1486F4AC}"/>
              </a:ext>
            </a:extLst>
          </p:cNvPr>
          <p:cNvSpPr txBox="1"/>
          <p:nvPr/>
        </p:nvSpPr>
        <p:spPr>
          <a:xfrm>
            <a:off x="7317279" y="1721379"/>
            <a:ext cx="1217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Museo di Santa Giulia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2111CBC9-8769-7DBD-5AE8-CB5D477811AB}"/>
              </a:ext>
            </a:extLst>
          </p:cNvPr>
          <p:cNvSpPr txBox="1"/>
          <p:nvPr/>
        </p:nvSpPr>
        <p:spPr>
          <a:xfrm>
            <a:off x="7085940" y="2656363"/>
            <a:ext cx="1680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it-IT" sz="1350" dirty="0" err="1">
                <a:solidFill>
                  <a:prstClr val="black"/>
                </a:solidFill>
                <a:latin typeface="Calibri" panose="020F0502020204030204"/>
              </a:rPr>
              <a:t>Capitolium</a:t>
            </a:r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66D76E03-E485-F5FF-4A28-962790666231}"/>
              </a:ext>
            </a:extLst>
          </p:cNvPr>
          <p:cNvSpPr txBox="1"/>
          <p:nvPr/>
        </p:nvSpPr>
        <p:spPr>
          <a:xfrm>
            <a:off x="7409067" y="4201334"/>
            <a:ext cx="1680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Pinacoteca </a:t>
            </a:r>
          </a:p>
          <a:p>
            <a:pPr algn="ctr">
              <a:buClrTx/>
              <a:buFontTx/>
              <a:buNone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Tosio-Martinengo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C89BFE60-D47B-1061-6A62-764149D87E37}"/>
              </a:ext>
            </a:extLst>
          </p:cNvPr>
          <p:cNvSpPr txBox="1"/>
          <p:nvPr/>
        </p:nvSpPr>
        <p:spPr>
          <a:xfrm>
            <a:off x="7480136" y="3554779"/>
            <a:ext cx="1680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Castello di Brescia</a:t>
            </a:r>
          </a:p>
        </p:txBody>
      </p:sp>
    </p:spTree>
    <p:extLst>
      <p:ext uri="{BB962C8B-B14F-4D97-AF65-F5344CB8AC3E}">
        <p14:creationId xmlns:p14="http://schemas.microsoft.com/office/powerpoint/2010/main" val="1946260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Il progetto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82880" y="993840"/>
            <a:ext cx="6811044" cy="564962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Durata</a:t>
            </a:r>
            <a:r>
              <a:rPr lang="it-IT" dirty="0"/>
              <a:t>:  22 mesi (dal 1/9/21 al 30/6/23)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PI</a:t>
            </a:r>
            <a:r>
              <a:rPr lang="it-IT" dirty="0"/>
              <a:t>: Marica </a:t>
            </a:r>
            <a:r>
              <a:rPr lang="it-IT" dirty="0" err="1"/>
              <a:t>Manisera</a:t>
            </a:r>
            <a:r>
              <a:rPr lang="it-IT" dirty="0"/>
              <a:t>, DEM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Componenti Gruppo di Ricerca</a:t>
            </a:r>
          </a:p>
          <a:p>
            <a:pPr marL="0" indent="0">
              <a:buNone/>
            </a:pPr>
            <a:r>
              <a:rPr lang="it-IT" sz="2400" dirty="0"/>
              <a:t>Maurizio Carpita, Paola </a:t>
            </a:r>
            <a:r>
              <a:rPr lang="it-IT" sz="2400" dirty="0" err="1"/>
              <a:t>Zuccolotto</a:t>
            </a:r>
            <a:r>
              <a:rPr lang="it-IT" sz="2400" dirty="0"/>
              <a:t>, Enrico Ripamonti, Manlio Migliorati, Riccardo Ricciardi, Selene </a:t>
            </a:r>
            <a:r>
              <a:rPr lang="it-IT" sz="2400" dirty="0" err="1"/>
              <a:t>Perazzini</a:t>
            </a:r>
            <a:r>
              <a:rPr lang="it-IT" sz="2400" dirty="0"/>
              <a:t>, Ambra Macis – DEM</a:t>
            </a:r>
          </a:p>
          <a:p>
            <a:pPr marL="0" indent="0">
              <a:buNone/>
            </a:pPr>
            <a:r>
              <a:rPr lang="it-IT" sz="2400" dirty="0" err="1"/>
              <a:t>Devis</a:t>
            </a:r>
            <a:r>
              <a:rPr lang="it-IT" sz="2400" dirty="0"/>
              <a:t> Bianchini, Barbara Rita Barricelli, Daniela Fogli, Massimiliano Garda – DII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Progetto supportato da:</a:t>
            </a:r>
          </a:p>
          <a:p>
            <a:pPr marL="0" indent="0">
              <a:buNone/>
            </a:pPr>
            <a:endParaRPr lang="it-IT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0F6B027-A47C-5641-AD45-6CCD7DBB1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38" y="5496028"/>
            <a:ext cx="3238500" cy="12446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B477EBE-3A78-8548-987C-468E4C48BCFB}"/>
              </a:ext>
            </a:extLst>
          </p:cNvPr>
          <p:cNvGrpSpPr/>
          <p:nvPr/>
        </p:nvGrpSpPr>
        <p:grpSpPr>
          <a:xfrm>
            <a:off x="1732553" y="5596509"/>
            <a:ext cx="1912131" cy="1144119"/>
            <a:chOff x="-28225" y="4347450"/>
            <a:chExt cx="1912131" cy="114411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D51564D-BA04-0F42-85A8-87A9DAD55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495BC3A-186A-604D-8136-2D2D93164623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4" name="Immagine 3" descr="Logo DMS StatLab ING.png">
            <a:extLst>
              <a:ext uri="{FF2B5EF4-FFF2-40B4-BE49-F238E27FC236}">
                <a16:creationId xmlns:a16="http://schemas.microsoft.com/office/drawing/2014/main" id="{90F6D64E-5A11-FFE2-B04F-774D0382B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630" y="2376154"/>
            <a:ext cx="2374370" cy="868780"/>
          </a:xfrm>
          <a:prstGeom prst="rect">
            <a:avLst/>
          </a:prstGeom>
        </p:spPr>
      </p:pic>
      <p:pic>
        <p:nvPicPr>
          <p:cNvPr id="10" name="Immagine 9" descr="Logo_BODaI_unibs.jpg">
            <a:extLst>
              <a:ext uri="{FF2B5EF4-FFF2-40B4-BE49-F238E27FC236}">
                <a16:creationId xmlns:a16="http://schemas.microsoft.com/office/drawing/2014/main" id="{12E33C0A-908E-2701-C9FF-0C86E40CE7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6763048" y="3521664"/>
            <a:ext cx="2280506" cy="6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Modello di classificazione recensioni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B8BEB6-351D-57EC-504F-54AC09C2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60" y="1528462"/>
            <a:ext cx="3421331" cy="3726566"/>
          </a:xfrm>
          <a:prstGeom prst="rect">
            <a:avLst/>
          </a:prstGeom>
        </p:spPr>
      </p:pic>
      <p:pic>
        <p:nvPicPr>
          <p:cNvPr id="3" name="Picture 2" descr="A graph of a graph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ADAF4672-3B9F-D247-B6C6-7DFB2743B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11" y="1503524"/>
            <a:ext cx="3718086" cy="38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5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Modello di classificazione recensioni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C0A0F65B-A012-C38E-92F3-81C96B0A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72" y="1913858"/>
            <a:ext cx="7065656" cy="34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4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719835"/>
            <a:ext cx="7772400" cy="676241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Grazie per l’attenzione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469318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Riccardo Ricciardi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Eugenio </a:t>
            </a:r>
            <a:r>
              <a:rPr lang="it-IT" sz="3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Brentari</a:t>
            </a: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Dipartimento di Economia e Management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Università degli Studi di Brescia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719835"/>
            <a:ext cx="7772400" cy="676241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Grazie per l’attenzione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469318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Riccardo Ricciardi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Eugenio </a:t>
            </a:r>
            <a:r>
              <a:rPr lang="it-IT" sz="3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Brentari</a:t>
            </a: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Dipartimento di Economia e Management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Università degli Studi di Brescia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719835"/>
            <a:ext cx="7772400" cy="676241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Grazie per l’attenzione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469318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Riccardo Ricciardi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Eugenio </a:t>
            </a:r>
            <a:r>
              <a:rPr lang="it-IT" sz="3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Brentari</a:t>
            </a: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Dipartimento di Economia e Management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Università degli Studi di Brescia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719835"/>
            <a:ext cx="7772400" cy="676241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Grazie per l’attenzione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469318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Riccardo Ricciardi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Eugenio </a:t>
            </a:r>
            <a:r>
              <a:rPr lang="it-IT" sz="3200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Brentari</a:t>
            </a: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 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Dipartimento di Economia e Management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Università degli Studi di Brescia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679666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</a:t>
            </a:r>
            <a:r>
              <a:rPr lang="it-IT" sz="3600" b="1" dirty="0" err="1">
                <a:latin typeface="Avenir Medium"/>
              </a:rPr>
              <a:t>Places</a:t>
            </a:r>
            <a:r>
              <a:rPr lang="it-IT" sz="3600" b="1" dirty="0">
                <a:latin typeface="Avenir Medium"/>
              </a:rPr>
              <a:t>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522447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Linea di Ricerca 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9737CC2-EC98-1099-4038-643D67C50A9A}"/>
              </a:ext>
            </a:extLst>
          </p:cNvPr>
          <p:cNvSpPr txBox="1">
            <a:spLocks/>
          </p:cNvSpPr>
          <p:nvPr/>
        </p:nvSpPr>
        <p:spPr>
          <a:xfrm>
            <a:off x="2860158" y="278743"/>
            <a:ext cx="5655192" cy="1284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C5B9A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r>
              <a:rPr lang="it-IT" sz="3600" dirty="0"/>
              <a:t>Impatto della Festa delle Luci 2023</a:t>
            </a:r>
          </a:p>
        </p:txBody>
      </p:sp>
      <p:pic>
        <p:nvPicPr>
          <p:cNvPr id="2" name="Immagine 18" descr="Immagine che contiene testo, diagramma, linea, design&#10;&#10;Descrizione generata automaticamente">
            <a:extLst>
              <a:ext uri="{FF2B5EF4-FFF2-40B4-BE49-F238E27FC236}">
                <a16:creationId xmlns:a16="http://schemas.microsoft.com/office/drawing/2014/main" id="{D843CD23-6E7B-6AB9-14DC-F036C03B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00" y="4191640"/>
            <a:ext cx="6120000" cy="2622857"/>
          </a:xfrm>
          <a:prstGeom prst="rect">
            <a:avLst/>
          </a:prstGeom>
        </p:spPr>
      </p:pic>
      <p:pic>
        <p:nvPicPr>
          <p:cNvPr id="3" name="Immagine 8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EC6943BB-5D97-1B5E-6114-6660899EF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27"/>
          <a:stretch/>
        </p:blipFill>
        <p:spPr>
          <a:xfrm>
            <a:off x="1990845" y="1836213"/>
            <a:ext cx="6120000" cy="2174768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50204566-906A-4346-3118-C9C6ADCA8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763"/>
          <a:stretch/>
        </p:blipFill>
        <p:spPr>
          <a:xfrm>
            <a:off x="611875" y="2453734"/>
            <a:ext cx="1188000" cy="350407"/>
          </a:xfrm>
          <a:prstGeom prst="rect">
            <a:avLst/>
          </a:prstGeom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23E1F23A-BD98-6B83-3601-A0F157FA931F}"/>
              </a:ext>
            </a:extLst>
          </p:cNvPr>
          <p:cNvSpPr txBox="1"/>
          <p:nvPr/>
        </p:nvSpPr>
        <p:spPr>
          <a:xfrm>
            <a:off x="2218605" y="3634971"/>
            <a:ext cx="6709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11 e 18 feb. 2023 rispetto alla media altri sabato di feb. 2023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Orari: dalle 17 di sabato alle 1 di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domenica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t-IT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10" descr="Immagine che contiene logo&#10;&#10;Descrizione generata automaticamente">
            <a:extLst>
              <a:ext uri="{FF2B5EF4-FFF2-40B4-BE49-F238E27FC236}">
                <a16:creationId xmlns:a16="http://schemas.microsoft.com/office/drawing/2014/main" id="{117B47EE-073F-1182-74E4-3A8E0195A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42" y="4899547"/>
            <a:ext cx="1191211" cy="714726"/>
          </a:xfrm>
          <a:prstGeom prst="rect">
            <a:avLst/>
          </a:prstGeom>
        </p:spPr>
      </p:pic>
      <p:sp>
        <p:nvSpPr>
          <p:cNvPr id="9" name="CasellaDiTesto 14">
            <a:extLst>
              <a:ext uri="{FF2B5EF4-FFF2-40B4-BE49-F238E27FC236}">
                <a16:creationId xmlns:a16="http://schemas.microsoft.com/office/drawing/2014/main" id="{E37B56DC-AC61-14DC-88BE-B08C02222FDD}"/>
              </a:ext>
            </a:extLst>
          </p:cNvPr>
          <p:cNvSpPr txBox="1"/>
          <p:nvPr/>
        </p:nvSpPr>
        <p:spPr>
          <a:xfrm>
            <a:off x="3186168" y="1539467"/>
            <a:ext cx="3671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Presenze Totali nell’Area del DUC</a:t>
            </a:r>
          </a:p>
        </p:txBody>
      </p:sp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648865D7-F3E7-596C-5DFD-9326DBB1BF15}"/>
              </a:ext>
            </a:extLst>
          </p:cNvPr>
          <p:cNvSpPr txBox="1"/>
          <p:nvPr/>
        </p:nvSpPr>
        <p:spPr>
          <a:xfrm>
            <a:off x="1998402" y="4249938"/>
            <a:ext cx="611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Spese Totali in Ristoranti e altri luoghi di ristoro del DUC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A5355676-2B16-2C1E-EAC4-BE4FB812FF59}"/>
              </a:ext>
            </a:extLst>
          </p:cNvPr>
          <p:cNvSpPr txBox="1"/>
          <p:nvPr/>
        </p:nvSpPr>
        <p:spPr>
          <a:xfrm>
            <a:off x="2050324" y="6277358"/>
            <a:ext cx="61560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11 e 18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feb.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2023 rispetto alla media altri sabato e domenica di gen. 2023</a:t>
            </a:r>
            <a:endParaRPr lang="it-IT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6" descr="Immagine che contiene edificio, Magenta, concerto, violetto&#10;&#10;Descrizione generata automaticamente">
            <a:extLst>
              <a:ext uri="{FF2B5EF4-FFF2-40B4-BE49-F238E27FC236}">
                <a16:creationId xmlns:a16="http://schemas.microsoft.com/office/drawing/2014/main" id="{9BDFF6CE-1141-3837-205D-5C0EA0E72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29" y="206949"/>
            <a:ext cx="243839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98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042402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Places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885183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Descrizione dei visitatori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intervistati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3200" b="1" dirty="0">
              <a:solidFill>
                <a:srgbClr val="FF9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Medium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È la prima volta che visitano il museo?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164B01F-51C0-B893-7E89-E530AE76CFD5}"/>
              </a:ext>
            </a:extLst>
          </p:cNvPr>
          <p:cNvGraphicFramePr>
            <a:graphicFrameLocks/>
          </p:cNvGraphicFramePr>
          <p:nvPr/>
        </p:nvGraphicFramePr>
        <p:xfrm>
          <a:off x="535021" y="1333720"/>
          <a:ext cx="8073957" cy="463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783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Obiettivo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82880" y="993841"/>
            <a:ext cx="8766810" cy="501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Obiettivo</a:t>
            </a:r>
            <a:r>
              <a:rPr lang="it-IT" dirty="0"/>
              <a:t>:</a:t>
            </a:r>
            <a:br>
              <a:rPr lang="it-IT" dirty="0">
                <a:latin typeface="Courier" pitchFamily="2" charset="0"/>
              </a:rPr>
            </a:br>
            <a:r>
              <a:rPr lang="it-IT" dirty="0"/>
              <a:t>Conoscere le modalità di fruizione dei luoghi dell’arte e della cultura (musei, teatri, monumenti, edifici storici, …) della città di Brescia per supportare le decisioni strategiche di istituzioni e </a:t>
            </a:r>
            <a:r>
              <a:rPr lang="it-IT" dirty="0" err="1"/>
              <a:t>decision</a:t>
            </a:r>
            <a:r>
              <a:rPr lang="it-IT" dirty="0"/>
              <a:t> maker</a:t>
            </a:r>
          </a:p>
          <a:p>
            <a:pPr marL="0" indent="0">
              <a:buNone/>
            </a:pP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Focus</a:t>
            </a:r>
            <a:r>
              <a:rPr lang="it-IT" dirty="0"/>
              <a:t>:</a:t>
            </a:r>
          </a:p>
          <a:p>
            <a:r>
              <a:rPr lang="it-IT" dirty="0"/>
              <a:t>sperimentazione di nuove modalità di public engagement</a:t>
            </a:r>
          </a:p>
          <a:p>
            <a:r>
              <a:rPr lang="it-IT" dirty="0"/>
              <a:t>esplorazione di atteggiamenti e percezioni culturali</a:t>
            </a:r>
          </a:p>
          <a:p>
            <a:r>
              <a:rPr lang="it-IT" dirty="0"/>
              <a:t>sviluppo di nuove forme di accessibilità alla cultura, anche con riferimento al turismo culturale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58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Mezzi di trasporto utilizzati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D2BC496A-A72D-09B9-4072-656EF69C2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3" y="1612426"/>
            <a:ext cx="8648743" cy="36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4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739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Soddisfazione dei visitatori – Parco archeologico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1019344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002EF9DF-2C21-842B-0F95-310B8B64D057}"/>
              </a:ext>
            </a:extLst>
          </p:cNvPr>
          <p:cNvGraphicFramePr>
            <a:graphicFrameLocks/>
          </p:cNvGraphicFramePr>
          <p:nvPr/>
        </p:nvGraphicFramePr>
        <p:xfrm>
          <a:off x="82800" y="1450068"/>
          <a:ext cx="9061200" cy="3931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58431897-19E2-9806-ACA2-C144C4E23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5" t="82411" r="17827"/>
          <a:stretch/>
        </p:blipFill>
        <p:spPr>
          <a:xfrm>
            <a:off x="4073686" y="5954358"/>
            <a:ext cx="4943475" cy="8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09EDA-37E5-9F2E-0F78-662CDF94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467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Soddisfazione dei visitatori – Pinacoteca Tosio Martinengo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4FF95877-8C89-C42E-57B0-67B6296A8476}"/>
              </a:ext>
            </a:extLst>
          </p:cNvPr>
          <p:cNvCxnSpPr/>
          <p:nvPr/>
        </p:nvCxnSpPr>
        <p:spPr>
          <a:xfrm>
            <a:off x="0" y="1019344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AE4FBD68-71F1-D865-8975-286F7D0AD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05" t="82411" r="17827"/>
          <a:stretch/>
        </p:blipFill>
        <p:spPr>
          <a:xfrm>
            <a:off x="4073686" y="5954358"/>
            <a:ext cx="4943475" cy="8063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2C8A6E-1476-C975-4ED1-BCC1F50D4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746" b="6498"/>
          <a:stretch/>
        </p:blipFill>
        <p:spPr>
          <a:xfrm>
            <a:off x="0" y="1452598"/>
            <a:ext cx="9017162" cy="38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21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042402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Places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4893580"/>
            <a:ext cx="8008372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Identificazione dei profili di visitatore del Museo di Santa Giulia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273719" y="1876163"/>
            <a:ext cx="8513094" cy="6741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b="0" dirty="0">
              <a:latin typeface="NEUEHAASDISPLAY-ROMAN" panose="020D05040305020502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A56216B-F759-B334-AC60-A8CAF500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90" r="31394"/>
          <a:stretch/>
        </p:blipFill>
        <p:spPr>
          <a:xfrm flipH="1">
            <a:off x="7680960" y="2645030"/>
            <a:ext cx="1310640" cy="3325303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B0EF33C-8F65-D3DD-19BC-257C7B55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9616"/>
            <a:ext cx="9144000" cy="1325563"/>
          </a:xfrm>
        </p:spPr>
        <p:txBody>
          <a:bodyPr/>
          <a:lstStyle/>
          <a:p>
            <a:pPr algn="ctr"/>
            <a:r>
              <a:rPr lang="it-IT" dirty="0"/>
              <a:t>L’obiettivo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86D49B-D98E-1A34-D0E8-2299E98A81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719" y="1020243"/>
            <a:ext cx="8458484" cy="1325563"/>
          </a:xfrm>
        </p:spPr>
        <p:txBody>
          <a:bodyPr/>
          <a:lstStyle/>
          <a:p>
            <a:pPr algn="just"/>
            <a:r>
              <a:rPr lang="it-IT" dirty="0"/>
              <a:t>Costruire le fondamenta per sviluppare </a:t>
            </a:r>
            <a:r>
              <a:rPr lang="it-IT" dirty="0" err="1"/>
              <a:t>un’app</a:t>
            </a:r>
            <a:r>
              <a:rPr lang="it-IT" dirty="0"/>
              <a:t> attraverso la quale i visitatori possano ottenere dei percorsi personalizzati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09D31A2-75E7-5819-BBC8-33684AB1EB55}"/>
              </a:ext>
            </a:extLst>
          </p:cNvPr>
          <p:cNvSpPr txBox="1">
            <a:spLocks/>
          </p:cNvSpPr>
          <p:nvPr/>
        </p:nvSpPr>
        <p:spPr>
          <a:xfrm>
            <a:off x="232316" y="2400117"/>
            <a:ext cx="7368729" cy="898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Cluster </a:t>
            </a:r>
            <a:r>
              <a:rPr lang="it-IT" sz="260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analysis</a:t>
            </a:r>
            <a:r>
              <a:rPr lang="it-IT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: profilazione dei visitatori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B1A98E9-FF08-6C38-2FDF-DC30EA481AC1}"/>
              </a:ext>
            </a:extLst>
          </p:cNvPr>
          <p:cNvSpPr txBox="1">
            <a:spLocks/>
          </p:cNvSpPr>
          <p:nvPr/>
        </p:nvSpPr>
        <p:spPr>
          <a:xfrm>
            <a:off x="243890" y="3011553"/>
            <a:ext cx="7554764" cy="1538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NLPCA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: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costruzione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di due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nuove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variabili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di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soddisfazione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e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posizionamento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dei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cluster</a:t>
            </a:r>
            <a:endParaRPr lang="it-IT" sz="2600" b="0" dirty="0">
              <a:solidFill>
                <a:srgbClr val="4D4D4C"/>
              </a:solidFill>
              <a:latin typeface="Avenir" charset="0"/>
              <a:ea typeface="Avenir" charset="0"/>
              <a:cs typeface="Avenir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7650ABB-0C86-989A-5D8D-0E57457C1F0F}"/>
              </a:ext>
            </a:extLst>
          </p:cNvPr>
          <p:cNvSpPr txBox="1">
            <a:spLocks/>
          </p:cNvSpPr>
          <p:nvPr/>
        </p:nvSpPr>
        <p:spPr>
          <a:xfrm>
            <a:off x="152400" y="4018046"/>
            <a:ext cx="8157912" cy="898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Attribuzione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dei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visitatori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futuri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ai cluster</a:t>
            </a:r>
            <a:endParaRPr lang="it-IT" sz="2600" b="0" dirty="0">
              <a:solidFill>
                <a:srgbClr val="4D4D4C"/>
              </a:solidFill>
              <a:latin typeface="Avenir" charset="0"/>
              <a:ea typeface="Avenir" charset="0"/>
              <a:cs typeface="Avenir" charset="0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2849A946-9941-3B30-2A3D-8BE66AC6CF91}"/>
              </a:ext>
            </a:extLst>
          </p:cNvPr>
          <p:cNvSpPr txBox="1">
            <a:spLocks/>
          </p:cNvSpPr>
          <p:nvPr/>
        </p:nvSpPr>
        <p:spPr>
          <a:xfrm>
            <a:off x="126196" y="4658247"/>
            <a:ext cx="7554764" cy="782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Costruzione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di un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percorso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personalizzato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per </a:t>
            </a:r>
            <a:r>
              <a:rPr lang="en-US" sz="2600" b="0" dirty="0" err="1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ogni</a:t>
            </a:r>
            <a:r>
              <a:rPr lang="en-US" sz="2600" b="0" dirty="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rPr>
              <a:t> cluster</a:t>
            </a:r>
            <a:endParaRPr lang="it-IT" sz="2600" b="0" dirty="0">
              <a:solidFill>
                <a:srgbClr val="4D4D4C"/>
              </a:solidFill>
              <a:latin typeface="Avenir" charset="0"/>
              <a:ea typeface="Avenir" charset="0"/>
              <a:cs typeface="Avenir" charset="0"/>
            </a:endParaRPr>
          </a:p>
        </p:txBody>
      </p:sp>
      <p:cxnSp>
        <p:nvCxnSpPr>
          <p:cNvPr id="15" name="Connettore 1 6">
            <a:extLst>
              <a:ext uri="{FF2B5EF4-FFF2-40B4-BE49-F238E27FC236}">
                <a16:creationId xmlns:a16="http://schemas.microsoft.com/office/drawing/2014/main" id="{0F8EA134-7FB4-D3B3-6DD3-C1F902FCBE63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329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402307" y="1984861"/>
            <a:ext cx="3294585" cy="6741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12" name="Tabella 12">
            <a:extLst>
              <a:ext uri="{FF2B5EF4-FFF2-40B4-BE49-F238E27FC236}">
                <a16:creationId xmlns:a16="http://schemas.microsoft.com/office/drawing/2014/main" id="{C7231167-0773-06BE-879D-C6FEF738C304}"/>
              </a:ext>
            </a:extLst>
          </p:cNvPr>
          <p:cNvGraphicFramePr>
            <a:graphicFrameLocks noGrp="1"/>
          </p:cNvGraphicFramePr>
          <p:nvPr/>
        </p:nvGraphicFramePr>
        <p:xfrm>
          <a:off x="565528" y="1724390"/>
          <a:ext cx="8233694" cy="35979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33694">
                  <a:extLst>
                    <a:ext uri="{9D8B030D-6E8A-4147-A177-3AD203B41FA5}">
                      <a16:colId xmlns:a16="http://schemas.microsoft.com/office/drawing/2014/main" val="82141799"/>
                    </a:ext>
                  </a:extLst>
                </a:gridCol>
              </a:tblGrid>
              <a:tr h="73434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dirty="0">
                          <a:solidFill>
                            <a:schemeClr val="tx1"/>
                          </a:solidFill>
                          <a:effectLst/>
                          <a:latin typeface="Avenir"/>
                        </a:rPr>
                        <a:t>Come nella graduatoria di una gara, metta in ordine di importanza da 1 (il più importante) a 5 (il meno importante) i seguenti motivi che l’hanno spinta a visitare il Museo di Santa Giulia: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44351"/>
                  </a:ext>
                </a:extLst>
              </a:tr>
              <a:tr h="3713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  <a:latin typeface="Avenir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Approfondire la conoscenza storica della città di Brescia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67245"/>
                  </a:ext>
                </a:extLst>
              </a:tr>
              <a:tr h="51404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  <a:latin typeface="Avenir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Ammirare, dal punto di vista architettonico, il complesso monastico sede del museo di Santa Giulia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204362"/>
                  </a:ext>
                </a:extLst>
              </a:tr>
              <a:tr h="36808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  <a:latin typeface="Avenir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Studiare e approfondire come si svolgeva la vita quotidiana nelle differenti epoche del passato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206758"/>
                  </a:ext>
                </a:extLst>
              </a:tr>
              <a:tr h="391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  <a:latin typeface="Avenir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Osservare l’arte figurativa e scultorea presente nel complesso museale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451377"/>
                  </a:ext>
                </a:extLst>
              </a:tr>
              <a:tr h="514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  <a:latin typeface="Avenir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Partecipare attivamente all’esperienza museale attraverso la realtà virtuale e la realtà aumentata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00598"/>
                  </a:ext>
                </a:extLst>
              </a:tr>
            </a:tbl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B4F18FB-CE80-137D-BF94-50A2682D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56925"/>
            <a:ext cx="9143999" cy="1325563"/>
          </a:xfrm>
        </p:spPr>
        <p:txBody>
          <a:bodyPr/>
          <a:lstStyle/>
          <a:p>
            <a:pPr algn="ctr"/>
            <a:r>
              <a:rPr lang="it-IT" dirty="0"/>
              <a:t>Profilazione dei visitatori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9B2A13ED-46D0-69C3-55A3-38EEC2DACAEB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93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402307" y="1984861"/>
            <a:ext cx="5470460" cy="24328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20A62FE-02C2-B4FB-227D-07D2B61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" y="-106573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Percorsi di visita personalizzati</a:t>
            </a:r>
          </a:p>
        </p:txBody>
      </p:sp>
      <p:cxnSp>
        <p:nvCxnSpPr>
          <p:cNvPr id="14" name="Connettore 1 6">
            <a:extLst>
              <a:ext uri="{FF2B5EF4-FFF2-40B4-BE49-F238E27FC236}">
                <a16:creationId xmlns:a16="http://schemas.microsoft.com/office/drawing/2014/main" id="{9E7BA697-3B34-2533-6D16-CEEFF046D20A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8D1177A1-9EEB-08D3-FD32-8A141F41AE3B}"/>
              </a:ext>
            </a:extLst>
          </p:cNvPr>
          <p:cNvSpPr txBox="1">
            <a:spLocks/>
          </p:cNvSpPr>
          <p:nvPr/>
        </p:nvSpPr>
        <p:spPr>
          <a:xfrm>
            <a:off x="277353" y="1471225"/>
            <a:ext cx="8589293" cy="1957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/>
              <a:t>Sulla base del cluster verrà proposto al visitatore un percorso museale da seguire.</a:t>
            </a:r>
          </a:p>
          <a:p>
            <a:pPr algn="just"/>
            <a:r>
              <a:rPr lang="it-IT" dirty="0"/>
              <a:t>Lo sviluppo di un'applicazione basandosi su queste informazioni consentirà dunque al visitatore di vivere una </a:t>
            </a:r>
            <a:r>
              <a:rPr lang="it-IT" dirty="0" err="1"/>
              <a:t>visitor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in linea coi suoi interessi.</a:t>
            </a:r>
          </a:p>
          <a:p>
            <a:endParaRPr lang="it-IT" dirty="0"/>
          </a:p>
          <a:p>
            <a:endParaRPr lang="en-US" b="1" dirty="0">
              <a:latin typeface="NEUEHAASDISPLAY-MEDIU" panose="020D0504030502050203" pitchFamily="34" charset="77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65B8E9-EA01-825B-A580-406F7BEFF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85" b="12319"/>
          <a:stretch/>
        </p:blipFill>
        <p:spPr>
          <a:xfrm>
            <a:off x="1516564" y="3942636"/>
            <a:ext cx="7618309" cy="26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54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C96A158F-0F21-744B-2A82-8D7B4FA8F895}"/>
              </a:ext>
            </a:extLst>
          </p:cNvPr>
          <p:cNvSpPr txBox="1">
            <a:spLocks/>
          </p:cNvSpPr>
          <p:nvPr/>
        </p:nvSpPr>
        <p:spPr>
          <a:xfrm>
            <a:off x="402307" y="1984861"/>
            <a:ext cx="5470460" cy="24328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it-IT" sz="18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212386-A4A4-8FF0-CA59-39F46A7F2913}"/>
              </a:ext>
            </a:extLst>
          </p:cNvPr>
          <p:cNvSpPr txBox="1"/>
          <p:nvPr/>
        </p:nvSpPr>
        <p:spPr>
          <a:xfrm>
            <a:off x="7296913" y="7968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686AFF-0401-378E-07D6-B62663778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7" r="1219"/>
          <a:stretch/>
        </p:blipFill>
        <p:spPr>
          <a:xfrm>
            <a:off x="114299" y="1536319"/>
            <a:ext cx="9029701" cy="4522814"/>
          </a:xfrm>
          <a:prstGeom prst="rect">
            <a:avLst/>
          </a:prstGeom>
        </p:spPr>
      </p:pic>
      <p:sp>
        <p:nvSpPr>
          <p:cNvPr id="8" name="Titolo 4">
            <a:extLst>
              <a:ext uri="{FF2B5EF4-FFF2-40B4-BE49-F238E27FC236}">
                <a16:creationId xmlns:a16="http://schemas.microsoft.com/office/drawing/2014/main" id="{7A073FFC-A1A5-203A-184A-0F03E01A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180"/>
            <a:ext cx="9125746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1C5B9A"/>
                </a:solidFill>
              </a:rPr>
              <a:t>I percorsi</a:t>
            </a: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B770BAAB-77AD-FC7B-668A-323DB5EA29D7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79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679666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</a:t>
            </a:r>
            <a:r>
              <a:rPr lang="it-IT" sz="3600" b="1" dirty="0" err="1">
                <a:latin typeface="Avenir Medium"/>
              </a:rPr>
              <a:t>Places</a:t>
            </a:r>
            <a:r>
              <a:rPr lang="it-IT" sz="3600" b="1" dirty="0">
                <a:latin typeface="Avenir Medium"/>
              </a:rPr>
              <a:t>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522447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Presentazione dei principali</a:t>
            </a:r>
            <a:b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</a:b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risultati della ricerca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679666"/>
            <a:ext cx="7772400" cy="1691795"/>
          </a:xfrm>
        </p:spPr>
        <p:txBody>
          <a:bodyPr>
            <a:noAutofit/>
          </a:bodyPr>
          <a:lstStyle/>
          <a:p>
            <a:r>
              <a:rPr lang="it-IT" sz="3600" b="1" dirty="0">
                <a:latin typeface="Avenir Medium"/>
              </a:rPr>
              <a:t>Data Science for Brescia</a:t>
            </a:r>
            <a:br>
              <a:rPr lang="it-IT" sz="3600" b="1" dirty="0">
                <a:latin typeface="Avenir Medium"/>
              </a:rPr>
            </a:br>
            <a:r>
              <a:rPr lang="it-IT" sz="3600" b="1" dirty="0" err="1">
                <a:latin typeface="Avenir Medium"/>
              </a:rPr>
              <a:t>Arts</a:t>
            </a:r>
            <a:r>
              <a:rPr lang="it-IT" sz="3600" b="1" dirty="0">
                <a:latin typeface="Avenir Medium"/>
              </a:rPr>
              <a:t> and Cultural </a:t>
            </a:r>
            <a:r>
              <a:rPr lang="it-IT" sz="3600" b="1" dirty="0" err="1">
                <a:latin typeface="Avenir Medium"/>
              </a:rPr>
              <a:t>Places</a:t>
            </a:r>
            <a:r>
              <a:rPr lang="it-IT" sz="3600" b="1" dirty="0">
                <a:latin typeface="Avenir Medium"/>
              </a:rPr>
              <a:t> (DS4BS)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522447"/>
            <a:ext cx="6858000" cy="196442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Linea di Ricerca 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9B2428-5D6E-254D-85CC-6F72186E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3" y="165501"/>
            <a:ext cx="3225800" cy="90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64A2CF-1115-304F-9B4F-CCB14611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19" y="1493218"/>
            <a:ext cx="2064104" cy="79326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1C27DD-F89E-7848-8873-E3C091908816}"/>
              </a:ext>
            </a:extLst>
          </p:cNvPr>
          <p:cNvGrpSpPr/>
          <p:nvPr/>
        </p:nvGrpSpPr>
        <p:grpSpPr>
          <a:xfrm>
            <a:off x="296923" y="1373484"/>
            <a:ext cx="1036706" cy="681317"/>
            <a:chOff x="-28225" y="4347450"/>
            <a:chExt cx="1912131" cy="114411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E8EBE25-4317-6B44-BA31-22A42865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58" y="4347450"/>
              <a:ext cx="786064" cy="91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0489BAB-7912-A14F-A569-D8AA2654F859}"/>
                </a:ext>
              </a:extLst>
            </p:cNvPr>
            <p:cNvSpPr/>
            <p:nvPr/>
          </p:nvSpPr>
          <p:spPr>
            <a:xfrm>
              <a:off x="-28225" y="5214570"/>
              <a:ext cx="19121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1200" b="1" dirty="0">
                  <a:solidFill>
                    <a:srgbClr val="57576E"/>
                  </a:solidFill>
                </a:rPr>
                <a:t>Comune di Brescia</a:t>
              </a:r>
              <a:endParaRPr lang="it-IT" sz="1200" b="1" dirty="0"/>
            </a:p>
          </p:txBody>
        </p:sp>
      </p:grpSp>
      <p:pic>
        <p:nvPicPr>
          <p:cNvPr id="16" name="Immagine 15" descr="Logo DMS StatLab ING.png">
            <a:extLst>
              <a:ext uri="{FF2B5EF4-FFF2-40B4-BE49-F238E27FC236}">
                <a16:creationId xmlns:a16="http://schemas.microsoft.com/office/drawing/2014/main" id="{650A3FC9-6ED4-CA4F-8441-FA282AA1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49" y="165501"/>
            <a:ext cx="2902638" cy="1062073"/>
          </a:xfrm>
          <a:prstGeom prst="rect">
            <a:avLst/>
          </a:prstGeom>
        </p:spPr>
      </p:pic>
      <p:pic>
        <p:nvPicPr>
          <p:cNvPr id="19" name="Immagine 18" descr="Logo_BODaI_unibs.jpg">
            <a:extLst>
              <a:ext uri="{FF2B5EF4-FFF2-40B4-BE49-F238E27FC236}">
                <a16:creationId xmlns:a16="http://schemas.microsoft.com/office/drawing/2014/main" id="{A7DA7C24-69F0-BC43-9B87-B25B28A6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/>
          <a:stretch/>
        </p:blipFill>
        <p:spPr>
          <a:xfrm>
            <a:off x="5766349" y="1417701"/>
            <a:ext cx="2927823" cy="8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Linea di ricerca 1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82880" y="993840"/>
            <a:ext cx="4564763" cy="57303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/>
              <a:t>Monitoraggio geo-referenziato e dinamico dei </a:t>
            </a: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big data </a:t>
            </a:r>
            <a:r>
              <a:rPr lang="it-IT" dirty="0"/>
              <a:t>provenienti da segnali da </a:t>
            </a:r>
            <a:r>
              <a:rPr lang="it-IT" sz="3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Medium"/>
                <a:ea typeface="+mn-ea"/>
                <a:cs typeface="+mn-cs"/>
              </a:rPr>
              <a:t>telefonia mobile </a:t>
            </a:r>
            <a:r>
              <a:rPr lang="it-IT" dirty="0"/>
              <a:t>per la rilevazione delle presenze dei visitatori sul territorio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oppi turisti al museo Il Louvre chiude per sciopero - Italia a Tavola">
            <a:extLst>
              <a:ext uri="{FF2B5EF4-FFF2-40B4-BE49-F238E27FC236}">
                <a16:creationId xmlns:a16="http://schemas.microsoft.com/office/drawing/2014/main" id="{DFCEA26D-498F-CC48-B58F-56F3E8DDA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60" y="1234667"/>
            <a:ext cx="3797578" cy="252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149B90E5-D616-5E40-9CC3-F34EC2EA0073}"/>
              </a:ext>
            </a:extLst>
          </p:cNvPr>
          <p:cNvSpPr txBox="1">
            <a:spLocks/>
          </p:cNvSpPr>
          <p:nvPr/>
        </p:nvSpPr>
        <p:spPr>
          <a:xfrm>
            <a:off x="182880" y="4371650"/>
            <a:ext cx="8752776" cy="1610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D4D4C"/>
                </a:solidFill>
                <a:latin typeface="Avenir" charset="0"/>
                <a:ea typeface="Avenir" charset="0"/>
                <a:cs typeface="Aveni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0538" indent="-479425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it-IT" dirty="0">
                <a:sym typeface="Wingdings" pitchFamily="2" charset="2"/>
              </a:rPr>
              <a:t> 	</a:t>
            </a:r>
            <a:r>
              <a:rPr lang="it-IT" dirty="0"/>
              <a:t>stima del n. di utenti telefonici su diversi giorni e zone della città, al fine di rilevare i movimenti delle persone nei luoghi della cultura e lungo itinerari culturali</a:t>
            </a:r>
          </a:p>
        </p:txBody>
      </p:sp>
    </p:spTree>
    <p:extLst>
      <p:ext uri="{BB962C8B-B14F-4D97-AF65-F5344CB8AC3E}">
        <p14:creationId xmlns:p14="http://schemas.microsoft.com/office/powerpoint/2010/main" val="39879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519"/>
            <a:ext cx="7886700" cy="689123"/>
          </a:xfrm>
        </p:spPr>
        <p:txBody>
          <a:bodyPr/>
          <a:lstStyle/>
          <a:p>
            <a:pPr algn="ctr"/>
            <a:r>
              <a:rPr lang="it-IT" dirty="0"/>
              <a:t>Linea di ricerca 1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97747E-D8D4-C746-AE24-1CF54F81723D}"/>
              </a:ext>
            </a:extLst>
          </p:cNvPr>
          <p:cNvCxnSpPr/>
          <p:nvPr/>
        </p:nvCxnSpPr>
        <p:spPr>
          <a:xfrm>
            <a:off x="0" y="903642"/>
            <a:ext cx="9144000" cy="0"/>
          </a:xfrm>
          <a:prstGeom prst="line">
            <a:avLst/>
          </a:prstGeom>
          <a:ln w="28575">
            <a:solidFill>
              <a:srgbClr val="1C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Diffrenze-3D.gif">
            <a:extLst>
              <a:ext uri="{FF2B5EF4-FFF2-40B4-BE49-F238E27FC236}">
                <a16:creationId xmlns:a16="http://schemas.microsoft.com/office/drawing/2014/main" id="{C3F18051-6E70-1E4D-B7BC-49655616D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26" y="5093545"/>
            <a:ext cx="1730415" cy="1845752"/>
          </a:xfrm>
          <a:prstGeom prst="rect">
            <a:avLst/>
          </a:prstGeom>
        </p:spPr>
      </p:pic>
      <p:pic>
        <p:nvPicPr>
          <p:cNvPr id="12" name="Immagine 11" descr="Schermata 2013-11-09 alle 22.43.37.png">
            <a:extLst>
              <a:ext uri="{FF2B5EF4-FFF2-40B4-BE49-F238E27FC236}">
                <a16:creationId xmlns:a16="http://schemas.microsoft.com/office/drawing/2014/main" id="{356D294F-5BEE-4643-9A29-B9F4F094E8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7" y="5371077"/>
            <a:ext cx="1730415" cy="14352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3B6CE3-3C07-9AE6-00B1-F9DA0D22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38" y="984658"/>
            <a:ext cx="4199380" cy="15537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453217-F6CC-D61E-0B58-7F3F08744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30" y="989477"/>
            <a:ext cx="2026066" cy="15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CD2E96-411C-D81F-7D70-9DE01885F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683" y="1016864"/>
            <a:ext cx="2396685" cy="1505455"/>
          </a:xfrm>
          <a:prstGeom prst="rect">
            <a:avLst/>
          </a:prstGeom>
        </p:spPr>
      </p:pic>
      <p:pic>
        <p:nvPicPr>
          <p:cNvPr id="1028" name="Picture 4" descr="Light is Life Bergamo Brescia Capitale della Cultura 2023 | COSASIFA">
            <a:extLst>
              <a:ext uri="{FF2B5EF4-FFF2-40B4-BE49-F238E27FC236}">
                <a16:creationId xmlns:a16="http://schemas.microsoft.com/office/drawing/2014/main" id="{6E2913EB-C8B7-8B42-44DB-6B2B74FF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62" y="447395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Carpita &amp; Simonetto (2014) Big Data to Monitor Big Social Events.jpg">
            <a:extLst>
              <a:ext uri="{FF2B5EF4-FFF2-40B4-BE49-F238E27FC236}">
                <a16:creationId xmlns:a16="http://schemas.microsoft.com/office/drawing/2014/main" id="{BD681862-57FE-AD4A-94DE-EA6404B89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569"/>
            <a:ext cx="5033556" cy="971941"/>
          </a:xfrm>
          <a:prstGeom prst="rect">
            <a:avLst/>
          </a:prstGeom>
        </p:spPr>
      </p:pic>
      <p:pic>
        <p:nvPicPr>
          <p:cNvPr id="1030" name="Picture 6" descr="Capitale della cultura 2023, l'invasione dei bambini in piazza Loggia -  QuiBrescia">
            <a:extLst>
              <a:ext uri="{FF2B5EF4-FFF2-40B4-BE49-F238E27FC236}">
                <a16:creationId xmlns:a16="http://schemas.microsoft.com/office/drawing/2014/main" id="{547550A8-B802-2AA8-9337-6259DCDC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8" y="2628350"/>
            <a:ext cx="3134508" cy="17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624865A-9E7A-E1AF-3F90-653F7081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93" y="2608166"/>
            <a:ext cx="2650521" cy="176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avide Rivalta. Sogni di gloria al Parco del Castello di Brescia -  HESTETIKA MAGAZINE">
            <a:extLst>
              <a:ext uri="{FF2B5EF4-FFF2-40B4-BE49-F238E27FC236}">
                <a16:creationId xmlns:a16="http://schemas.microsoft.com/office/drawing/2014/main" id="{C1A80A9A-2685-8B9F-171C-07B957B2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41" y="2609772"/>
            <a:ext cx="2650521" cy="17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A_Modello-Slide-Unibs-4/3" id="{B247ED26-AA96-A241-A2C7-8A1D76BA631D}" vid="{91CCB2FB-D924-7F4C-AE01-16D43E36ADD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nsmail-5</Template>
  <TotalTime>1248</TotalTime>
  <Words>1846</Words>
  <Application>Microsoft Office PowerPoint</Application>
  <PresentationFormat>Presentazione su schermo (4:3)</PresentationFormat>
  <Paragraphs>334</Paragraphs>
  <Slides>57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72" baseType="lpstr">
      <vt:lpstr>Arial</vt:lpstr>
      <vt:lpstr>Avenir</vt:lpstr>
      <vt:lpstr>Avenir Book</vt:lpstr>
      <vt:lpstr>Avenir Medium</vt:lpstr>
      <vt:lpstr>Calibri</vt:lpstr>
      <vt:lpstr>Cambria Math</vt:lpstr>
      <vt:lpstr>Century Gothic</vt:lpstr>
      <vt:lpstr>Courier</vt:lpstr>
      <vt:lpstr>Helvetica</vt:lpstr>
      <vt:lpstr>Helvetica Neue</vt:lpstr>
      <vt:lpstr>NEUEHAASDISPLAY-MEDIU</vt:lpstr>
      <vt:lpstr>NEUEHAASDISPLAY-ROMAN</vt:lpstr>
      <vt:lpstr>Times New Roman</vt:lpstr>
      <vt:lpstr>Wingdings</vt:lpstr>
      <vt:lpstr>Tema di Office</vt:lpstr>
      <vt:lpstr>Turismo Culturale:  Il Progetto Data Science for Brescia Arts and Cultural Places</vt:lpstr>
      <vt:lpstr>Il progetto</vt:lpstr>
      <vt:lpstr>Il progetto</vt:lpstr>
      <vt:lpstr>Il progetto</vt:lpstr>
      <vt:lpstr>Obiettivo</vt:lpstr>
      <vt:lpstr>Data Science for Brescia Arts and Cultural Places (DS4BS)</vt:lpstr>
      <vt:lpstr>Data Science for Brescia Arts and Cultural Places (DS4BS)</vt:lpstr>
      <vt:lpstr>Linea di ricerca 1</vt:lpstr>
      <vt:lpstr>Linea di ricerca 1</vt:lpstr>
      <vt:lpstr>Dati di telefonia mobile</vt:lpstr>
      <vt:lpstr>Dati di telefonia mobile</vt:lpstr>
      <vt:lpstr>Aree monitorate</vt:lpstr>
      <vt:lpstr>Mille Miglia 2022</vt:lpstr>
      <vt:lpstr>Inaugurazione Brescia Capitale della Cultura 2023</vt:lpstr>
      <vt:lpstr>Inaugurazione Brescia Capitale della Cultura 2023</vt:lpstr>
      <vt:lpstr>Presentazione standard di PowerPoint</vt:lpstr>
      <vt:lpstr>Impatto dell’inaugurazione di Brescia Capitale della Cultura 2023</vt:lpstr>
      <vt:lpstr>Presentazione standard di PowerPoint</vt:lpstr>
      <vt:lpstr>Presentazione standard di PowerPoint</vt:lpstr>
      <vt:lpstr>Linea di ricerca 2</vt:lpstr>
      <vt:lpstr>Linea di ricerca 2</vt:lpstr>
      <vt:lpstr>Linea di ricerca 2</vt:lpstr>
      <vt:lpstr>Data Science for Brescia Arts and Cultural Places (DS4BS)</vt:lpstr>
      <vt:lpstr>Caratteristiche socio-demografiche dei visitatori</vt:lpstr>
      <vt:lpstr>Residenza dei visitatori</vt:lpstr>
      <vt:lpstr>Provenienza dei visitatori italiani</vt:lpstr>
      <vt:lpstr>Provenienza dei visitatori italiani  (escluso Brescia)</vt:lpstr>
      <vt:lpstr>Provenienza dei visitatori europei</vt:lpstr>
      <vt:lpstr>Mezzi di trasporto utilizzati</vt:lpstr>
      <vt:lpstr>Soddisfazione dei visitatori – S. Giulia</vt:lpstr>
      <vt:lpstr>Data Science for Brescia Arts and Cultural Places (DS4BS)</vt:lpstr>
      <vt:lpstr>Analisi sensoriale</vt:lpstr>
      <vt:lpstr>Questionario – Un esempio</vt:lpstr>
      <vt:lpstr>Modello di analisi sensoriale</vt:lpstr>
      <vt:lpstr>Modello di analisi sensoriale – Un esempio di stima</vt:lpstr>
      <vt:lpstr>Data Science for Brescia Arts and Cultural Places (DS4BS)</vt:lpstr>
      <vt:lpstr>Database di recensioni online – Esempio virtuoso</vt:lpstr>
      <vt:lpstr>Database di recensioni online – Situazione realistica</vt:lpstr>
      <vt:lpstr>Modello di classificazione recensioni</vt:lpstr>
      <vt:lpstr>Modello di classificazione recensioni</vt:lpstr>
      <vt:lpstr>Modello di classificazione recensioni</vt:lpstr>
      <vt:lpstr>Grazie per l’attenzione</vt:lpstr>
      <vt:lpstr>Grazie per l’attenzione</vt:lpstr>
      <vt:lpstr>Grazie per l’attenzione</vt:lpstr>
      <vt:lpstr>Grazie per l’attenzione</vt:lpstr>
      <vt:lpstr>Data Science for Brescia Arts and Cultural Places (DS4BS)</vt:lpstr>
      <vt:lpstr>Presentazione standard di PowerPoint</vt:lpstr>
      <vt:lpstr>Data Science for Brescia Arts and Cultural Places (DS4BS)</vt:lpstr>
      <vt:lpstr>È la prima volta che visitano il museo?</vt:lpstr>
      <vt:lpstr>Mezzi di trasporto utilizzati</vt:lpstr>
      <vt:lpstr>Soddisfazione dei visitatori – Parco archeologico</vt:lpstr>
      <vt:lpstr>Soddisfazione dei visitatori – Pinacoteca Tosio Martinengo</vt:lpstr>
      <vt:lpstr>Data Science for Brescia Arts and Cultural Places (DS4BS)</vt:lpstr>
      <vt:lpstr>L’obiettivo </vt:lpstr>
      <vt:lpstr>Profilazione dei visitatori</vt:lpstr>
      <vt:lpstr>Percorsi di visita personalizzati</vt:lpstr>
      <vt:lpstr>I percorsi</vt:lpstr>
    </vt:vector>
  </TitlesOfParts>
  <Company>Dipartimento di Economia e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Marica Manisera</dc:creator>
  <cp:lastModifiedBy>Girolamo D'Anneo</cp:lastModifiedBy>
  <cp:revision>80</cp:revision>
  <cp:lastPrinted>2021-10-21T08:31:42Z</cp:lastPrinted>
  <dcterms:created xsi:type="dcterms:W3CDTF">2018-04-06T07:38:49Z</dcterms:created>
  <dcterms:modified xsi:type="dcterms:W3CDTF">2024-04-19T13:41:06Z</dcterms:modified>
</cp:coreProperties>
</file>