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400" r:id="rId2"/>
    <p:sldMasterId id="2147486724" r:id="rId3"/>
  </p:sldMasterIdLst>
  <p:notesMasterIdLst>
    <p:notesMasterId r:id="rId49"/>
  </p:notesMasterIdLst>
  <p:handoutMasterIdLst>
    <p:handoutMasterId r:id="rId50"/>
  </p:handoutMasterIdLst>
  <p:sldIdLst>
    <p:sldId id="268" r:id="rId4"/>
    <p:sldId id="479" r:id="rId5"/>
    <p:sldId id="505" r:id="rId6"/>
    <p:sldId id="512" r:id="rId7"/>
    <p:sldId id="507" r:id="rId8"/>
    <p:sldId id="508" r:id="rId9"/>
    <p:sldId id="494" r:id="rId10"/>
    <p:sldId id="510" r:id="rId11"/>
    <p:sldId id="514" r:id="rId12"/>
    <p:sldId id="496" r:id="rId13"/>
    <p:sldId id="495" r:id="rId14"/>
    <p:sldId id="503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60" r:id="rId23"/>
    <p:sldId id="461" r:id="rId24"/>
    <p:sldId id="463" r:id="rId25"/>
    <p:sldId id="509" r:id="rId26"/>
    <p:sldId id="467" r:id="rId27"/>
    <p:sldId id="469" r:id="rId28"/>
    <p:sldId id="408" r:id="rId29"/>
    <p:sldId id="445" r:id="rId30"/>
    <p:sldId id="423" r:id="rId31"/>
    <p:sldId id="448" r:id="rId32"/>
    <p:sldId id="426" r:id="rId33"/>
    <p:sldId id="427" r:id="rId34"/>
    <p:sldId id="429" r:id="rId35"/>
    <p:sldId id="451" r:id="rId36"/>
    <p:sldId id="511" r:id="rId37"/>
    <p:sldId id="470" r:id="rId38"/>
    <p:sldId id="413" r:id="rId39"/>
    <p:sldId id="473" r:id="rId40"/>
    <p:sldId id="475" r:id="rId41"/>
    <p:sldId id="443" r:id="rId42"/>
    <p:sldId id="476" r:id="rId43"/>
    <p:sldId id="477" r:id="rId44"/>
    <p:sldId id="515" r:id="rId45"/>
    <p:sldId id="516" r:id="rId46"/>
    <p:sldId id="380" r:id="rId47"/>
    <p:sldId id="478" r:id="rId48"/>
  </p:sldIdLst>
  <p:sldSz cx="9144000" cy="6858000" type="screen4x3"/>
  <p:notesSz cx="6708775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82"/>
    <a:srgbClr val="E09B90"/>
    <a:srgbClr val="D5AC9B"/>
    <a:srgbClr val="D2A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85" autoAdjust="0"/>
    <p:restoredTop sz="87314" autoAdjust="0"/>
  </p:normalViewPr>
  <p:slideViewPr>
    <p:cSldViewPr>
      <p:cViewPr varScale="1">
        <p:scale>
          <a:sx n="61" d="100"/>
          <a:sy n="61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ofalo\AppData\Local\Microsoft\Windows\Temporary%20Internet%20Files\Content.IE5\K6RJWAMT\Archimede%20per%20URBES%202012%20-%20Capoluoghi%20sedi%20di%20atene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Presentazioni\Seminari%20USCI%202015\Indicatori%20Famiglie\Calcolo%20indicatori%20per%20presentazio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Presentazioni\Seminari%20USCI%202015\Indicatori%20Famiglie\Calcolo%20indicatori%20per%20presentazio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Presentazioni\Seminari%20USCI%202015\Indicatori%20Famiglie\Calcolo%20indicatori%20per%20presentazion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balbo\PROGETTO%20ARCHIMEDE\Ciambelle\Vulnerabilit&#224;%20sociale\Sintesi%20di%20indicatori%20&amp;%20DM\COMIC\Brescia\grafici%20bresci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/>
              <a:t>Indice di coesistenza tra universitari insistenti</a:t>
            </a:r>
            <a:r>
              <a:rPr lang="en-US" sz="1200" baseline="0"/>
              <a:t> e residenti. Anno 2012 </a:t>
            </a:r>
          </a:p>
          <a:p>
            <a:pPr>
              <a:defRPr sz="1600"/>
            </a:pPr>
            <a:r>
              <a:rPr lang="en-US" sz="1600" baseline="0"/>
              <a:t> </a:t>
            </a:r>
            <a:endParaRPr lang="en-US" sz="1600"/>
          </a:p>
        </c:rich>
      </c:tx>
      <c:layout>
        <c:manualLayout>
          <c:xMode val="edge"/>
          <c:yMode val="edge"/>
          <c:x val="0.12325491898380138"/>
          <c:y val="2.03376525415304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Maschi</c:v>
          </c:tx>
          <c:spPr>
            <a:solidFill>
              <a:srgbClr val="92D050"/>
            </a:solidFill>
          </c:spPr>
          <c:invertIfNegative val="0"/>
          <c:cat>
            <c:strRef>
              <c:f>'[Archimede per URBES 2012 - Capoluoghi sedi di ateneo.xlsx]sedi di ateneo '!$A$50:$A$67</c:f>
              <c:strCache>
                <c:ptCount val="18"/>
                <c:pt idx="0">
                  <c:v>Torino</c:v>
                </c:pt>
                <c:pt idx="1">
                  <c:v>Aosta</c:v>
                </c:pt>
                <c:pt idx="2">
                  <c:v>Genova</c:v>
                </c:pt>
                <c:pt idx="3">
                  <c:v>Milano</c:v>
                </c:pt>
                <c:pt idx="4">
                  <c:v>Bolzano </c:v>
                </c:pt>
                <c:pt idx="5">
                  <c:v>Trento</c:v>
                </c:pt>
                <c:pt idx="6">
                  <c:v>Venezia</c:v>
                </c:pt>
                <c:pt idx="7">
                  <c:v>Trieste</c:v>
                </c:pt>
                <c:pt idx="8">
                  <c:v>Bologna</c:v>
                </c:pt>
                <c:pt idx="9">
                  <c:v>Firenze</c:v>
                </c:pt>
                <c:pt idx="10">
                  <c:v>Perugia</c:v>
                </c:pt>
                <c:pt idx="11">
                  <c:v>Roma</c:v>
                </c:pt>
                <c:pt idx="12">
                  <c:v>Napoli</c:v>
                </c:pt>
                <c:pt idx="13">
                  <c:v>L'Aquila</c:v>
                </c:pt>
                <c:pt idx="14">
                  <c:v>Bari</c:v>
                </c:pt>
                <c:pt idx="15">
                  <c:v>Catanzaro</c:v>
                </c:pt>
                <c:pt idx="16">
                  <c:v>Palermo</c:v>
                </c:pt>
                <c:pt idx="17">
                  <c:v>Cagliari</c:v>
                </c:pt>
              </c:strCache>
            </c:strRef>
          </c:cat>
          <c:val>
            <c:numRef>
              <c:f>'[Archimede per URBES 2012 - Capoluoghi sedi di ateneo.xlsx]sedi di ateneo '!$G$4:$G$21</c:f>
              <c:numCache>
                <c:formatCode>0.0</c:formatCode>
                <c:ptCount val="18"/>
                <c:pt idx="0">
                  <c:v>3.137083396169507</c:v>
                </c:pt>
                <c:pt idx="1">
                  <c:v>0.41951219512195131</c:v>
                </c:pt>
                <c:pt idx="2">
                  <c:v>1.8297755883962781</c:v>
                </c:pt>
                <c:pt idx="3">
                  <c:v>4.4559789750328518</c:v>
                </c:pt>
                <c:pt idx="4">
                  <c:v>3.7857479943369512</c:v>
                </c:pt>
                <c:pt idx="5">
                  <c:v>0.8</c:v>
                </c:pt>
                <c:pt idx="6">
                  <c:v>2.9593771157752196</c:v>
                </c:pt>
                <c:pt idx="7">
                  <c:v>2.3397995473650184</c:v>
                </c:pt>
                <c:pt idx="8">
                  <c:v>4.3281249999999991</c:v>
                </c:pt>
                <c:pt idx="9">
                  <c:v>3.364760432766615</c:v>
                </c:pt>
                <c:pt idx="10">
                  <c:v>3.2080232934325466</c:v>
                </c:pt>
                <c:pt idx="11">
                  <c:v>2.3411811563737746</c:v>
                </c:pt>
                <c:pt idx="12">
                  <c:v>3.3357373445978431</c:v>
                </c:pt>
                <c:pt idx="13">
                  <c:v>5.2570048309178734</c:v>
                </c:pt>
                <c:pt idx="14">
                  <c:v>4.4950612406163568</c:v>
                </c:pt>
                <c:pt idx="15">
                  <c:v>1.7913130304543188</c:v>
                </c:pt>
                <c:pt idx="16">
                  <c:v>1.809600645421541</c:v>
                </c:pt>
                <c:pt idx="17">
                  <c:v>4.0633531676583825</c:v>
                </c:pt>
              </c:numCache>
            </c:numRef>
          </c:val>
        </c:ser>
        <c:ser>
          <c:idx val="0"/>
          <c:order val="1"/>
          <c:tx>
            <c:v>Femmine</c:v>
          </c:tx>
          <c:spPr>
            <a:solidFill>
              <a:schemeClr val="accent2"/>
            </a:solidFill>
          </c:spPr>
          <c:invertIfNegative val="0"/>
          <c:val>
            <c:numRef>
              <c:f>'[Archimede per URBES 2012 - Capoluoghi sedi di ateneo.xlsx]sedi di ateneo '!$G$27:$G$44</c:f>
              <c:numCache>
                <c:formatCode>0.0</c:formatCode>
                <c:ptCount val="18"/>
                <c:pt idx="0">
                  <c:v>3.1189672154214159</c:v>
                </c:pt>
                <c:pt idx="1">
                  <c:v>1.2294520547945205</c:v>
                </c:pt>
                <c:pt idx="2">
                  <c:v>1.928445618670189</c:v>
                </c:pt>
                <c:pt idx="3">
                  <c:v>4.7210636880668133</c:v>
                </c:pt>
                <c:pt idx="4">
                  <c:v>3.3818635607321132</c:v>
                </c:pt>
                <c:pt idx="5">
                  <c:v>0.94000000000000006</c:v>
                </c:pt>
                <c:pt idx="6">
                  <c:v>4.1523040095751043</c:v>
                </c:pt>
                <c:pt idx="7">
                  <c:v>2.5281348186232511</c:v>
                </c:pt>
                <c:pt idx="8">
                  <c:v>4.6216216216216228</c:v>
                </c:pt>
                <c:pt idx="9">
                  <c:v>3.9823750361167289</c:v>
                </c:pt>
                <c:pt idx="10">
                  <c:v>3.6411764705882348</c:v>
                </c:pt>
                <c:pt idx="11">
                  <c:v>2.28585199466113</c:v>
                </c:pt>
                <c:pt idx="12">
                  <c:v>4.0192064404830372</c:v>
                </c:pt>
                <c:pt idx="13">
                  <c:v>5.7215242881072017</c:v>
                </c:pt>
                <c:pt idx="14">
                  <c:v>5.5542268726125226</c:v>
                </c:pt>
                <c:pt idx="15">
                  <c:v>2.4368421052631568</c:v>
                </c:pt>
                <c:pt idx="16">
                  <c:v>2.2619773150499412</c:v>
                </c:pt>
                <c:pt idx="17">
                  <c:v>4.9848101265822775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2468864"/>
        <c:axId val="82470400"/>
      </c:barChart>
      <c:catAx>
        <c:axId val="8246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470400"/>
        <c:crosses val="autoZero"/>
        <c:auto val="1"/>
        <c:lblAlgn val="ctr"/>
        <c:lblOffset val="100"/>
        <c:noMultiLvlLbl val="0"/>
      </c:catAx>
      <c:valAx>
        <c:axId val="8247040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82468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956121970019131E-2"/>
          <c:y val="4.6544014796675096E-2"/>
          <c:w val="0.56582616383038153"/>
          <c:h val="0.89455870796043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confronto!$A$17</c:f>
              <c:strCache>
                <c:ptCount val="1"/>
                <c:pt idx="0">
                  <c:v>Numero di famiglie con intensità di lavoro molto bassa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confronto!$B$16:$F$16</c:f>
              <c:strCache>
                <c:ptCount val="5"/>
                <c:pt idx="0">
                  <c:v>Bologna</c:v>
                </c:pt>
                <c:pt idx="1">
                  <c:v>Brescia</c:v>
                </c:pt>
                <c:pt idx="2">
                  <c:v>Firenze</c:v>
                </c:pt>
                <c:pt idx="3">
                  <c:v>Modena</c:v>
                </c:pt>
                <c:pt idx="4">
                  <c:v>Trieste</c:v>
                </c:pt>
              </c:strCache>
            </c:strRef>
          </c:cat>
          <c:val>
            <c:numRef>
              <c:f>confronto!$B$17:$F$17</c:f>
              <c:numCache>
                <c:formatCode>General</c:formatCode>
                <c:ptCount val="5"/>
                <c:pt idx="0">
                  <c:v>26126</c:v>
                </c:pt>
                <c:pt idx="1">
                  <c:v>10451</c:v>
                </c:pt>
                <c:pt idx="2">
                  <c:v>24375</c:v>
                </c:pt>
                <c:pt idx="3">
                  <c:v>8333</c:v>
                </c:pt>
                <c:pt idx="4">
                  <c:v>12872</c:v>
                </c:pt>
              </c:numCache>
            </c:numRef>
          </c:val>
        </c:ser>
        <c:ser>
          <c:idx val="1"/>
          <c:order val="1"/>
          <c:tx>
            <c:strRef>
              <c:f>confronto!$A$18</c:f>
              <c:strCache>
                <c:ptCount val="1"/>
                <c:pt idx="0">
                  <c:v>Numero di famiglie con giovani adulti (18-39 anni non studenti, non inabili) a carico di altri componenti  </c:v>
                </c:pt>
              </c:strCache>
            </c:strRef>
          </c:tx>
          <c:invertIfNegative val="0"/>
          <c:cat>
            <c:strRef>
              <c:f>confronto!$B$16:$F$16</c:f>
              <c:strCache>
                <c:ptCount val="5"/>
                <c:pt idx="0">
                  <c:v>Bologna</c:v>
                </c:pt>
                <c:pt idx="1">
                  <c:v>Brescia</c:v>
                </c:pt>
                <c:pt idx="2">
                  <c:v>Firenze</c:v>
                </c:pt>
                <c:pt idx="3">
                  <c:v>Modena</c:v>
                </c:pt>
                <c:pt idx="4">
                  <c:v>Trieste</c:v>
                </c:pt>
              </c:strCache>
            </c:strRef>
          </c:cat>
          <c:val>
            <c:numRef>
              <c:f>confronto!$B$18:$F$18</c:f>
              <c:numCache>
                <c:formatCode>General</c:formatCode>
                <c:ptCount val="5"/>
                <c:pt idx="0">
                  <c:v>9270</c:v>
                </c:pt>
                <c:pt idx="1">
                  <c:v>6361</c:v>
                </c:pt>
                <c:pt idx="2">
                  <c:v>10095</c:v>
                </c:pt>
                <c:pt idx="3">
                  <c:v>5010</c:v>
                </c:pt>
                <c:pt idx="4">
                  <c:v>5532</c:v>
                </c:pt>
              </c:numCache>
            </c:numRef>
          </c:val>
        </c:ser>
        <c:ser>
          <c:idx val="2"/>
          <c:order val="2"/>
          <c:tx>
            <c:strRef>
              <c:f>confronto!$A$19</c:f>
              <c:strCache>
                <c:ptCount val="1"/>
                <c:pt idx="0">
                  <c:v>Numero di famiglie monoreddito con minori </c:v>
                </c:pt>
              </c:strCache>
            </c:strRef>
          </c:tx>
          <c:invertIfNegative val="0"/>
          <c:cat>
            <c:strRef>
              <c:f>confronto!$B$16:$F$16</c:f>
              <c:strCache>
                <c:ptCount val="5"/>
                <c:pt idx="0">
                  <c:v>Bologna</c:v>
                </c:pt>
                <c:pt idx="1">
                  <c:v>Brescia</c:v>
                </c:pt>
                <c:pt idx="2">
                  <c:v>Firenze</c:v>
                </c:pt>
                <c:pt idx="3">
                  <c:v>Modena</c:v>
                </c:pt>
                <c:pt idx="4">
                  <c:v>Trieste</c:v>
                </c:pt>
              </c:strCache>
            </c:strRef>
          </c:cat>
          <c:val>
            <c:numRef>
              <c:f>confronto!$B$19:$F$19</c:f>
              <c:numCache>
                <c:formatCode>General</c:formatCode>
                <c:ptCount val="5"/>
                <c:pt idx="0">
                  <c:v>10859</c:v>
                </c:pt>
                <c:pt idx="1">
                  <c:v>6828</c:v>
                </c:pt>
                <c:pt idx="2">
                  <c:v>10528</c:v>
                </c:pt>
                <c:pt idx="3">
                  <c:v>4748</c:v>
                </c:pt>
                <c:pt idx="4">
                  <c:v>5834</c:v>
                </c:pt>
              </c:numCache>
            </c:numRef>
          </c:val>
        </c:ser>
        <c:ser>
          <c:idx val="3"/>
          <c:order val="3"/>
          <c:tx>
            <c:strRef>
              <c:f>confronto!$A$20</c:f>
              <c:strCache>
                <c:ptCount val="1"/>
                <c:pt idx="0">
                  <c:v>Numero di minori che vivono in famiglie monoreddito </c:v>
                </c:pt>
              </c:strCache>
            </c:strRef>
          </c:tx>
          <c:invertIfNegative val="0"/>
          <c:cat>
            <c:strRef>
              <c:f>confronto!$B$16:$F$16</c:f>
              <c:strCache>
                <c:ptCount val="5"/>
                <c:pt idx="0">
                  <c:v>Bologna</c:v>
                </c:pt>
                <c:pt idx="1">
                  <c:v>Brescia</c:v>
                </c:pt>
                <c:pt idx="2">
                  <c:v>Firenze</c:v>
                </c:pt>
                <c:pt idx="3">
                  <c:v>Modena</c:v>
                </c:pt>
                <c:pt idx="4">
                  <c:v>Trieste</c:v>
                </c:pt>
              </c:strCache>
            </c:strRef>
          </c:cat>
          <c:val>
            <c:numRef>
              <c:f>confronto!$B$20:$F$20</c:f>
              <c:numCache>
                <c:formatCode>General</c:formatCode>
                <c:ptCount val="5"/>
                <c:pt idx="0">
                  <c:v>15616</c:v>
                </c:pt>
                <c:pt idx="1">
                  <c:v>11170</c:v>
                </c:pt>
                <c:pt idx="2">
                  <c:v>15319</c:v>
                </c:pt>
                <c:pt idx="3">
                  <c:v>7355</c:v>
                </c:pt>
                <c:pt idx="4">
                  <c:v>8500</c:v>
                </c:pt>
              </c:numCache>
            </c:numRef>
          </c:val>
        </c:ser>
        <c:ser>
          <c:idx val="4"/>
          <c:order val="4"/>
          <c:tx>
            <c:strRef>
              <c:f>confronto!$A$21</c:f>
              <c:strCache>
                <c:ptCount val="1"/>
                <c:pt idx="0">
                  <c:v>Numero di famiglie in cui è presente almeno un giovane tra i 15 e i 29 anni che non studia né lavora</c:v>
                </c:pt>
              </c:strCache>
            </c:strRef>
          </c:tx>
          <c:invertIfNegative val="0"/>
          <c:cat>
            <c:strRef>
              <c:f>confronto!$B$16:$F$16</c:f>
              <c:strCache>
                <c:ptCount val="5"/>
                <c:pt idx="0">
                  <c:v>Bologna</c:v>
                </c:pt>
                <c:pt idx="1">
                  <c:v>Brescia</c:v>
                </c:pt>
                <c:pt idx="2">
                  <c:v>Firenze</c:v>
                </c:pt>
                <c:pt idx="3">
                  <c:v>Modena</c:v>
                </c:pt>
                <c:pt idx="4">
                  <c:v>Trieste</c:v>
                </c:pt>
              </c:strCache>
            </c:strRef>
          </c:cat>
          <c:val>
            <c:numRef>
              <c:f>confronto!$B$21:$F$21</c:f>
              <c:numCache>
                <c:formatCode>General</c:formatCode>
                <c:ptCount val="5"/>
                <c:pt idx="0">
                  <c:v>9996</c:v>
                </c:pt>
                <c:pt idx="1">
                  <c:v>5701</c:v>
                </c:pt>
                <c:pt idx="2">
                  <c:v>10216</c:v>
                </c:pt>
                <c:pt idx="3">
                  <c:v>4527</c:v>
                </c:pt>
                <c:pt idx="4">
                  <c:v>5466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9"/>
        <c:axId val="30687616"/>
        <c:axId val="30689152"/>
      </c:barChart>
      <c:catAx>
        <c:axId val="306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0689152"/>
        <c:crosses val="autoZero"/>
        <c:auto val="1"/>
        <c:lblAlgn val="ctr"/>
        <c:lblOffset val="100"/>
        <c:noMultiLvlLbl val="0"/>
      </c:catAx>
      <c:valAx>
        <c:axId val="3068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068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54418855112861"/>
          <c:y val="6.9722385282865215E-2"/>
          <c:w val="0.33731295540302003"/>
          <c:h val="0.88361805764583434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Modena!$A$31:$A$33</c:f>
              <c:strCache>
                <c:ptCount val="3"/>
                <c:pt idx="0">
                  <c:v>Famiglia con tutti i componenti italiani</c:v>
                </c:pt>
                <c:pt idx="1">
                  <c:v>Famiglia con tutti i componenti stranieri o apolidi</c:v>
                </c:pt>
                <c:pt idx="2">
                  <c:v>Famiglia con componenti di cittadinanza italiana e straniera</c:v>
                </c:pt>
              </c:strCache>
            </c:strRef>
          </c:cat>
          <c:val>
            <c:numRef>
              <c:f>Modena!$B$31:$B$33</c:f>
              <c:numCache>
                <c:formatCode>General</c:formatCode>
                <c:ptCount val="3"/>
                <c:pt idx="0">
                  <c:v>5342</c:v>
                </c:pt>
                <c:pt idx="1">
                  <c:v>2685</c:v>
                </c:pt>
                <c:pt idx="2">
                  <c:v>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67612623507382"/>
          <c:y val="8.2344086671096897E-2"/>
          <c:w val="0.3916719966318204"/>
          <c:h val="0.83902003329373021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5155379588852"/>
          <c:y val="0"/>
          <c:w val="0.70067628552080707"/>
          <c:h val="1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rgbClr val="7030A0"/>
              </a:solidFill>
            </c:spPr>
          </c:dPt>
          <c:dPt>
            <c:idx val="1"/>
            <c:bubble3D val="0"/>
            <c:explosion val="0"/>
            <c:spPr>
              <a:solidFill>
                <a:srgbClr val="00B050"/>
              </a:solidFill>
            </c:spPr>
          </c:dPt>
          <c:dPt>
            <c:idx val="2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1.5882379109390991E-2"/>
                  <c:y val="3.38703059346604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Trieste!$A$27:$A$29</c:f>
              <c:strCache>
                <c:ptCount val="3"/>
                <c:pt idx="0">
                  <c:v>Famiglia con tutti i componenti italiani</c:v>
                </c:pt>
                <c:pt idx="1">
                  <c:v>Famiglia con tutti i componenti stranieri o apolidi</c:v>
                </c:pt>
                <c:pt idx="2">
                  <c:v>Famiglia con componenti di cittadinanza italiana e straniera</c:v>
                </c:pt>
              </c:strCache>
            </c:strRef>
          </c:cat>
          <c:val>
            <c:numRef>
              <c:f>Trieste!$B$27:$B$29</c:f>
              <c:numCache>
                <c:formatCode>General</c:formatCode>
                <c:ptCount val="3"/>
                <c:pt idx="0">
                  <c:v>9966</c:v>
                </c:pt>
                <c:pt idx="1">
                  <c:v>2514</c:v>
                </c:pt>
                <c:pt idx="2">
                  <c:v>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Bologna!$A$58</c:f>
              <c:strCache>
                <c:ptCount val="1"/>
                <c:pt idx="0">
                  <c:v>Fino a 1.000</c:v>
                </c:pt>
              </c:strCache>
            </c:strRef>
          </c:tx>
          <c:spPr>
            <a:solidFill>
              <a:srgbClr val="1CE412"/>
            </a:solidFill>
            <a:ln>
              <a:solidFill>
                <a:srgbClr val="92D050"/>
              </a:solidFill>
            </a:ln>
          </c:spPr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Bologna!$B$58:$C$58</c:f>
              <c:numCache>
                <c:formatCode>General</c:formatCode>
                <c:ptCount val="2"/>
                <c:pt idx="0">
                  <c:v>134</c:v>
                </c:pt>
                <c:pt idx="1">
                  <c:v>105</c:v>
                </c:pt>
              </c:numCache>
            </c:numRef>
          </c:val>
        </c:ser>
        <c:ser>
          <c:idx val="1"/>
          <c:order val="1"/>
          <c:tx>
            <c:strRef>
              <c:f>Bologna!$A$59</c:f>
              <c:strCache>
                <c:ptCount val="1"/>
                <c:pt idx="0">
                  <c:v>1.001 – 4.000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Bologna!$B$59:$C$59</c:f>
              <c:numCache>
                <c:formatCode>General</c:formatCode>
                <c:ptCount val="2"/>
                <c:pt idx="0">
                  <c:v>379</c:v>
                </c:pt>
                <c:pt idx="1">
                  <c:v>244</c:v>
                </c:pt>
              </c:numCache>
            </c:numRef>
          </c:val>
        </c:ser>
        <c:ser>
          <c:idx val="2"/>
          <c:order val="2"/>
          <c:tx>
            <c:strRef>
              <c:f>Bologna!$A$60</c:f>
              <c:strCache>
                <c:ptCount val="1"/>
                <c:pt idx="0">
                  <c:v>4.001 – 7.500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Bologna!$B$60:$C$60</c:f>
              <c:numCache>
                <c:formatCode>General</c:formatCode>
                <c:ptCount val="2"/>
                <c:pt idx="0">
                  <c:v>485</c:v>
                </c:pt>
                <c:pt idx="1">
                  <c:v>325</c:v>
                </c:pt>
              </c:numCache>
            </c:numRef>
          </c:val>
        </c:ser>
        <c:ser>
          <c:idx val="3"/>
          <c:order val="3"/>
          <c:tx>
            <c:strRef>
              <c:f>Bologna!$A$61</c:f>
              <c:strCache>
                <c:ptCount val="1"/>
                <c:pt idx="0">
                  <c:v>7.501 – 10.000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Bologna!$B$61:$C$61</c:f>
              <c:numCache>
                <c:formatCode>General</c:formatCode>
                <c:ptCount val="2"/>
                <c:pt idx="0">
                  <c:v>398</c:v>
                </c:pt>
                <c:pt idx="1">
                  <c:v>283</c:v>
                </c:pt>
              </c:numCache>
            </c:numRef>
          </c:val>
        </c:ser>
        <c:ser>
          <c:idx val="4"/>
          <c:order val="4"/>
          <c:tx>
            <c:strRef>
              <c:f>Bologna!$A$62</c:f>
              <c:strCache>
                <c:ptCount val="1"/>
                <c:pt idx="0">
                  <c:v>10.001 – 15.000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Bologna!$B$62:$C$62</c:f>
              <c:numCache>
                <c:formatCode>General</c:formatCode>
                <c:ptCount val="2"/>
                <c:pt idx="0">
                  <c:v>945</c:v>
                </c:pt>
                <c:pt idx="1">
                  <c:v>666</c:v>
                </c:pt>
              </c:numCache>
            </c:numRef>
          </c:val>
        </c:ser>
        <c:ser>
          <c:idx val="5"/>
          <c:order val="5"/>
          <c:tx>
            <c:strRef>
              <c:f>Bologna!$A$63</c:f>
              <c:strCache>
                <c:ptCount val="1"/>
                <c:pt idx="0">
                  <c:v>15.001 – 20.000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Bologna!$B$63:$C$63</c:f>
              <c:numCache>
                <c:formatCode>General</c:formatCode>
                <c:ptCount val="2"/>
                <c:pt idx="0">
                  <c:v>1278</c:v>
                </c:pt>
                <c:pt idx="1">
                  <c:v>877</c:v>
                </c:pt>
              </c:numCache>
            </c:numRef>
          </c:val>
        </c:ser>
        <c:ser>
          <c:idx val="6"/>
          <c:order val="6"/>
          <c:tx>
            <c:strRef>
              <c:f>Bologna!$A$64</c:f>
              <c:strCache>
                <c:ptCount val="1"/>
                <c:pt idx="0">
                  <c:v>20.001 – 26.000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Bologna!$B$64:$C$64</c:f>
              <c:numCache>
                <c:formatCode>General</c:formatCode>
                <c:ptCount val="2"/>
                <c:pt idx="0">
                  <c:v>1251</c:v>
                </c:pt>
                <c:pt idx="1">
                  <c:v>986</c:v>
                </c:pt>
              </c:numCache>
            </c:numRef>
          </c:val>
        </c:ser>
        <c:ser>
          <c:idx val="7"/>
          <c:order val="7"/>
          <c:tx>
            <c:strRef>
              <c:f>Bologna!$A$65</c:f>
              <c:strCache>
                <c:ptCount val="1"/>
                <c:pt idx="0">
                  <c:v>26.001 – 36.152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Bologna!$B$65:$C$65</c:f>
              <c:numCache>
                <c:formatCode>General</c:formatCode>
                <c:ptCount val="2"/>
                <c:pt idx="0">
                  <c:v>1286</c:v>
                </c:pt>
                <c:pt idx="1">
                  <c:v>935</c:v>
                </c:pt>
              </c:numCache>
            </c:numRef>
          </c:val>
        </c:ser>
        <c:ser>
          <c:idx val="8"/>
          <c:order val="8"/>
          <c:tx>
            <c:strRef>
              <c:f>Bologna!$A$66</c:f>
              <c:strCache>
                <c:ptCount val="1"/>
                <c:pt idx="0">
                  <c:v>36.153 – 50.000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Bologna!$B$66:$C$66</c:f>
              <c:numCache>
                <c:formatCode>General</c:formatCode>
                <c:ptCount val="2"/>
                <c:pt idx="0">
                  <c:v>1002</c:v>
                </c:pt>
                <c:pt idx="1">
                  <c:v>732</c:v>
                </c:pt>
              </c:numCache>
            </c:numRef>
          </c:val>
        </c:ser>
        <c:ser>
          <c:idx val="9"/>
          <c:order val="9"/>
          <c:tx>
            <c:strRef>
              <c:f>Bologna!$A$67</c:f>
              <c:strCache>
                <c:ptCount val="1"/>
                <c:pt idx="0">
                  <c:v>50.001 – 70.000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Bologna!$B$67:$C$67</c:f>
              <c:numCache>
                <c:formatCode>General</c:formatCode>
                <c:ptCount val="2"/>
                <c:pt idx="0">
                  <c:v>855</c:v>
                </c:pt>
                <c:pt idx="1">
                  <c:v>515</c:v>
                </c:pt>
              </c:numCache>
            </c:numRef>
          </c:val>
        </c:ser>
        <c:ser>
          <c:idx val="10"/>
          <c:order val="10"/>
          <c:tx>
            <c:strRef>
              <c:f>Bologna!$A$68</c:f>
              <c:strCache>
                <c:ptCount val="1"/>
                <c:pt idx="0">
                  <c:v>70.001 – 100.000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Bologna!$B$68:$C$68</c:f>
              <c:numCache>
                <c:formatCode>General</c:formatCode>
                <c:ptCount val="2"/>
                <c:pt idx="0">
                  <c:v>564</c:v>
                </c:pt>
                <c:pt idx="1">
                  <c:v>319</c:v>
                </c:pt>
              </c:numCache>
            </c:numRef>
          </c:val>
        </c:ser>
        <c:ser>
          <c:idx val="11"/>
          <c:order val="11"/>
          <c:tx>
            <c:strRef>
              <c:f>Bologna!$A$69</c:f>
              <c:strCache>
                <c:ptCount val="1"/>
                <c:pt idx="0">
                  <c:v>più di 100.000</c:v>
                </c:pt>
              </c:strCache>
            </c:strRef>
          </c:tx>
          <c:invertIfNegative val="0"/>
          <c:cat>
            <c:strRef>
              <c:f>Bologna!$B$57:$C$57</c:f>
              <c:strCache>
                <c:ptCount val="2"/>
                <c:pt idx="0">
                  <c:v>Bologna</c:v>
                </c:pt>
                <c:pt idx="1">
                  <c:v>Brescia</c:v>
                </c:pt>
              </c:strCache>
            </c:strRef>
          </c:cat>
          <c:val>
            <c:numRef>
              <c:f>Bologna!$B$69:$C$69</c:f>
              <c:numCache>
                <c:formatCode>General</c:formatCode>
                <c:ptCount val="2"/>
                <c:pt idx="0">
                  <c:v>693</c:v>
                </c:pt>
                <c:pt idx="1">
                  <c:v>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97591296"/>
        <c:axId val="97592832"/>
      </c:barChart>
      <c:catAx>
        <c:axId val="97591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97592832"/>
        <c:crosses val="autoZero"/>
        <c:auto val="1"/>
        <c:lblAlgn val="ctr"/>
        <c:lblOffset val="100"/>
        <c:noMultiLvlLbl val="0"/>
      </c:catAx>
      <c:valAx>
        <c:axId val="97592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97591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670298503456796E-2"/>
          <c:y val="0.89237481881866798"/>
          <c:w val="0.95934610218099414"/>
          <c:h val="8.8738700332521028E-2"/>
        </c:manualLayout>
      </c:layout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54515154881781"/>
          <c:y val="1.4223330024262539E-2"/>
          <c:w val="0.6114432676672289"/>
          <c:h val="0.834281406008651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'Foglio1 (2)'!$B$2</c:f>
              <c:strCache>
                <c:ptCount val="1"/>
                <c:pt idx="0">
                  <c:v>indice &lt; Q1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(2)'!$B$3:$B$7</c:f>
              <c:numCache>
                <c:formatCode>General</c:formatCode>
                <c:ptCount val="5"/>
                <c:pt idx="0">
                  <c:v>29.08</c:v>
                </c:pt>
                <c:pt idx="1">
                  <c:v>2647</c:v>
                </c:pt>
                <c:pt idx="3">
                  <c:v>24.77</c:v>
                </c:pt>
                <c:pt idx="4">
                  <c:v>5542</c:v>
                </c:pt>
              </c:numCache>
            </c:numRef>
          </c:val>
        </c:ser>
        <c:ser>
          <c:idx val="1"/>
          <c:order val="1"/>
          <c:tx>
            <c:strRef>
              <c:f>'Foglio1 (2)'!$C$2</c:f>
              <c:strCache>
                <c:ptCount val="1"/>
                <c:pt idx="0">
                  <c:v>Indice tra Q1 e Q2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(2)'!$C$3:$C$7</c:f>
              <c:numCache>
                <c:formatCode>General</c:formatCode>
                <c:ptCount val="5"/>
                <c:pt idx="0">
                  <c:v>30.99</c:v>
                </c:pt>
                <c:pt idx="1">
                  <c:v>2561</c:v>
                </c:pt>
                <c:pt idx="3">
                  <c:v>18.72</c:v>
                </c:pt>
                <c:pt idx="4">
                  <c:v>4542</c:v>
                </c:pt>
              </c:numCache>
            </c:numRef>
          </c:val>
        </c:ser>
        <c:ser>
          <c:idx val="2"/>
          <c:order val="2"/>
          <c:tx>
            <c:strRef>
              <c:f>'Foglio1 (2)'!$D$2</c:f>
              <c:strCache>
                <c:ptCount val="1"/>
                <c:pt idx="0">
                  <c:v>Indice tra Q2 e Q3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(2)'!$D$3:$D$7</c:f>
              <c:numCache>
                <c:formatCode>General</c:formatCode>
                <c:ptCount val="5"/>
                <c:pt idx="0">
                  <c:v>20.919999999999998</c:v>
                </c:pt>
                <c:pt idx="1">
                  <c:v>1896</c:v>
                </c:pt>
                <c:pt idx="3">
                  <c:v>42.61</c:v>
                </c:pt>
                <c:pt idx="4">
                  <c:v>6658</c:v>
                </c:pt>
              </c:numCache>
            </c:numRef>
          </c:val>
        </c:ser>
        <c:ser>
          <c:idx val="3"/>
          <c:order val="3"/>
          <c:tx>
            <c:strRef>
              <c:f>'Foglio1 (2)'!$E$2</c:f>
              <c:strCache>
                <c:ptCount val="1"/>
                <c:pt idx="0">
                  <c:v>Indice &gt; Q3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(2)'!$E$3:$E$7</c:f>
              <c:numCache>
                <c:formatCode>General</c:formatCode>
                <c:ptCount val="5"/>
                <c:pt idx="0">
                  <c:v>19.010000000000005</c:v>
                </c:pt>
                <c:pt idx="1">
                  <c:v>1476</c:v>
                </c:pt>
                <c:pt idx="3">
                  <c:v>13.89</c:v>
                </c:pt>
                <c:pt idx="4">
                  <c:v>2617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97688192"/>
        <c:axId val="97780096"/>
      </c:barChart>
      <c:catAx>
        <c:axId val="97688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97780096"/>
        <c:crosses val="autoZero"/>
        <c:auto val="1"/>
        <c:lblAlgn val="ctr"/>
        <c:lblOffset val="100"/>
        <c:noMultiLvlLbl val="0"/>
      </c:catAx>
      <c:valAx>
        <c:axId val="97780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97688192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81E74-1A34-4378-93E4-C71030D010C1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38A85641-F1A6-4B12-9D29-B7E795E7ED2E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Liste anagrafiche Comunali</a:t>
          </a:r>
          <a:endParaRPr lang="it-IT" sz="1600" b="0" dirty="0">
            <a:solidFill>
              <a:schemeClr val="tx1"/>
            </a:solidFill>
          </a:endParaRPr>
        </a:p>
      </dgm:t>
    </dgm:pt>
    <dgm:pt modelId="{61650F44-A047-41B7-B74E-E5E65043D02C}" type="parTrans" cxnId="{0E2A56F6-0D23-4C97-A059-74CBE1F1B209}">
      <dgm:prSet/>
      <dgm:spPr/>
      <dgm:t>
        <a:bodyPr/>
        <a:lstStyle/>
        <a:p>
          <a:endParaRPr lang="it-IT"/>
        </a:p>
      </dgm:t>
    </dgm:pt>
    <dgm:pt modelId="{3022469F-600E-467C-B558-812790F58919}" type="sibTrans" cxnId="{0E2A56F6-0D23-4C97-A059-74CBE1F1B209}">
      <dgm:prSet/>
      <dgm:spPr/>
      <dgm:t>
        <a:bodyPr/>
        <a:lstStyle/>
        <a:p>
          <a:endParaRPr lang="it-IT"/>
        </a:p>
      </dgm:t>
    </dgm:pt>
    <dgm:pt modelId="{B04F1F62-DA15-4D31-8FEA-EF7DE0FC13BD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Caratteristiche anagrafiche degli individui (sesso, età,  cittadinanza, Comune di iscrizione anagrafica)</a:t>
          </a:r>
          <a:endParaRPr lang="it-IT" sz="1400" b="0" dirty="0">
            <a:solidFill>
              <a:schemeClr val="tx1"/>
            </a:solidFill>
          </a:endParaRPr>
        </a:p>
      </dgm:t>
    </dgm:pt>
    <dgm:pt modelId="{A2FF9C85-942F-4D25-9921-9C66C85D24F2}" type="parTrans" cxnId="{BECD2545-30CD-4F4A-8CCD-C3E5F6155D55}">
      <dgm:prSet/>
      <dgm:spPr/>
      <dgm:t>
        <a:bodyPr/>
        <a:lstStyle/>
        <a:p>
          <a:endParaRPr lang="it-IT"/>
        </a:p>
      </dgm:t>
    </dgm:pt>
    <dgm:pt modelId="{3A2ACCA9-29EA-4572-B3B8-CBD164485568}" type="sibTrans" cxnId="{BECD2545-30CD-4F4A-8CCD-C3E5F6155D55}">
      <dgm:prSet/>
      <dgm:spPr/>
      <dgm:t>
        <a:bodyPr/>
        <a:lstStyle/>
        <a:p>
          <a:endParaRPr lang="it-IT"/>
        </a:p>
      </dgm:t>
    </dgm:pt>
    <dgm:pt modelId="{FE75F6AC-90F3-472F-9DFC-06A58600C263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Base dati anagrafica del Anagrafe Tributaria </a:t>
          </a:r>
        </a:p>
      </dgm:t>
    </dgm:pt>
    <dgm:pt modelId="{58E6FE82-2F5C-45A0-92E1-4CF706143AE0}" type="parTrans" cxnId="{26FD89D5-2B64-4155-92BB-2FE633809DC3}">
      <dgm:prSet/>
      <dgm:spPr/>
      <dgm:t>
        <a:bodyPr/>
        <a:lstStyle/>
        <a:p>
          <a:endParaRPr lang="it-IT"/>
        </a:p>
      </dgm:t>
    </dgm:pt>
    <dgm:pt modelId="{D3C6DD3A-8D0A-4EA9-A42F-475883F79A54}" type="sibTrans" cxnId="{26FD89D5-2B64-4155-92BB-2FE633809DC3}">
      <dgm:prSet/>
      <dgm:spPr/>
      <dgm:t>
        <a:bodyPr/>
        <a:lstStyle/>
        <a:p>
          <a:endParaRPr lang="it-IT"/>
        </a:p>
      </dgm:t>
    </dgm:pt>
    <dgm:pt modelId="{F8A9AB30-5E82-4096-8FDD-F55E8FCBEC16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Caratteristiche anagrafiche degli individui (sesso, età),  Comune di nascita</a:t>
          </a:r>
          <a:endParaRPr lang="it-IT" sz="1400" b="0" dirty="0">
            <a:solidFill>
              <a:schemeClr val="tx1"/>
            </a:solidFill>
          </a:endParaRPr>
        </a:p>
      </dgm:t>
    </dgm:pt>
    <dgm:pt modelId="{F7F1178C-1DD8-481F-959D-A83BD36228A2}" type="parTrans" cxnId="{56F62FC6-E567-40EB-B21B-8E2C37F86B06}">
      <dgm:prSet/>
      <dgm:spPr/>
      <dgm:t>
        <a:bodyPr/>
        <a:lstStyle/>
        <a:p>
          <a:endParaRPr lang="it-IT"/>
        </a:p>
      </dgm:t>
    </dgm:pt>
    <dgm:pt modelId="{62CD8580-7DE2-41C9-910D-254F4DEC55E6}" type="sibTrans" cxnId="{56F62FC6-E567-40EB-B21B-8E2C37F86B06}">
      <dgm:prSet/>
      <dgm:spPr/>
      <dgm:t>
        <a:bodyPr/>
        <a:lstStyle/>
        <a:p>
          <a:endParaRPr lang="it-IT"/>
        </a:p>
      </dgm:t>
    </dgm:pt>
    <dgm:pt modelId="{CA1B4704-3253-4AA2-BA8B-39AD33D9F862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Domicilio fiscale </a:t>
          </a:r>
          <a:endParaRPr lang="it-IT" sz="1400" b="0" dirty="0">
            <a:solidFill>
              <a:schemeClr val="tx1"/>
            </a:solidFill>
          </a:endParaRPr>
        </a:p>
      </dgm:t>
    </dgm:pt>
    <dgm:pt modelId="{8697A970-BEAB-4CCB-B8BA-1C28A6FF4E76}" type="parTrans" cxnId="{538F28E6-025E-42B3-A6ED-1FF821EAC04A}">
      <dgm:prSet/>
      <dgm:spPr/>
      <dgm:t>
        <a:bodyPr/>
        <a:lstStyle/>
        <a:p>
          <a:endParaRPr lang="it-IT"/>
        </a:p>
      </dgm:t>
    </dgm:pt>
    <dgm:pt modelId="{4FA22979-8DE5-450E-8C30-5FE47498185C}" type="sibTrans" cxnId="{538F28E6-025E-42B3-A6ED-1FF821EAC04A}">
      <dgm:prSet/>
      <dgm:spPr/>
      <dgm:t>
        <a:bodyPr/>
        <a:lstStyle/>
        <a:p>
          <a:endParaRPr lang="it-IT"/>
        </a:p>
      </dgm:t>
    </dgm:pt>
    <dgm:pt modelId="{572C2FB2-35EF-41B5-8613-2777649EAA72}">
      <dgm:prSet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Anagrafe degli studenti delle scuole dell’obbligo e Iscritti all’Università</a:t>
          </a:r>
          <a:endParaRPr lang="it-IT" sz="1600" b="0" dirty="0">
            <a:solidFill>
              <a:schemeClr val="tx1"/>
            </a:solidFill>
          </a:endParaRPr>
        </a:p>
      </dgm:t>
    </dgm:pt>
    <dgm:pt modelId="{2BD143AA-6A7D-4906-B544-DDEAE20315FF}" type="parTrans" cxnId="{BFDAEC90-7724-4C74-AEA7-9DD42148642D}">
      <dgm:prSet/>
      <dgm:spPr/>
      <dgm:t>
        <a:bodyPr/>
        <a:lstStyle/>
        <a:p>
          <a:endParaRPr lang="it-IT"/>
        </a:p>
      </dgm:t>
    </dgm:pt>
    <dgm:pt modelId="{E3F6E9E3-96B3-4D4C-9FAC-2BBD08DD1324}" type="sibTrans" cxnId="{BFDAEC90-7724-4C74-AEA7-9DD42148642D}">
      <dgm:prSet/>
      <dgm:spPr/>
      <dgm:t>
        <a:bodyPr/>
        <a:lstStyle/>
        <a:p>
          <a:endParaRPr lang="it-IT"/>
        </a:p>
      </dgm:t>
    </dgm:pt>
    <dgm:pt modelId="{252BB3CA-F212-4805-B80F-83AED05E0579}">
      <dgm:prSet custT="1"/>
      <dgm:spPr/>
      <dgm:t>
        <a:bodyPr/>
        <a:lstStyle/>
        <a:p>
          <a:r>
            <a:rPr lang="it-IT" sz="1400" b="0" dirty="0" smtClean="0"/>
            <a:t>Luogo di studio, livello di scuola frequentata (elementare, media, superiore)</a:t>
          </a:r>
          <a:endParaRPr lang="it-IT" sz="1400" b="0" dirty="0"/>
        </a:p>
      </dgm:t>
    </dgm:pt>
    <dgm:pt modelId="{B7DA73A1-AA46-4FCC-AC16-F7AA13794C59}" type="parTrans" cxnId="{86A12C70-D77A-465E-9471-74C6C596A78F}">
      <dgm:prSet/>
      <dgm:spPr/>
      <dgm:t>
        <a:bodyPr/>
        <a:lstStyle/>
        <a:p>
          <a:endParaRPr lang="it-IT"/>
        </a:p>
      </dgm:t>
    </dgm:pt>
    <dgm:pt modelId="{3479CB69-B611-4731-B8E9-71B2A1BF1742}" type="sibTrans" cxnId="{86A12C70-D77A-465E-9471-74C6C596A78F}">
      <dgm:prSet/>
      <dgm:spPr/>
      <dgm:t>
        <a:bodyPr/>
        <a:lstStyle/>
        <a:p>
          <a:endParaRPr lang="it-IT"/>
        </a:p>
      </dgm:t>
    </dgm:pt>
    <dgm:pt modelId="{049C43CC-0F6B-41BD-9A68-1B95F6888CB0}">
      <dgm:prSet custT="1"/>
      <dgm:spPr/>
      <dgm:t>
        <a:bodyPr/>
        <a:lstStyle/>
        <a:p>
          <a:r>
            <a:rPr lang="it-IT" sz="1400" b="0" dirty="0" smtClean="0"/>
            <a:t>Luogo di studio, tipo di corso frequentato (triennale, altro)</a:t>
          </a:r>
          <a:endParaRPr lang="it-IT" sz="1400" b="0" dirty="0"/>
        </a:p>
      </dgm:t>
    </dgm:pt>
    <dgm:pt modelId="{8BB822B2-5D4D-4BCD-A903-4A940DFBC74B}" type="parTrans" cxnId="{3F3FDFE9-E88B-4764-8D66-98FFFFDD5540}">
      <dgm:prSet/>
      <dgm:spPr/>
      <dgm:t>
        <a:bodyPr/>
        <a:lstStyle/>
        <a:p>
          <a:endParaRPr lang="it-IT"/>
        </a:p>
      </dgm:t>
    </dgm:pt>
    <dgm:pt modelId="{416877D6-095A-42D1-AD8B-B738EB2DE691}" type="sibTrans" cxnId="{3F3FDFE9-E88B-4764-8D66-98FFFFDD5540}">
      <dgm:prSet/>
      <dgm:spPr/>
      <dgm:t>
        <a:bodyPr/>
        <a:lstStyle/>
        <a:p>
          <a:endParaRPr lang="it-IT"/>
        </a:p>
      </dgm:t>
    </dgm:pt>
    <dgm:pt modelId="{A7290ADD-8B07-4E22-B752-2402C2069B0C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ASIA - Occupazione</a:t>
          </a:r>
          <a:endParaRPr lang="it-IT" sz="1600" b="0" dirty="0">
            <a:solidFill>
              <a:schemeClr val="tx1"/>
            </a:solidFill>
          </a:endParaRPr>
        </a:p>
      </dgm:t>
    </dgm:pt>
    <dgm:pt modelId="{8169A8B7-93BF-4A1B-A886-8C90421C29D7}" type="parTrans" cxnId="{15ABD5B8-6798-4FD6-B2D3-FC2A0ED407BA}">
      <dgm:prSet/>
      <dgm:spPr/>
      <dgm:t>
        <a:bodyPr/>
        <a:lstStyle/>
        <a:p>
          <a:endParaRPr lang="it-IT"/>
        </a:p>
      </dgm:t>
    </dgm:pt>
    <dgm:pt modelId="{E273372C-A5CD-4794-86F6-A144C5839FE2}" type="sibTrans" cxnId="{15ABD5B8-6798-4FD6-B2D3-FC2A0ED407BA}">
      <dgm:prSet/>
      <dgm:spPr/>
      <dgm:t>
        <a:bodyPr/>
        <a:lstStyle/>
        <a:p>
          <a:endParaRPr lang="it-IT"/>
        </a:p>
      </dgm:t>
    </dgm:pt>
    <dgm:pt modelId="{D06440FB-255C-4B36-8314-4499A8AACAB3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INPDAP, INAIL</a:t>
          </a:r>
          <a:r>
            <a:rPr lang="it-IT" sz="1600" b="1" i="0" u="none" dirty="0" smtClean="0">
              <a:solidFill>
                <a:schemeClr val="tx1"/>
              </a:solidFill>
            </a:rPr>
            <a:t>, </a:t>
          </a:r>
          <a:r>
            <a:rPr lang="it-IT" sz="1600" b="0" i="0" u="none" dirty="0" smtClean="0">
              <a:solidFill>
                <a:schemeClr val="tx1"/>
              </a:solidFill>
            </a:rPr>
            <a:t>Personale universitario e scolastico </a:t>
          </a:r>
          <a:endParaRPr lang="it-IT" sz="1600" b="0" dirty="0" smtClean="0">
            <a:solidFill>
              <a:schemeClr val="tx1"/>
            </a:solidFill>
          </a:endParaRPr>
        </a:p>
      </dgm:t>
    </dgm:pt>
    <dgm:pt modelId="{EF8062BA-1300-4DE0-B8C5-24FE6824AB81}" type="parTrans" cxnId="{1EEF9A28-8839-40FF-A0F4-17E9B36E1BE7}">
      <dgm:prSet/>
      <dgm:spPr/>
      <dgm:t>
        <a:bodyPr/>
        <a:lstStyle/>
        <a:p>
          <a:endParaRPr lang="it-IT"/>
        </a:p>
      </dgm:t>
    </dgm:pt>
    <dgm:pt modelId="{0F1A0476-9B7C-440F-9EEC-C236BA689530}" type="sibTrans" cxnId="{1EEF9A28-8839-40FF-A0F4-17E9B36E1BE7}">
      <dgm:prSet/>
      <dgm:spPr/>
      <dgm:t>
        <a:bodyPr/>
        <a:lstStyle/>
        <a:p>
          <a:endParaRPr lang="it-IT"/>
        </a:p>
      </dgm:t>
    </dgm:pt>
    <dgm:pt modelId="{8ACBAFAA-1E1C-4975-BA5A-5901D088DFBA}">
      <dgm:prSet custT="1"/>
      <dgm:spPr/>
      <dgm:t>
        <a:bodyPr/>
        <a:lstStyle/>
        <a:p>
          <a:r>
            <a:rPr lang="it-IT" sz="1400" b="0" i="0" u="none" dirty="0" smtClean="0"/>
            <a:t>Tipologia contratto (tempo determinato, indeterminato)</a:t>
          </a:r>
          <a:endParaRPr lang="it-IT" sz="1400" b="0" dirty="0"/>
        </a:p>
      </dgm:t>
    </dgm:pt>
    <dgm:pt modelId="{39161143-814B-4353-B70D-2A6FCCEA9B9A}" type="parTrans" cxnId="{D24C7999-1CBD-4FD5-8D13-2A23DAB350A5}">
      <dgm:prSet/>
      <dgm:spPr/>
      <dgm:t>
        <a:bodyPr/>
        <a:lstStyle/>
        <a:p>
          <a:endParaRPr lang="it-IT"/>
        </a:p>
      </dgm:t>
    </dgm:pt>
    <dgm:pt modelId="{5898C6C8-E36B-4DF2-B3E5-B7DF245D955B}" type="sibTrans" cxnId="{D24C7999-1CBD-4FD5-8D13-2A23DAB350A5}">
      <dgm:prSet/>
      <dgm:spPr/>
      <dgm:t>
        <a:bodyPr/>
        <a:lstStyle/>
        <a:p>
          <a:endParaRPr lang="it-IT"/>
        </a:p>
      </dgm:t>
    </dgm:pt>
    <dgm:pt modelId="{0B16757F-7546-4B0C-BE70-33A4D7809D22}">
      <dgm:prSet custT="1"/>
      <dgm:spPr/>
      <dgm:t>
        <a:bodyPr/>
        <a:lstStyle/>
        <a:p>
          <a:r>
            <a:rPr lang="it-IT" sz="1400" b="0" i="0" u="none" dirty="0" smtClean="0"/>
            <a:t>Luogo di lavoro</a:t>
          </a:r>
          <a:endParaRPr lang="it-IT" sz="1400" b="0" dirty="0"/>
        </a:p>
      </dgm:t>
    </dgm:pt>
    <dgm:pt modelId="{1C71B736-2590-4D8E-8090-A41B2B8E8B9D}" type="parTrans" cxnId="{B313D86B-B82B-4E1C-A34A-206EBBBE8703}">
      <dgm:prSet/>
      <dgm:spPr/>
      <dgm:t>
        <a:bodyPr/>
        <a:lstStyle/>
        <a:p>
          <a:endParaRPr lang="it-IT"/>
        </a:p>
      </dgm:t>
    </dgm:pt>
    <dgm:pt modelId="{989B556D-6E60-4018-B886-10E56FC0F8CF}" type="sibTrans" cxnId="{B313D86B-B82B-4E1C-A34A-206EBBBE8703}">
      <dgm:prSet/>
      <dgm:spPr/>
      <dgm:t>
        <a:bodyPr/>
        <a:lstStyle/>
        <a:p>
          <a:endParaRPr lang="it-IT"/>
        </a:p>
      </dgm:t>
    </dgm:pt>
    <dgm:pt modelId="{0A887A54-1794-48C7-B594-5CF6065658D1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Archivio lavoratori domestici, autonomi in agricoltura</a:t>
          </a:r>
          <a:r>
            <a:rPr lang="it-IT" sz="1600" b="1" i="0" u="none" dirty="0" smtClean="0">
              <a:solidFill>
                <a:schemeClr val="tx1"/>
              </a:solidFill>
            </a:rPr>
            <a:t> </a:t>
          </a:r>
          <a:endParaRPr lang="it-IT" sz="1600" b="1" dirty="0">
            <a:solidFill>
              <a:schemeClr val="tx1"/>
            </a:solidFill>
          </a:endParaRPr>
        </a:p>
      </dgm:t>
    </dgm:pt>
    <dgm:pt modelId="{79ADDC89-3329-4BE8-B676-6BDBAEC19631}" type="parTrans" cxnId="{DEC0DCB1-EE34-4D3F-AE8A-AD00FF26D83C}">
      <dgm:prSet/>
      <dgm:spPr/>
      <dgm:t>
        <a:bodyPr/>
        <a:lstStyle/>
        <a:p>
          <a:endParaRPr lang="it-IT"/>
        </a:p>
      </dgm:t>
    </dgm:pt>
    <dgm:pt modelId="{49B1C917-8DDB-4F90-B638-66EDA355D8AA}" type="sibTrans" cxnId="{DEC0DCB1-EE34-4D3F-AE8A-AD00FF26D83C}">
      <dgm:prSet/>
      <dgm:spPr/>
      <dgm:t>
        <a:bodyPr/>
        <a:lstStyle/>
        <a:p>
          <a:endParaRPr lang="it-IT"/>
        </a:p>
      </dgm:t>
    </dgm:pt>
    <dgm:pt modelId="{D87A39D2-8737-4B23-ACA4-EF97355BC1F7}" type="pres">
      <dgm:prSet presAssocID="{AFF81E74-1A34-4378-93E4-C71030D010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4A3D25F-616E-4267-8E87-A58D9227EDB0}" type="pres">
      <dgm:prSet presAssocID="{38A85641-F1A6-4B12-9D29-B7E795E7ED2E}" presName="linNode" presStyleCnt="0"/>
      <dgm:spPr/>
    </dgm:pt>
    <dgm:pt modelId="{E330CE8D-122A-4B80-B18A-155D638BC77C}" type="pres">
      <dgm:prSet presAssocID="{38A85641-F1A6-4B12-9D29-B7E795E7ED2E}" presName="parentText" presStyleLbl="node1" presStyleIdx="0" presStyleCnt="6" custScaleY="26693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3075EF-01EC-4CC0-ACA1-B9DDF91FBDAF}" type="pres">
      <dgm:prSet presAssocID="{38A85641-F1A6-4B12-9D29-B7E795E7ED2E}" presName="descendantText" presStyleLbl="alignAccFollowNode1" presStyleIdx="0" presStyleCnt="4" custScaleY="4323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A1C931-9DF7-4F54-A0AF-D801309843D7}" type="pres">
      <dgm:prSet presAssocID="{3022469F-600E-467C-B558-812790F58919}" presName="sp" presStyleCnt="0"/>
      <dgm:spPr/>
    </dgm:pt>
    <dgm:pt modelId="{FF809028-DC4F-423A-99E2-538D2CD1408D}" type="pres">
      <dgm:prSet presAssocID="{FE75F6AC-90F3-472F-9DFC-06A58600C263}" presName="linNode" presStyleCnt="0"/>
      <dgm:spPr/>
    </dgm:pt>
    <dgm:pt modelId="{B39F20CA-B7CC-4F40-B073-4B6639D38A12}" type="pres">
      <dgm:prSet presAssocID="{FE75F6AC-90F3-472F-9DFC-06A58600C263}" presName="parentText" presStyleLbl="node1" presStyleIdx="1" presStyleCnt="6" custScaleY="229098" custLinFactY="-87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CBA916-61E4-436C-8AA4-68762410791D}" type="pres">
      <dgm:prSet presAssocID="{FE75F6AC-90F3-472F-9DFC-06A58600C263}" presName="descendantText" presStyleLbl="alignAccFollowNode1" presStyleIdx="1" presStyleCnt="4" custScaleY="4551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5FA3BB-68B1-4100-8886-1903C37247BD}" type="pres">
      <dgm:prSet presAssocID="{D3C6DD3A-8D0A-4EA9-A42F-475883F79A54}" presName="sp" presStyleCnt="0"/>
      <dgm:spPr/>
    </dgm:pt>
    <dgm:pt modelId="{FFB97E3E-1721-4231-BC3C-6C668876D7D2}" type="pres">
      <dgm:prSet presAssocID="{572C2FB2-35EF-41B5-8613-2777649EAA72}" presName="linNode" presStyleCnt="0"/>
      <dgm:spPr/>
    </dgm:pt>
    <dgm:pt modelId="{5F9A7EA2-02E7-4C7B-8109-87F8B3E1F38A}" type="pres">
      <dgm:prSet presAssocID="{572C2FB2-35EF-41B5-8613-2777649EAA72}" presName="parentText" presStyleLbl="node1" presStyleIdx="2" presStyleCnt="6" custScaleY="361357" custLinFactNeighborX="-76" custLinFactNeighborY="8217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D1A7F-7467-4587-8D8C-EFFF8BB8EF3D}" type="pres">
      <dgm:prSet presAssocID="{572C2FB2-35EF-41B5-8613-2777649EAA72}" presName="descendantText" presStyleLbl="alignAccFollowNode1" presStyleIdx="2" presStyleCnt="4" custScaleY="504678" custLinFactNeighborX="-387" custLinFactNeighborY="970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8A38DD-DE0C-44C2-83DE-4AC489B3EE9A}" type="pres">
      <dgm:prSet presAssocID="{E3F6E9E3-96B3-4D4C-9FAC-2BBD08DD1324}" presName="sp" presStyleCnt="0"/>
      <dgm:spPr/>
    </dgm:pt>
    <dgm:pt modelId="{DCFC56CC-A0E5-402D-8FEE-6C4A8F0D79FC}" type="pres">
      <dgm:prSet presAssocID="{A7290ADD-8B07-4E22-B752-2402C2069B0C}" presName="linNode" presStyleCnt="0"/>
      <dgm:spPr/>
    </dgm:pt>
    <dgm:pt modelId="{E713FEDD-4432-4DB1-A5DE-6D756E392597}" type="pres">
      <dgm:prSet presAssocID="{A7290ADD-8B07-4E22-B752-2402C2069B0C}" presName="parentText" presStyleLbl="node1" presStyleIdx="3" presStyleCnt="6" custScaleY="22088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5C5681-D01D-43E3-A98C-F8DEF941C73C}" type="pres">
      <dgm:prSet presAssocID="{A7290ADD-8B07-4E22-B752-2402C2069B0C}" presName="descendantText" presStyleLbl="alignAccFollowNode1" presStyleIdx="3" presStyleCnt="4" custScaleY="689982" custLinFactY="100000" custLinFactNeighborY="160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D0E81D-BF54-41B3-8D54-876C7266CAF9}" type="pres">
      <dgm:prSet presAssocID="{E273372C-A5CD-4794-86F6-A144C5839FE2}" presName="sp" presStyleCnt="0"/>
      <dgm:spPr/>
    </dgm:pt>
    <dgm:pt modelId="{E2FE05E4-5DA6-45A9-9B71-9C19D3607A46}" type="pres">
      <dgm:prSet presAssocID="{D06440FB-255C-4B36-8314-4499A8AACAB3}" presName="linNode" presStyleCnt="0"/>
      <dgm:spPr/>
    </dgm:pt>
    <dgm:pt modelId="{C1C6E297-0CCB-4097-8310-1F1B80ED4969}" type="pres">
      <dgm:prSet presAssocID="{D06440FB-255C-4B36-8314-4499A8AACAB3}" presName="parentText" presStyleLbl="node1" presStyleIdx="4" presStyleCnt="6" custScaleY="187806" custLinFactY="-68558" custLinFactNeighborX="-9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9BF184-65D2-4571-A5A8-5B71983015E0}" type="pres">
      <dgm:prSet presAssocID="{0F1A0476-9B7C-440F-9EEC-C236BA689530}" presName="sp" presStyleCnt="0"/>
      <dgm:spPr/>
    </dgm:pt>
    <dgm:pt modelId="{774591DD-D2B9-4B52-B1B9-2EE26541DBC8}" type="pres">
      <dgm:prSet presAssocID="{0A887A54-1794-48C7-B594-5CF6065658D1}" presName="linNode" presStyleCnt="0"/>
      <dgm:spPr/>
    </dgm:pt>
    <dgm:pt modelId="{00538B9B-3FF7-4B91-9172-63325EE129DA}" type="pres">
      <dgm:prSet presAssocID="{0A887A54-1794-48C7-B594-5CF6065658D1}" presName="parentText" presStyleLbl="node1" presStyleIdx="5" presStyleCnt="6" custScaleY="227487" custLinFactY="-66767" custLinFactNeighborX="25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59D7B0-DA7B-49DA-96AC-31B4BAC252DE}" type="presOf" srcId="{8ACBAFAA-1E1C-4975-BA5A-5901D088DFBA}" destId="{025C5681-D01D-43E3-A98C-F8DEF941C73C}" srcOrd="0" destOrd="0" presId="urn:microsoft.com/office/officeart/2005/8/layout/vList5"/>
    <dgm:cxn modelId="{65536B16-A516-4E4C-B180-AA4E6D531075}" type="presOf" srcId="{38A85641-F1A6-4B12-9D29-B7E795E7ED2E}" destId="{E330CE8D-122A-4B80-B18A-155D638BC77C}" srcOrd="0" destOrd="0" presId="urn:microsoft.com/office/officeart/2005/8/layout/vList5"/>
    <dgm:cxn modelId="{0AD387EA-8DFD-4A4E-8E12-969D5ADAE8B9}" type="presOf" srcId="{D06440FB-255C-4B36-8314-4499A8AACAB3}" destId="{C1C6E297-0CCB-4097-8310-1F1B80ED4969}" srcOrd="0" destOrd="0" presId="urn:microsoft.com/office/officeart/2005/8/layout/vList5"/>
    <dgm:cxn modelId="{D24C7999-1CBD-4FD5-8D13-2A23DAB350A5}" srcId="{A7290ADD-8B07-4E22-B752-2402C2069B0C}" destId="{8ACBAFAA-1E1C-4975-BA5A-5901D088DFBA}" srcOrd="0" destOrd="0" parTransId="{39161143-814B-4353-B70D-2A6FCCEA9B9A}" sibTransId="{5898C6C8-E36B-4DF2-B3E5-B7DF245D955B}"/>
    <dgm:cxn modelId="{DEC0DCB1-EE34-4D3F-AE8A-AD00FF26D83C}" srcId="{AFF81E74-1A34-4378-93E4-C71030D010C1}" destId="{0A887A54-1794-48C7-B594-5CF6065658D1}" srcOrd="5" destOrd="0" parTransId="{79ADDC89-3329-4BE8-B676-6BDBAEC19631}" sibTransId="{49B1C917-8DDB-4F90-B638-66EDA355D8AA}"/>
    <dgm:cxn modelId="{BFDAEC90-7724-4C74-AEA7-9DD42148642D}" srcId="{AFF81E74-1A34-4378-93E4-C71030D010C1}" destId="{572C2FB2-35EF-41B5-8613-2777649EAA72}" srcOrd="2" destOrd="0" parTransId="{2BD143AA-6A7D-4906-B544-DDEAE20315FF}" sibTransId="{E3F6E9E3-96B3-4D4C-9FAC-2BBD08DD1324}"/>
    <dgm:cxn modelId="{E8526313-1D01-4D82-8416-16BE9C20E9CA}" type="presOf" srcId="{A7290ADD-8B07-4E22-B752-2402C2069B0C}" destId="{E713FEDD-4432-4DB1-A5DE-6D756E392597}" srcOrd="0" destOrd="0" presId="urn:microsoft.com/office/officeart/2005/8/layout/vList5"/>
    <dgm:cxn modelId="{BECD2545-30CD-4F4A-8CCD-C3E5F6155D55}" srcId="{38A85641-F1A6-4B12-9D29-B7E795E7ED2E}" destId="{B04F1F62-DA15-4D31-8FEA-EF7DE0FC13BD}" srcOrd="0" destOrd="0" parTransId="{A2FF9C85-942F-4D25-9921-9C66C85D24F2}" sibTransId="{3A2ACCA9-29EA-4572-B3B8-CBD164485568}"/>
    <dgm:cxn modelId="{51187866-2655-4AAF-B10F-67A4F69A45A8}" type="presOf" srcId="{AFF81E74-1A34-4378-93E4-C71030D010C1}" destId="{D87A39D2-8737-4B23-ACA4-EF97355BC1F7}" srcOrd="0" destOrd="0" presId="urn:microsoft.com/office/officeart/2005/8/layout/vList5"/>
    <dgm:cxn modelId="{538F28E6-025E-42B3-A6ED-1FF821EAC04A}" srcId="{FE75F6AC-90F3-472F-9DFC-06A58600C263}" destId="{CA1B4704-3253-4AA2-BA8B-39AD33D9F862}" srcOrd="1" destOrd="0" parTransId="{8697A970-BEAB-4CCB-B8BA-1C28A6FF4E76}" sibTransId="{4FA22979-8DE5-450E-8C30-5FE47498185C}"/>
    <dgm:cxn modelId="{B313D86B-B82B-4E1C-A34A-206EBBBE8703}" srcId="{A7290ADD-8B07-4E22-B752-2402C2069B0C}" destId="{0B16757F-7546-4B0C-BE70-33A4D7809D22}" srcOrd="1" destOrd="0" parTransId="{1C71B736-2590-4D8E-8090-A41B2B8E8B9D}" sibTransId="{989B556D-6E60-4018-B886-10E56FC0F8CF}"/>
    <dgm:cxn modelId="{0C515385-38BB-4F3A-9A32-B2B4E9C1FFDB}" type="presOf" srcId="{CA1B4704-3253-4AA2-BA8B-39AD33D9F862}" destId="{1DCBA916-61E4-436C-8AA4-68762410791D}" srcOrd="0" destOrd="1" presId="urn:microsoft.com/office/officeart/2005/8/layout/vList5"/>
    <dgm:cxn modelId="{5BE4B9EF-B941-4132-A91B-BA6CD4756672}" type="presOf" srcId="{0A887A54-1794-48C7-B594-5CF6065658D1}" destId="{00538B9B-3FF7-4B91-9172-63325EE129DA}" srcOrd="0" destOrd="0" presId="urn:microsoft.com/office/officeart/2005/8/layout/vList5"/>
    <dgm:cxn modelId="{1EEF9A28-8839-40FF-A0F4-17E9B36E1BE7}" srcId="{AFF81E74-1A34-4378-93E4-C71030D010C1}" destId="{D06440FB-255C-4B36-8314-4499A8AACAB3}" srcOrd="4" destOrd="0" parTransId="{EF8062BA-1300-4DE0-B8C5-24FE6824AB81}" sibTransId="{0F1A0476-9B7C-440F-9EEC-C236BA689530}"/>
    <dgm:cxn modelId="{F8BB5685-F941-4738-BDAC-0F5A81CBAA70}" type="presOf" srcId="{F8A9AB30-5E82-4096-8FDD-F55E8FCBEC16}" destId="{1DCBA916-61E4-436C-8AA4-68762410791D}" srcOrd="0" destOrd="0" presId="urn:microsoft.com/office/officeart/2005/8/layout/vList5"/>
    <dgm:cxn modelId="{3F3FDFE9-E88B-4764-8D66-98FFFFDD5540}" srcId="{572C2FB2-35EF-41B5-8613-2777649EAA72}" destId="{049C43CC-0F6B-41BD-9A68-1B95F6888CB0}" srcOrd="1" destOrd="0" parTransId="{8BB822B2-5D4D-4BCD-A903-4A940DFBC74B}" sibTransId="{416877D6-095A-42D1-AD8B-B738EB2DE691}"/>
    <dgm:cxn modelId="{D5F00C94-AE31-470C-BC43-D3D0C43D0FDB}" type="presOf" srcId="{049C43CC-0F6B-41BD-9A68-1B95F6888CB0}" destId="{F82D1A7F-7467-4587-8D8C-EFFF8BB8EF3D}" srcOrd="0" destOrd="1" presId="urn:microsoft.com/office/officeart/2005/8/layout/vList5"/>
    <dgm:cxn modelId="{86A12C70-D77A-465E-9471-74C6C596A78F}" srcId="{572C2FB2-35EF-41B5-8613-2777649EAA72}" destId="{252BB3CA-F212-4805-B80F-83AED05E0579}" srcOrd="0" destOrd="0" parTransId="{B7DA73A1-AA46-4FCC-AC16-F7AA13794C59}" sibTransId="{3479CB69-B611-4731-B8E9-71B2A1BF1742}"/>
    <dgm:cxn modelId="{26FD89D5-2B64-4155-92BB-2FE633809DC3}" srcId="{AFF81E74-1A34-4378-93E4-C71030D010C1}" destId="{FE75F6AC-90F3-472F-9DFC-06A58600C263}" srcOrd="1" destOrd="0" parTransId="{58E6FE82-2F5C-45A0-92E1-4CF706143AE0}" sibTransId="{D3C6DD3A-8D0A-4EA9-A42F-475883F79A54}"/>
    <dgm:cxn modelId="{21A352E4-5BE6-4F66-A4E4-EE0A5BFCB54A}" type="presOf" srcId="{252BB3CA-F212-4805-B80F-83AED05E0579}" destId="{F82D1A7F-7467-4587-8D8C-EFFF8BB8EF3D}" srcOrd="0" destOrd="0" presId="urn:microsoft.com/office/officeart/2005/8/layout/vList5"/>
    <dgm:cxn modelId="{0E2A56F6-0D23-4C97-A059-74CBE1F1B209}" srcId="{AFF81E74-1A34-4378-93E4-C71030D010C1}" destId="{38A85641-F1A6-4B12-9D29-B7E795E7ED2E}" srcOrd="0" destOrd="0" parTransId="{61650F44-A047-41B7-B74E-E5E65043D02C}" sibTransId="{3022469F-600E-467C-B558-812790F58919}"/>
    <dgm:cxn modelId="{513E6157-5DA8-4136-B138-DE64E92239CC}" type="presOf" srcId="{0B16757F-7546-4B0C-BE70-33A4D7809D22}" destId="{025C5681-D01D-43E3-A98C-F8DEF941C73C}" srcOrd="0" destOrd="1" presId="urn:microsoft.com/office/officeart/2005/8/layout/vList5"/>
    <dgm:cxn modelId="{03F71E82-BC57-435B-B62F-6E16B23BB2A6}" type="presOf" srcId="{B04F1F62-DA15-4D31-8FEA-EF7DE0FC13BD}" destId="{3D3075EF-01EC-4CC0-ACA1-B9DDF91FBDAF}" srcOrd="0" destOrd="0" presId="urn:microsoft.com/office/officeart/2005/8/layout/vList5"/>
    <dgm:cxn modelId="{56F62FC6-E567-40EB-B21B-8E2C37F86B06}" srcId="{FE75F6AC-90F3-472F-9DFC-06A58600C263}" destId="{F8A9AB30-5E82-4096-8FDD-F55E8FCBEC16}" srcOrd="0" destOrd="0" parTransId="{F7F1178C-1DD8-481F-959D-A83BD36228A2}" sibTransId="{62CD8580-7DE2-41C9-910D-254F4DEC55E6}"/>
    <dgm:cxn modelId="{15ABD5B8-6798-4FD6-B2D3-FC2A0ED407BA}" srcId="{AFF81E74-1A34-4378-93E4-C71030D010C1}" destId="{A7290ADD-8B07-4E22-B752-2402C2069B0C}" srcOrd="3" destOrd="0" parTransId="{8169A8B7-93BF-4A1B-A886-8C90421C29D7}" sibTransId="{E273372C-A5CD-4794-86F6-A144C5839FE2}"/>
    <dgm:cxn modelId="{C9951843-8C91-4F69-A3EA-0DDD89CBC510}" type="presOf" srcId="{572C2FB2-35EF-41B5-8613-2777649EAA72}" destId="{5F9A7EA2-02E7-4C7B-8109-87F8B3E1F38A}" srcOrd="0" destOrd="0" presId="urn:microsoft.com/office/officeart/2005/8/layout/vList5"/>
    <dgm:cxn modelId="{DD34D4CB-BE5C-4D52-AD1D-9340622886D0}" type="presOf" srcId="{FE75F6AC-90F3-472F-9DFC-06A58600C263}" destId="{B39F20CA-B7CC-4F40-B073-4B6639D38A12}" srcOrd="0" destOrd="0" presId="urn:microsoft.com/office/officeart/2005/8/layout/vList5"/>
    <dgm:cxn modelId="{58002BE8-09C7-4289-8C80-8150D9E95645}" type="presParOf" srcId="{D87A39D2-8737-4B23-ACA4-EF97355BC1F7}" destId="{C4A3D25F-616E-4267-8E87-A58D9227EDB0}" srcOrd="0" destOrd="0" presId="urn:microsoft.com/office/officeart/2005/8/layout/vList5"/>
    <dgm:cxn modelId="{7EDB5674-05CF-4F67-BE2C-5D85BAAB30EA}" type="presParOf" srcId="{C4A3D25F-616E-4267-8E87-A58D9227EDB0}" destId="{E330CE8D-122A-4B80-B18A-155D638BC77C}" srcOrd="0" destOrd="0" presId="urn:microsoft.com/office/officeart/2005/8/layout/vList5"/>
    <dgm:cxn modelId="{446DBA31-E717-4627-8C38-AEA71F03C112}" type="presParOf" srcId="{C4A3D25F-616E-4267-8E87-A58D9227EDB0}" destId="{3D3075EF-01EC-4CC0-ACA1-B9DDF91FBDAF}" srcOrd="1" destOrd="0" presId="urn:microsoft.com/office/officeart/2005/8/layout/vList5"/>
    <dgm:cxn modelId="{23868E2A-ADE5-46B9-840A-4BA5F5D307E3}" type="presParOf" srcId="{D87A39D2-8737-4B23-ACA4-EF97355BC1F7}" destId="{D7A1C931-9DF7-4F54-A0AF-D801309843D7}" srcOrd="1" destOrd="0" presId="urn:microsoft.com/office/officeart/2005/8/layout/vList5"/>
    <dgm:cxn modelId="{EEDEFD80-12B1-4B51-9D97-B249A9C3A7C1}" type="presParOf" srcId="{D87A39D2-8737-4B23-ACA4-EF97355BC1F7}" destId="{FF809028-DC4F-423A-99E2-538D2CD1408D}" srcOrd="2" destOrd="0" presId="urn:microsoft.com/office/officeart/2005/8/layout/vList5"/>
    <dgm:cxn modelId="{46DA27D7-DC6C-49C4-87CE-C040C207885D}" type="presParOf" srcId="{FF809028-DC4F-423A-99E2-538D2CD1408D}" destId="{B39F20CA-B7CC-4F40-B073-4B6639D38A12}" srcOrd="0" destOrd="0" presId="urn:microsoft.com/office/officeart/2005/8/layout/vList5"/>
    <dgm:cxn modelId="{F3B29E40-451D-4813-838E-61C7CD2C3287}" type="presParOf" srcId="{FF809028-DC4F-423A-99E2-538D2CD1408D}" destId="{1DCBA916-61E4-436C-8AA4-68762410791D}" srcOrd="1" destOrd="0" presId="urn:microsoft.com/office/officeart/2005/8/layout/vList5"/>
    <dgm:cxn modelId="{254D8607-63C0-4D3E-A44A-37ECEF17AD6A}" type="presParOf" srcId="{D87A39D2-8737-4B23-ACA4-EF97355BC1F7}" destId="{A35FA3BB-68B1-4100-8886-1903C37247BD}" srcOrd="3" destOrd="0" presId="urn:microsoft.com/office/officeart/2005/8/layout/vList5"/>
    <dgm:cxn modelId="{AF61C157-2544-4B3F-A8F8-66196F27A749}" type="presParOf" srcId="{D87A39D2-8737-4B23-ACA4-EF97355BC1F7}" destId="{FFB97E3E-1721-4231-BC3C-6C668876D7D2}" srcOrd="4" destOrd="0" presId="urn:microsoft.com/office/officeart/2005/8/layout/vList5"/>
    <dgm:cxn modelId="{D328485C-95FD-49DA-A35A-10D5B7C3D63F}" type="presParOf" srcId="{FFB97E3E-1721-4231-BC3C-6C668876D7D2}" destId="{5F9A7EA2-02E7-4C7B-8109-87F8B3E1F38A}" srcOrd="0" destOrd="0" presId="urn:microsoft.com/office/officeart/2005/8/layout/vList5"/>
    <dgm:cxn modelId="{58744083-85F4-4999-803D-2ADDC245F903}" type="presParOf" srcId="{FFB97E3E-1721-4231-BC3C-6C668876D7D2}" destId="{F82D1A7F-7467-4587-8D8C-EFFF8BB8EF3D}" srcOrd="1" destOrd="0" presId="urn:microsoft.com/office/officeart/2005/8/layout/vList5"/>
    <dgm:cxn modelId="{6D81F40C-84ED-4425-B673-FC51F07A2F25}" type="presParOf" srcId="{D87A39D2-8737-4B23-ACA4-EF97355BC1F7}" destId="{BC8A38DD-DE0C-44C2-83DE-4AC489B3EE9A}" srcOrd="5" destOrd="0" presId="urn:microsoft.com/office/officeart/2005/8/layout/vList5"/>
    <dgm:cxn modelId="{FAAAACC1-DCFB-49FA-8FE8-452C8142DABE}" type="presParOf" srcId="{D87A39D2-8737-4B23-ACA4-EF97355BC1F7}" destId="{DCFC56CC-A0E5-402D-8FEE-6C4A8F0D79FC}" srcOrd="6" destOrd="0" presId="urn:microsoft.com/office/officeart/2005/8/layout/vList5"/>
    <dgm:cxn modelId="{842FF430-E032-4B25-9CC0-D2FD6B53E3D2}" type="presParOf" srcId="{DCFC56CC-A0E5-402D-8FEE-6C4A8F0D79FC}" destId="{E713FEDD-4432-4DB1-A5DE-6D756E392597}" srcOrd="0" destOrd="0" presId="urn:microsoft.com/office/officeart/2005/8/layout/vList5"/>
    <dgm:cxn modelId="{103E930C-C474-457A-B619-0DC426D5DA11}" type="presParOf" srcId="{DCFC56CC-A0E5-402D-8FEE-6C4A8F0D79FC}" destId="{025C5681-D01D-43E3-A98C-F8DEF941C73C}" srcOrd="1" destOrd="0" presId="urn:microsoft.com/office/officeart/2005/8/layout/vList5"/>
    <dgm:cxn modelId="{1CD66DB0-8B02-49BE-9A12-57F6134B3BC1}" type="presParOf" srcId="{D87A39D2-8737-4B23-ACA4-EF97355BC1F7}" destId="{60D0E81D-BF54-41B3-8D54-876C7266CAF9}" srcOrd="7" destOrd="0" presId="urn:microsoft.com/office/officeart/2005/8/layout/vList5"/>
    <dgm:cxn modelId="{92A93654-0998-4843-9DFE-5993A0F0C0CD}" type="presParOf" srcId="{D87A39D2-8737-4B23-ACA4-EF97355BC1F7}" destId="{E2FE05E4-5DA6-45A9-9B71-9C19D3607A46}" srcOrd="8" destOrd="0" presId="urn:microsoft.com/office/officeart/2005/8/layout/vList5"/>
    <dgm:cxn modelId="{E2EE4659-0F09-4ECA-AA77-2B8105509789}" type="presParOf" srcId="{E2FE05E4-5DA6-45A9-9B71-9C19D3607A46}" destId="{C1C6E297-0CCB-4097-8310-1F1B80ED4969}" srcOrd="0" destOrd="0" presId="urn:microsoft.com/office/officeart/2005/8/layout/vList5"/>
    <dgm:cxn modelId="{50DDF325-72C8-41D1-99DE-BA928958296A}" type="presParOf" srcId="{D87A39D2-8737-4B23-ACA4-EF97355BC1F7}" destId="{CE9BF184-65D2-4571-A5A8-5B71983015E0}" srcOrd="9" destOrd="0" presId="urn:microsoft.com/office/officeart/2005/8/layout/vList5"/>
    <dgm:cxn modelId="{8A5DD432-421A-45A5-8FD8-CCE9694830F7}" type="presParOf" srcId="{D87A39D2-8737-4B23-ACA4-EF97355BC1F7}" destId="{774591DD-D2B9-4B52-B1B9-2EE26541DBC8}" srcOrd="10" destOrd="0" presId="urn:microsoft.com/office/officeart/2005/8/layout/vList5"/>
    <dgm:cxn modelId="{5F01DE21-8158-45CE-9344-8BF0F38DD65E}" type="presParOf" srcId="{774591DD-D2B9-4B52-B1B9-2EE26541DBC8}" destId="{00538B9B-3FF7-4B91-9172-63325EE129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42B38-C953-444B-A465-FA3041A5D7FD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3450167B-5DC8-4E96-A10D-DD9323B891F8}">
      <dgm:prSet phldrT="[Testo]" custT="1"/>
      <dgm:spPr/>
      <dgm:t>
        <a:bodyPr/>
        <a:lstStyle/>
        <a:p>
          <a:r>
            <a:rPr lang="it-IT" sz="1100" dirty="0" smtClean="0">
              <a:latin typeface="Calibri" panose="020F0502020204030204" pitchFamily="34" charset="0"/>
            </a:rPr>
            <a:t>Tipologia</a:t>
          </a:r>
          <a:r>
            <a:rPr lang="it-IT" sz="1000" dirty="0" smtClean="0">
              <a:latin typeface="Calibri" panose="020F0502020204030204" pitchFamily="34" charset="0"/>
            </a:rPr>
            <a:t> </a:t>
          </a:r>
          <a:r>
            <a:rPr lang="it-IT" sz="1100" b="1" dirty="0" smtClean="0">
              <a:latin typeface="Calibri" panose="020F0502020204030204" pitchFamily="34" charset="0"/>
            </a:rPr>
            <a:t>familiare</a:t>
          </a:r>
          <a:endParaRPr lang="it-IT" sz="1000" b="1" dirty="0">
            <a:latin typeface="Calibri" panose="020F0502020204030204" pitchFamily="34" charset="0"/>
          </a:endParaRPr>
        </a:p>
      </dgm:t>
    </dgm:pt>
    <dgm:pt modelId="{485FF6C0-EE92-4F96-9C95-E9A3ED0FD911}" type="parTrans" cxnId="{34A4563D-E52E-4AAE-B9B6-94DD388948D2}">
      <dgm:prSet/>
      <dgm:spPr/>
      <dgm:t>
        <a:bodyPr/>
        <a:lstStyle/>
        <a:p>
          <a:endParaRPr lang="it-IT"/>
        </a:p>
      </dgm:t>
    </dgm:pt>
    <dgm:pt modelId="{50C9B079-BCF2-49B7-A075-4DCFBC976504}" type="sibTrans" cxnId="{34A4563D-E52E-4AAE-B9B6-94DD388948D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97886B0F-5771-4859-8006-466312319413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200" b="1" dirty="0" smtClean="0">
              <a:latin typeface="Calibri" panose="020F0502020204030204" pitchFamily="34" charset="0"/>
            </a:rPr>
            <a:t>Mercato</a:t>
          </a:r>
          <a:r>
            <a:rPr lang="it-IT" sz="1200" dirty="0" smtClean="0">
              <a:latin typeface="Calibri" panose="020F0502020204030204" pitchFamily="34" charset="0"/>
            </a:rPr>
            <a:t> </a:t>
          </a:r>
          <a:r>
            <a:rPr lang="it-IT" sz="1200" b="1" dirty="0" smtClean="0">
              <a:latin typeface="Calibri" panose="020F0502020204030204" pitchFamily="34" charset="0"/>
            </a:rPr>
            <a:t>del</a:t>
          </a:r>
          <a:r>
            <a:rPr lang="it-IT" sz="1200" dirty="0" smtClean="0">
              <a:latin typeface="Calibri" panose="020F0502020204030204" pitchFamily="34" charset="0"/>
            </a:rPr>
            <a:t> </a:t>
          </a:r>
          <a:r>
            <a:rPr lang="it-IT" sz="1200" b="1" dirty="0" smtClean="0">
              <a:latin typeface="Calibri" panose="020F0502020204030204" pitchFamily="34" charset="0"/>
            </a:rPr>
            <a:t>lavoro</a:t>
          </a:r>
          <a:endParaRPr lang="it-IT" sz="1300" b="1" dirty="0">
            <a:latin typeface="Calibri" panose="020F0502020204030204" pitchFamily="34" charset="0"/>
          </a:endParaRPr>
        </a:p>
      </dgm:t>
    </dgm:pt>
    <dgm:pt modelId="{E04D327C-A473-4754-B2CA-A872EF0390A3}" type="parTrans" cxnId="{5F1EBD3C-63EA-41FF-92F6-AF2428FDA225}">
      <dgm:prSet/>
      <dgm:spPr/>
      <dgm:t>
        <a:bodyPr/>
        <a:lstStyle/>
        <a:p>
          <a:endParaRPr lang="it-IT"/>
        </a:p>
      </dgm:t>
    </dgm:pt>
    <dgm:pt modelId="{0B250841-4217-4E4B-AE7C-D557173299DE}" type="sibTrans" cxnId="{5F1EBD3C-63EA-41FF-92F6-AF2428FDA225}">
      <dgm:prSet/>
      <dgm:spPr/>
      <dgm:t>
        <a:bodyPr/>
        <a:lstStyle/>
        <a:p>
          <a:endParaRPr lang="it-IT"/>
        </a:p>
      </dgm:t>
    </dgm:pt>
    <dgm:pt modelId="{A0CD1A31-682F-46DF-A1BB-9A2B6849EA42}">
      <dgm:prSet custT="1"/>
      <dgm:spPr>
        <a:solidFill>
          <a:schemeClr val="accent5"/>
        </a:solidFill>
      </dgm:spPr>
      <dgm:t>
        <a:bodyPr/>
        <a:lstStyle/>
        <a:p>
          <a:r>
            <a:rPr lang="it-IT" sz="1200" b="1" dirty="0" smtClean="0">
              <a:latin typeface="Calibri" panose="020F0502020204030204" pitchFamily="34" charset="0"/>
            </a:rPr>
            <a:t>Reddito</a:t>
          </a:r>
          <a:endParaRPr lang="it-IT" sz="1200" b="1" dirty="0">
            <a:latin typeface="Calibri" panose="020F0502020204030204" pitchFamily="34" charset="0"/>
          </a:endParaRPr>
        </a:p>
      </dgm:t>
    </dgm:pt>
    <dgm:pt modelId="{CB5A3F5F-AE45-40F8-AFE0-923BD7DE8B76}" type="parTrans" cxnId="{00D25D41-A97C-4B88-BC49-206F18156389}">
      <dgm:prSet/>
      <dgm:spPr/>
      <dgm:t>
        <a:bodyPr/>
        <a:lstStyle/>
        <a:p>
          <a:endParaRPr lang="it-IT"/>
        </a:p>
      </dgm:t>
    </dgm:pt>
    <dgm:pt modelId="{4409135E-ABE5-4041-B199-93CA78926C6F}" type="sibTrans" cxnId="{00D25D41-A97C-4B88-BC49-206F1815638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DC18C871-9A90-4DDC-AECA-801B6E850551}">
      <dgm:prSet phldrT="[Testo]" custT="1"/>
      <dgm:spPr>
        <a:solidFill>
          <a:schemeClr val="accent3"/>
        </a:solidFill>
      </dgm:spPr>
      <dgm:t>
        <a:bodyPr/>
        <a:lstStyle/>
        <a:p>
          <a:r>
            <a:rPr lang="it-IT" sz="1100" b="1" dirty="0" smtClean="0">
              <a:latin typeface="Calibri" panose="020F0502020204030204" pitchFamily="34" charset="0"/>
            </a:rPr>
            <a:t>Istruzione</a:t>
          </a:r>
          <a:endParaRPr lang="it-IT" sz="1100" b="1" dirty="0">
            <a:latin typeface="Calibri" panose="020F0502020204030204" pitchFamily="34" charset="0"/>
          </a:endParaRPr>
        </a:p>
      </dgm:t>
    </dgm:pt>
    <dgm:pt modelId="{D0983EE6-E539-4DA0-B10F-19CFA483FF94}" type="sibTrans" cxnId="{05E41CF4-3B15-4C67-AF16-1F2184815D8E}">
      <dgm:prSet/>
      <dgm:spPr>
        <a:solidFill>
          <a:srgbClr val="16F82C"/>
        </a:solidFill>
      </dgm:spPr>
      <dgm:t>
        <a:bodyPr/>
        <a:lstStyle/>
        <a:p>
          <a:endParaRPr lang="it-IT"/>
        </a:p>
      </dgm:t>
    </dgm:pt>
    <dgm:pt modelId="{180910D7-D1D6-4C54-A7F6-524EB7E819DB}" type="parTrans" cxnId="{05E41CF4-3B15-4C67-AF16-1F2184815D8E}">
      <dgm:prSet/>
      <dgm:spPr/>
      <dgm:t>
        <a:bodyPr/>
        <a:lstStyle/>
        <a:p>
          <a:endParaRPr lang="it-IT"/>
        </a:p>
      </dgm:t>
    </dgm:pt>
    <dgm:pt modelId="{5313EF2A-D060-4151-825E-8BB81F6BD8B4}" type="pres">
      <dgm:prSet presAssocID="{DAA42B38-C953-444B-A465-FA3041A5D7F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5C5DF8-BE40-442D-AB29-6FE6F1EC141B}" type="pres">
      <dgm:prSet presAssocID="{3450167B-5DC8-4E96-A10D-DD9323B891F8}" presName="composite" presStyleCnt="0"/>
      <dgm:spPr/>
      <dgm:t>
        <a:bodyPr/>
        <a:lstStyle/>
        <a:p>
          <a:endParaRPr lang="it-IT"/>
        </a:p>
      </dgm:t>
    </dgm:pt>
    <dgm:pt modelId="{BFC5BA0D-8DAD-4F79-B20E-B18926213C0A}" type="pres">
      <dgm:prSet presAssocID="{3450167B-5DC8-4E96-A10D-DD9323B891F8}" presName="Parent1" presStyleLbl="node1" presStyleIdx="0" presStyleCnt="8" custScaleX="154774" custScaleY="127034" custLinFactNeighborX="33235" custLinFactNeighborY="18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435B7A-8B85-475B-9C0A-003964A8BF2C}" type="pres">
      <dgm:prSet presAssocID="{3450167B-5DC8-4E96-A10D-DD9323B891F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D069A-0B60-4ABC-9A0A-2DD2CFF60066}" type="pres">
      <dgm:prSet presAssocID="{3450167B-5DC8-4E96-A10D-DD9323B891F8}" presName="BalanceSpacing" presStyleCnt="0"/>
      <dgm:spPr/>
      <dgm:t>
        <a:bodyPr/>
        <a:lstStyle/>
        <a:p>
          <a:endParaRPr lang="it-IT"/>
        </a:p>
      </dgm:t>
    </dgm:pt>
    <dgm:pt modelId="{B37C2DE6-9EF2-442B-A019-7311995CA27C}" type="pres">
      <dgm:prSet presAssocID="{3450167B-5DC8-4E96-A10D-DD9323B891F8}" presName="BalanceSpacing1" presStyleCnt="0"/>
      <dgm:spPr/>
      <dgm:t>
        <a:bodyPr/>
        <a:lstStyle/>
        <a:p>
          <a:endParaRPr lang="it-IT"/>
        </a:p>
      </dgm:t>
    </dgm:pt>
    <dgm:pt modelId="{1081D10E-1CBC-4F25-AD84-23FA8FB52596}" type="pres">
      <dgm:prSet presAssocID="{50C9B079-BCF2-49B7-A075-4DCFBC976504}" presName="Accent1Text" presStyleLbl="node1" presStyleIdx="1" presStyleCnt="8" custLinFactNeighborY="16159"/>
      <dgm:spPr/>
      <dgm:t>
        <a:bodyPr/>
        <a:lstStyle/>
        <a:p>
          <a:endParaRPr lang="it-IT"/>
        </a:p>
      </dgm:t>
    </dgm:pt>
    <dgm:pt modelId="{C9C8F85A-E8CE-4EE5-B30F-BAC949E48BF9}" type="pres">
      <dgm:prSet presAssocID="{50C9B079-BCF2-49B7-A075-4DCFBC976504}" presName="spaceBetweenRectangles" presStyleCnt="0"/>
      <dgm:spPr/>
      <dgm:t>
        <a:bodyPr/>
        <a:lstStyle/>
        <a:p>
          <a:endParaRPr lang="it-IT"/>
        </a:p>
      </dgm:t>
    </dgm:pt>
    <dgm:pt modelId="{AC4077ED-934B-44AF-B60C-B25A9E5A9A9C}" type="pres">
      <dgm:prSet presAssocID="{A0CD1A31-682F-46DF-A1BB-9A2B6849EA42}" presName="composite" presStyleCnt="0"/>
      <dgm:spPr/>
      <dgm:t>
        <a:bodyPr/>
        <a:lstStyle/>
        <a:p>
          <a:endParaRPr lang="it-IT"/>
        </a:p>
      </dgm:t>
    </dgm:pt>
    <dgm:pt modelId="{75175F21-B2D4-4004-8E24-231B9B33F477}" type="pres">
      <dgm:prSet presAssocID="{A0CD1A31-682F-46DF-A1BB-9A2B6849EA42}" presName="Parent1" presStyleLbl="node1" presStyleIdx="2" presStyleCnt="8" custScaleX="164213" custScaleY="156003" custLinFactNeighborX="-7140" custLinFactNeighborY="7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52A163-9000-47EF-BEDD-B877A7496507}" type="pres">
      <dgm:prSet presAssocID="{A0CD1A31-682F-46DF-A1BB-9A2B6849EA4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43D4E2-3096-4B56-BA96-4DBCEFBBACD5}" type="pres">
      <dgm:prSet presAssocID="{A0CD1A31-682F-46DF-A1BB-9A2B6849EA42}" presName="BalanceSpacing" presStyleCnt="0"/>
      <dgm:spPr/>
      <dgm:t>
        <a:bodyPr/>
        <a:lstStyle/>
        <a:p>
          <a:endParaRPr lang="it-IT"/>
        </a:p>
      </dgm:t>
    </dgm:pt>
    <dgm:pt modelId="{527C6380-CADD-4EA8-B165-BFD689958DF6}" type="pres">
      <dgm:prSet presAssocID="{A0CD1A31-682F-46DF-A1BB-9A2B6849EA42}" presName="BalanceSpacing1" presStyleCnt="0"/>
      <dgm:spPr/>
      <dgm:t>
        <a:bodyPr/>
        <a:lstStyle/>
        <a:p>
          <a:endParaRPr lang="it-IT"/>
        </a:p>
      </dgm:t>
    </dgm:pt>
    <dgm:pt modelId="{94F20C94-FE1C-481B-88A7-D1C7ADBA221A}" type="pres">
      <dgm:prSet presAssocID="{4409135E-ABE5-4041-B199-93CA78926C6F}" presName="Accent1Text" presStyleLbl="node1" presStyleIdx="3" presStyleCnt="8" custScaleX="152326" custScaleY="143598" custLinFactNeighborX="58257" custLinFactNeighborY="9049"/>
      <dgm:spPr/>
      <dgm:t>
        <a:bodyPr/>
        <a:lstStyle/>
        <a:p>
          <a:endParaRPr lang="it-IT"/>
        </a:p>
      </dgm:t>
    </dgm:pt>
    <dgm:pt modelId="{11D9D202-4F40-4682-B203-1122224FD2E0}" type="pres">
      <dgm:prSet presAssocID="{4409135E-ABE5-4041-B199-93CA78926C6F}" presName="spaceBetweenRectangles" presStyleCnt="0"/>
      <dgm:spPr/>
      <dgm:t>
        <a:bodyPr/>
        <a:lstStyle/>
        <a:p>
          <a:endParaRPr lang="it-IT"/>
        </a:p>
      </dgm:t>
    </dgm:pt>
    <dgm:pt modelId="{1EDAB22D-0F90-4249-AB70-3DFCA36E80FA}" type="pres">
      <dgm:prSet presAssocID="{DC18C871-9A90-4DDC-AECA-801B6E850551}" presName="composite" presStyleCnt="0"/>
      <dgm:spPr/>
      <dgm:t>
        <a:bodyPr/>
        <a:lstStyle/>
        <a:p>
          <a:endParaRPr lang="it-IT"/>
        </a:p>
      </dgm:t>
    </dgm:pt>
    <dgm:pt modelId="{179375D8-F120-4849-BAE4-FFB75F055B20}" type="pres">
      <dgm:prSet presAssocID="{DC18C871-9A90-4DDC-AECA-801B6E850551}" presName="Parent1" presStyleLbl="node1" presStyleIdx="4" presStyleCnt="8" custScaleX="165021" custScaleY="135997" custLinFactNeighborX="30767" custLinFactNeighborY="-46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BDEB7F-25EB-4DF9-AF46-589E54490D0B}" type="pres">
      <dgm:prSet presAssocID="{DC18C871-9A90-4DDC-AECA-801B6E85055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D9F1F6-C3C2-4DD3-B076-0F2E788A9646}" type="pres">
      <dgm:prSet presAssocID="{DC18C871-9A90-4DDC-AECA-801B6E850551}" presName="BalanceSpacing" presStyleCnt="0"/>
      <dgm:spPr/>
      <dgm:t>
        <a:bodyPr/>
        <a:lstStyle/>
        <a:p>
          <a:endParaRPr lang="it-IT"/>
        </a:p>
      </dgm:t>
    </dgm:pt>
    <dgm:pt modelId="{9D39064F-787B-4EEE-8AE6-BFD90F0DE2DE}" type="pres">
      <dgm:prSet presAssocID="{DC18C871-9A90-4DDC-AECA-801B6E850551}" presName="BalanceSpacing1" presStyleCnt="0"/>
      <dgm:spPr/>
      <dgm:t>
        <a:bodyPr/>
        <a:lstStyle/>
        <a:p>
          <a:endParaRPr lang="it-IT"/>
        </a:p>
      </dgm:t>
    </dgm:pt>
    <dgm:pt modelId="{CA310B11-7EDC-4846-AB12-BED395867D8F}" type="pres">
      <dgm:prSet presAssocID="{D0983EE6-E539-4DA0-B10F-19CFA483FF94}" presName="Accent1Text" presStyleLbl="node1" presStyleIdx="5" presStyleCnt="8" custLinFactNeighborX="-16013" custLinFactNeighborY="-7199"/>
      <dgm:spPr/>
      <dgm:t>
        <a:bodyPr/>
        <a:lstStyle/>
        <a:p>
          <a:endParaRPr lang="it-IT"/>
        </a:p>
      </dgm:t>
    </dgm:pt>
    <dgm:pt modelId="{6EC19167-7229-42E1-A47F-F64413E9BCA2}" type="pres">
      <dgm:prSet presAssocID="{D0983EE6-E539-4DA0-B10F-19CFA483FF94}" presName="spaceBetweenRectangles" presStyleCnt="0"/>
      <dgm:spPr/>
      <dgm:t>
        <a:bodyPr/>
        <a:lstStyle/>
        <a:p>
          <a:endParaRPr lang="it-IT"/>
        </a:p>
      </dgm:t>
    </dgm:pt>
    <dgm:pt modelId="{B448F81F-819A-46A4-B827-1563D13CE4AC}" type="pres">
      <dgm:prSet presAssocID="{97886B0F-5771-4859-8006-466312319413}" presName="composite" presStyleCnt="0"/>
      <dgm:spPr/>
      <dgm:t>
        <a:bodyPr/>
        <a:lstStyle/>
        <a:p>
          <a:endParaRPr lang="it-IT"/>
        </a:p>
      </dgm:t>
    </dgm:pt>
    <dgm:pt modelId="{FF5E0364-7DE5-408C-8BE8-10DA0BB59BF6}" type="pres">
      <dgm:prSet presAssocID="{97886B0F-5771-4859-8006-466312319413}" presName="Parent1" presStyleLbl="node1" presStyleIdx="6" presStyleCnt="8" custScaleX="169892" custScaleY="145118" custLinFactNeighborX="-14326" custLinFactNeighborY="-170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636C6F-5A9B-45FF-9224-5FFFEEDC55B8}" type="pres">
      <dgm:prSet presAssocID="{97886B0F-5771-4859-8006-46631231941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979500-2EE2-47F5-8435-D93E468F2DDC}" type="pres">
      <dgm:prSet presAssocID="{97886B0F-5771-4859-8006-466312319413}" presName="BalanceSpacing" presStyleCnt="0"/>
      <dgm:spPr/>
      <dgm:t>
        <a:bodyPr/>
        <a:lstStyle/>
        <a:p>
          <a:endParaRPr lang="it-IT"/>
        </a:p>
      </dgm:t>
    </dgm:pt>
    <dgm:pt modelId="{07CFF3FD-2E3A-4386-BED1-1F09D723DB63}" type="pres">
      <dgm:prSet presAssocID="{97886B0F-5771-4859-8006-466312319413}" presName="BalanceSpacing1" presStyleCnt="0"/>
      <dgm:spPr/>
      <dgm:t>
        <a:bodyPr/>
        <a:lstStyle/>
        <a:p>
          <a:endParaRPr lang="it-IT"/>
        </a:p>
      </dgm:t>
    </dgm:pt>
    <dgm:pt modelId="{8484DBB9-3F5F-4A7A-B66E-B020474D09D8}" type="pres">
      <dgm:prSet presAssocID="{0B250841-4217-4E4B-AE7C-D557173299DE}" presName="Accent1Text" presStyleLbl="node1" presStyleIdx="7" presStyleCnt="8" custLinFactNeighborX="48509" custLinFactNeighborY="-28550"/>
      <dgm:spPr/>
      <dgm:t>
        <a:bodyPr/>
        <a:lstStyle/>
        <a:p>
          <a:endParaRPr lang="it-IT"/>
        </a:p>
      </dgm:t>
    </dgm:pt>
  </dgm:ptLst>
  <dgm:cxnLst>
    <dgm:cxn modelId="{34A4563D-E52E-4AAE-B9B6-94DD388948D2}" srcId="{DAA42B38-C953-444B-A465-FA3041A5D7FD}" destId="{3450167B-5DC8-4E96-A10D-DD9323B891F8}" srcOrd="0" destOrd="0" parTransId="{485FF6C0-EE92-4F96-9C95-E9A3ED0FD911}" sibTransId="{50C9B079-BCF2-49B7-A075-4DCFBC976504}"/>
    <dgm:cxn modelId="{3E694E12-750A-405B-8BBF-CF1BABB08EF4}" type="presOf" srcId="{DAA42B38-C953-444B-A465-FA3041A5D7FD}" destId="{5313EF2A-D060-4151-825E-8BB81F6BD8B4}" srcOrd="0" destOrd="0" presId="urn:microsoft.com/office/officeart/2008/layout/AlternatingHexagons"/>
    <dgm:cxn modelId="{8284937F-B3F2-4528-8890-B9E139187264}" type="presOf" srcId="{97886B0F-5771-4859-8006-466312319413}" destId="{FF5E0364-7DE5-408C-8BE8-10DA0BB59BF6}" srcOrd="0" destOrd="0" presId="urn:microsoft.com/office/officeart/2008/layout/AlternatingHexagons"/>
    <dgm:cxn modelId="{140DC52A-3155-4341-B8BD-F90B36A97851}" type="presOf" srcId="{0B250841-4217-4E4B-AE7C-D557173299DE}" destId="{8484DBB9-3F5F-4A7A-B66E-B020474D09D8}" srcOrd="0" destOrd="0" presId="urn:microsoft.com/office/officeart/2008/layout/AlternatingHexagons"/>
    <dgm:cxn modelId="{1B879BDC-99A1-40E4-803A-BF4261660517}" type="presOf" srcId="{50C9B079-BCF2-49B7-A075-4DCFBC976504}" destId="{1081D10E-1CBC-4F25-AD84-23FA8FB52596}" srcOrd="0" destOrd="0" presId="urn:microsoft.com/office/officeart/2008/layout/AlternatingHexagons"/>
    <dgm:cxn modelId="{05E41CF4-3B15-4C67-AF16-1F2184815D8E}" srcId="{DAA42B38-C953-444B-A465-FA3041A5D7FD}" destId="{DC18C871-9A90-4DDC-AECA-801B6E850551}" srcOrd="2" destOrd="0" parTransId="{180910D7-D1D6-4C54-A7F6-524EB7E819DB}" sibTransId="{D0983EE6-E539-4DA0-B10F-19CFA483FF94}"/>
    <dgm:cxn modelId="{00D25D41-A97C-4B88-BC49-206F18156389}" srcId="{DAA42B38-C953-444B-A465-FA3041A5D7FD}" destId="{A0CD1A31-682F-46DF-A1BB-9A2B6849EA42}" srcOrd="1" destOrd="0" parTransId="{CB5A3F5F-AE45-40F8-AFE0-923BD7DE8B76}" sibTransId="{4409135E-ABE5-4041-B199-93CA78926C6F}"/>
    <dgm:cxn modelId="{7BB7362F-74DE-458A-BD44-9763C7346151}" type="presOf" srcId="{4409135E-ABE5-4041-B199-93CA78926C6F}" destId="{94F20C94-FE1C-481B-88A7-D1C7ADBA221A}" srcOrd="0" destOrd="0" presId="urn:microsoft.com/office/officeart/2008/layout/AlternatingHexagons"/>
    <dgm:cxn modelId="{5F1EBD3C-63EA-41FF-92F6-AF2428FDA225}" srcId="{DAA42B38-C953-444B-A465-FA3041A5D7FD}" destId="{97886B0F-5771-4859-8006-466312319413}" srcOrd="3" destOrd="0" parTransId="{E04D327C-A473-4754-B2CA-A872EF0390A3}" sibTransId="{0B250841-4217-4E4B-AE7C-D557173299DE}"/>
    <dgm:cxn modelId="{F3121968-53AC-4ECE-998B-F8792180A0C1}" type="presOf" srcId="{DC18C871-9A90-4DDC-AECA-801B6E850551}" destId="{179375D8-F120-4849-BAE4-FFB75F055B20}" srcOrd="0" destOrd="0" presId="urn:microsoft.com/office/officeart/2008/layout/AlternatingHexagons"/>
    <dgm:cxn modelId="{C51EEF4A-D970-4408-9D9C-B1D3F8059DB4}" type="presOf" srcId="{3450167B-5DC8-4E96-A10D-DD9323B891F8}" destId="{BFC5BA0D-8DAD-4F79-B20E-B18926213C0A}" srcOrd="0" destOrd="0" presId="urn:microsoft.com/office/officeart/2008/layout/AlternatingHexagons"/>
    <dgm:cxn modelId="{2858EDDC-F18B-4585-AE5A-F161B881D783}" type="presOf" srcId="{D0983EE6-E539-4DA0-B10F-19CFA483FF94}" destId="{CA310B11-7EDC-4846-AB12-BED395867D8F}" srcOrd="0" destOrd="0" presId="urn:microsoft.com/office/officeart/2008/layout/AlternatingHexagons"/>
    <dgm:cxn modelId="{6AE9DB5C-5EB1-4977-9183-440BB5434B54}" type="presOf" srcId="{A0CD1A31-682F-46DF-A1BB-9A2B6849EA42}" destId="{75175F21-B2D4-4004-8E24-231B9B33F477}" srcOrd="0" destOrd="0" presId="urn:microsoft.com/office/officeart/2008/layout/AlternatingHexagons"/>
    <dgm:cxn modelId="{4266BF3E-BDDB-4981-9C11-C1F53076B1C0}" type="presParOf" srcId="{5313EF2A-D060-4151-825E-8BB81F6BD8B4}" destId="{F55C5DF8-BE40-442D-AB29-6FE6F1EC141B}" srcOrd="0" destOrd="0" presId="urn:microsoft.com/office/officeart/2008/layout/AlternatingHexagons"/>
    <dgm:cxn modelId="{7F22A7DA-601E-4840-B179-2325085EB8CC}" type="presParOf" srcId="{F55C5DF8-BE40-442D-AB29-6FE6F1EC141B}" destId="{BFC5BA0D-8DAD-4F79-B20E-B18926213C0A}" srcOrd="0" destOrd="0" presId="urn:microsoft.com/office/officeart/2008/layout/AlternatingHexagons"/>
    <dgm:cxn modelId="{FF6B77DD-B2F6-400F-A837-ACB805B1F3E5}" type="presParOf" srcId="{F55C5DF8-BE40-442D-AB29-6FE6F1EC141B}" destId="{DA435B7A-8B85-475B-9C0A-003964A8BF2C}" srcOrd="1" destOrd="0" presId="urn:microsoft.com/office/officeart/2008/layout/AlternatingHexagons"/>
    <dgm:cxn modelId="{ACD99F63-9E25-43B5-9CD6-36B5CE149AA9}" type="presParOf" srcId="{F55C5DF8-BE40-442D-AB29-6FE6F1EC141B}" destId="{6E5D069A-0B60-4ABC-9A0A-2DD2CFF60066}" srcOrd="2" destOrd="0" presId="urn:microsoft.com/office/officeart/2008/layout/AlternatingHexagons"/>
    <dgm:cxn modelId="{0053B23D-1AC5-4F03-813D-3792381B367E}" type="presParOf" srcId="{F55C5DF8-BE40-442D-AB29-6FE6F1EC141B}" destId="{B37C2DE6-9EF2-442B-A019-7311995CA27C}" srcOrd="3" destOrd="0" presId="urn:microsoft.com/office/officeart/2008/layout/AlternatingHexagons"/>
    <dgm:cxn modelId="{479B857F-6069-43FE-B07E-E893708B75DC}" type="presParOf" srcId="{F55C5DF8-BE40-442D-AB29-6FE6F1EC141B}" destId="{1081D10E-1CBC-4F25-AD84-23FA8FB52596}" srcOrd="4" destOrd="0" presId="urn:microsoft.com/office/officeart/2008/layout/AlternatingHexagons"/>
    <dgm:cxn modelId="{5C2628DC-9EE0-43AE-B0AF-1C46CCED99B9}" type="presParOf" srcId="{5313EF2A-D060-4151-825E-8BB81F6BD8B4}" destId="{C9C8F85A-E8CE-4EE5-B30F-BAC949E48BF9}" srcOrd="1" destOrd="0" presId="urn:microsoft.com/office/officeart/2008/layout/AlternatingHexagons"/>
    <dgm:cxn modelId="{592E4FAA-A35C-4613-B309-DEB54E5E25CF}" type="presParOf" srcId="{5313EF2A-D060-4151-825E-8BB81F6BD8B4}" destId="{AC4077ED-934B-44AF-B60C-B25A9E5A9A9C}" srcOrd="2" destOrd="0" presId="urn:microsoft.com/office/officeart/2008/layout/AlternatingHexagons"/>
    <dgm:cxn modelId="{439EE0B1-15E0-41A4-9DF9-379B8A2D68FE}" type="presParOf" srcId="{AC4077ED-934B-44AF-B60C-B25A9E5A9A9C}" destId="{75175F21-B2D4-4004-8E24-231B9B33F477}" srcOrd="0" destOrd="0" presId="urn:microsoft.com/office/officeart/2008/layout/AlternatingHexagons"/>
    <dgm:cxn modelId="{EAD5773A-860A-4967-B0CB-E6166A148581}" type="presParOf" srcId="{AC4077ED-934B-44AF-B60C-B25A9E5A9A9C}" destId="{E552A163-9000-47EF-BEDD-B877A7496507}" srcOrd="1" destOrd="0" presId="urn:microsoft.com/office/officeart/2008/layout/AlternatingHexagons"/>
    <dgm:cxn modelId="{204A37D7-3FC4-4849-8BA4-9C609F61CA52}" type="presParOf" srcId="{AC4077ED-934B-44AF-B60C-B25A9E5A9A9C}" destId="{D243D4E2-3096-4B56-BA96-4DBCEFBBACD5}" srcOrd="2" destOrd="0" presId="urn:microsoft.com/office/officeart/2008/layout/AlternatingHexagons"/>
    <dgm:cxn modelId="{43025B16-268E-4FD4-8B73-8C204B36803B}" type="presParOf" srcId="{AC4077ED-934B-44AF-B60C-B25A9E5A9A9C}" destId="{527C6380-CADD-4EA8-B165-BFD689958DF6}" srcOrd="3" destOrd="0" presId="urn:microsoft.com/office/officeart/2008/layout/AlternatingHexagons"/>
    <dgm:cxn modelId="{FFA7F1B1-5C84-4886-813A-83F4567F5052}" type="presParOf" srcId="{AC4077ED-934B-44AF-B60C-B25A9E5A9A9C}" destId="{94F20C94-FE1C-481B-88A7-D1C7ADBA221A}" srcOrd="4" destOrd="0" presId="urn:microsoft.com/office/officeart/2008/layout/AlternatingHexagons"/>
    <dgm:cxn modelId="{4BDA7DAF-63B1-4495-9028-E0029357505E}" type="presParOf" srcId="{5313EF2A-D060-4151-825E-8BB81F6BD8B4}" destId="{11D9D202-4F40-4682-B203-1122224FD2E0}" srcOrd="3" destOrd="0" presId="urn:microsoft.com/office/officeart/2008/layout/AlternatingHexagons"/>
    <dgm:cxn modelId="{24201B28-32B2-4682-AAC4-2DBA0538A991}" type="presParOf" srcId="{5313EF2A-D060-4151-825E-8BB81F6BD8B4}" destId="{1EDAB22D-0F90-4249-AB70-3DFCA36E80FA}" srcOrd="4" destOrd="0" presId="urn:microsoft.com/office/officeart/2008/layout/AlternatingHexagons"/>
    <dgm:cxn modelId="{A467D55F-F011-4C69-9F7F-BBB7E86EEC76}" type="presParOf" srcId="{1EDAB22D-0F90-4249-AB70-3DFCA36E80FA}" destId="{179375D8-F120-4849-BAE4-FFB75F055B20}" srcOrd="0" destOrd="0" presId="urn:microsoft.com/office/officeart/2008/layout/AlternatingHexagons"/>
    <dgm:cxn modelId="{4BBF20B8-7C6C-4CF8-9836-6E05C03F662F}" type="presParOf" srcId="{1EDAB22D-0F90-4249-AB70-3DFCA36E80FA}" destId="{B4BDEB7F-25EB-4DF9-AF46-589E54490D0B}" srcOrd="1" destOrd="0" presId="urn:microsoft.com/office/officeart/2008/layout/AlternatingHexagons"/>
    <dgm:cxn modelId="{0F92397B-4AE8-4A43-9665-6BE20EAF4907}" type="presParOf" srcId="{1EDAB22D-0F90-4249-AB70-3DFCA36E80FA}" destId="{19D9F1F6-C3C2-4DD3-B076-0F2E788A9646}" srcOrd="2" destOrd="0" presId="urn:microsoft.com/office/officeart/2008/layout/AlternatingHexagons"/>
    <dgm:cxn modelId="{527028AA-BF84-469E-BEE0-CDCEDECB6148}" type="presParOf" srcId="{1EDAB22D-0F90-4249-AB70-3DFCA36E80FA}" destId="{9D39064F-787B-4EEE-8AE6-BFD90F0DE2DE}" srcOrd="3" destOrd="0" presId="urn:microsoft.com/office/officeart/2008/layout/AlternatingHexagons"/>
    <dgm:cxn modelId="{771C8832-322A-47E6-A0A7-56B1E3D44A59}" type="presParOf" srcId="{1EDAB22D-0F90-4249-AB70-3DFCA36E80FA}" destId="{CA310B11-7EDC-4846-AB12-BED395867D8F}" srcOrd="4" destOrd="0" presId="urn:microsoft.com/office/officeart/2008/layout/AlternatingHexagons"/>
    <dgm:cxn modelId="{1F3F68DE-6100-4DF6-BE13-B94730D29D5D}" type="presParOf" srcId="{5313EF2A-D060-4151-825E-8BB81F6BD8B4}" destId="{6EC19167-7229-42E1-A47F-F64413E9BCA2}" srcOrd="5" destOrd="0" presId="urn:microsoft.com/office/officeart/2008/layout/AlternatingHexagons"/>
    <dgm:cxn modelId="{87BCC555-37F1-4CBE-BAD9-ADBB54FC1CDF}" type="presParOf" srcId="{5313EF2A-D060-4151-825E-8BB81F6BD8B4}" destId="{B448F81F-819A-46A4-B827-1563D13CE4AC}" srcOrd="6" destOrd="0" presId="urn:microsoft.com/office/officeart/2008/layout/AlternatingHexagons"/>
    <dgm:cxn modelId="{2A04C44C-7056-470D-BD3A-A28C3EA68438}" type="presParOf" srcId="{B448F81F-819A-46A4-B827-1563D13CE4AC}" destId="{FF5E0364-7DE5-408C-8BE8-10DA0BB59BF6}" srcOrd="0" destOrd="0" presId="urn:microsoft.com/office/officeart/2008/layout/AlternatingHexagons"/>
    <dgm:cxn modelId="{0E9432DA-1FF4-44CB-B097-974AB85402CC}" type="presParOf" srcId="{B448F81F-819A-46A4-B827-1563D13CE4AC}" destId="{5C636C6F-5A9B-45FF-9224-5FFFEEDC55B8}" srcOrd="1" destOrd="0" presId="urn:microsoft.com/office/officeart/2008/layout/AlternatingHexagons"/>
    <dgm:cxn modelId="{0505743F-C0ED-4B06-9F8B-23712B314919}" type="presParOf" srcId="{B448F81F-819A-46A4-B827-1563D13CE4AC}" destId="{49979500-2EE2-47F5-8435-D93E468F2DDC}" srcOrd="2" destOrd="0" presId="urn:microsoft.com/office/officeart/2008/layout/AlternatingHexagons"/>
    <dgm:cxn modelId="{2DD60D8A-C518-4386-951D-D216564C098B}" type="presParOf" srcId="{B448F81F-819A-46A4-B827-1563D13CE4AC}" destId="{07CFF3FD-2E3A-4386-BED1-1F09D723DB63}" srcOrd="3" destOrd="0" presId="urn:microsoft.com/office/officeart/2008/layout/AlternatingHexagons"/>
    <dgm:cxn modelId="{3F47D034-6CF0-4E56-9182-C6A948786C3F}" type="presParOf" srcId="{B448F81F-819A-46A4-B827-1563D13CE4AC}" destId="{8484DBB9-3F5F-4A7A-B66E-B020474D09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0476" y="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5ADF-A31E-473C-953E-4E7CF425B20E}" type="datetimeFigureOut">
              <a:rPr lang="it-IT" smtClean="0"/>
              <a:pPr/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70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0476" y="928370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158BC-10AD-4D6C-8763-02BF50DFB7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52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0476" y="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462119-A0E2-47F7-A5C7-8A0A43513DD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1513" y="4643439"/>
            <a:ext cx="53657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701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0476" y="9283701"/>
            <a:ext cx="29067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4C2038-BAD0-4A30-81CB-F661BD783E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1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5D392-62A7-4FC9-9B7F-BAD946DCF03B}" type="slidenum">
              <a:rPr lang="it-IT" altLang="it-IT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01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850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726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003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38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7015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45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28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686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Si presentano i due blocchi dati stock, illustrando le tipologie di lavoro nei due blocchi</a:t>
            </a:r>
          </a:p>
          <a:p>
            <a:r>
              <a:rPr lang="it-IT" altLang="it-IT" dirty="0" smtClean="0"/>
              <a:t>Altro dipendente nella fonte mancavano informazioni sulla scadenza contrattuale (è aumentata la qualità informativa delle fonti)</a:t>
            </a:r>
          </a:p>
          <a:p>
            <a:r>
              <a:rPr lang="it-IT" altLang="it-IT" dirty="0" smtClean="0"/>
              <a:t>% precari invariato</a:t>
            </a:r>
          </a:p>
          <a:p>
            <a:r>
              <a:rPr lang="it-IT" altLang="it-IT" dirty="0" smtClean="0"/>
              <a:t>Diminuisce full time</a:t>
            </a:r>
          </a:p>
          <a:p>
            <a:r>
              <a:rPr lang="it-IT" altLang="it-IT" dirty="0" smtClean="0"/>
              <a:t>Cresce il part time</a:t>
            </a:r>
          </a:p>
          <a:p>
            <a:r>
              <a:rPr lang="it-IT" altLang="it-IT" dirty="0" smtClean="0"/>
              <a:t>Tra i precari, in valori assoluti, calano i </a:t>
            </a:r>
            <a:r>
              <a:rPr lang="it-IT" altLang="it-IT" dirty="0" err="1" smtClean="0"/>
              <a:t>td</a:t>
            </a:r>
            <a:r>
              <a:rPr lang="it-IT" altLang="it-IT" dirty="0" smtClean="0"/>
              <a:t> e i collaboratori</a:t>
            </a:r>
          </a:p>
          <a:p>
            <a:r>
              <a:rPr lang="it-IT" altLang="it-IT" dirty="0" smtClean="0"/>
              <a:t>Aumenta l’età media dei precari</a:t>
            </a:r>
          </a:p>
          <a:p>
            <a:r>
              <a:rPr lang="it-IT" altLang="it-IT" dirty="0" smtClean="0"/>
              <a:t>Differenza di genere: totale in ogni blocco è sempre maggiore la quota % di maschi mentre nel gruppo dei precari sono più femmine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AD5F-4904-4C61-80D3-D45610224D91}" type="slidenum">
              <a:rPr lang="it-IT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66800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 smtClean="0"/>
              <a:t>A titolo esemplificativo</a:t>
            </a:r>
          </a:p>
          <a:p>
            <a:endParaRPr lang="it-IT" altLang="it-IT" b="1" dirty="0" smtClean="0"/>
          </a:p>
          <a:p>
            <a:r>
              <a:rPr lang="it-IT" altLang="it-IT" b="1" dirty="0" smtClean="0"/>
              <a:t>Collaboratori</a:t>
            </a:r>
            <a:r>
              <a:rPr lang="it-IT" altLang="it-IT" dirty="0" smtClean="0"/>
              <a:t> classe 25-34 anni sono di più,  connotazione di genere</a:t>
            </a:r>
          </a:p>
          <a:p>
            <a:r>
              <a:rPr lang="it-IT" altLang="it-IT" b="1" dirty="0" smtClean="0"/>
              <a:t>Tempo determinati </a:t>
            </a:r>
            <a:r>
              <a:rPr lang="it-IT" altLang="it-IT" dirty="0" smtClean="0"/>
              <a:t>precari sempre la classe 25-34, distribuzione di genere più equilibrata</a:t>
            </a:r>
          </a:p>
          <a:p>
            <a:r>
              <a:rPr lang="it-IT" altLang="it-IT" b="1" dirty="0" smtClean="0"/>
              <a:t>Tempi indeterminati </a:t>
            </a:r>
            <a:r>
              <a:rPr lang="it-IT" altLang="it-IT" dirty="0" smtClean="0"/>
              <a:t>nelle fasce di età più è atteso queste mentre colpisce la quota delle fasce basse</a:t>
            </a:r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8740E-9782-441B-88FB-07269C93F972}" type="slidenum">
              <a:rPr lang="it-IT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985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21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Panel su 20 milioni quelli che stanno sia nel 2011 che nel 2012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Classificazione diverse perché distingue i </a:t>
            </a:r>
            <a:r>
              <a:rPr lang="it-IT" altLang="it-IT" dirty="0" err="1" smtClean="0"/>
              <a:t>cig</a:t>
            </a:r>
            <a:r>
              <a:rPr lang="it-IT" altLang="it-IT" dirty="0" smtClean="0"/>
              <a:t> – il 57% dei dipendenti sempre in cassa</a:t>
            </a:r>
          </a:p>
          <a:p>
            <a:r>
              <a:rPr lang="it-IT" altLang="it-IT" dirty="0" smtClean="0"/>
              <a:t>Passaggio da precari  a stabili: differenziazione tra dipendenti e collaboratori</a:t>
            </a:r>
          </a:p>
          <a:p>
            <a:r>
              <a:rPr lang="it-IT" altLang="it-IT" dirty="0" smtClean="0"/>
              <a:t>Domestici</a:t>
            </a:r>
          </a:p>
          <a:p>
            <a:endParaRPr lang="it-IT" altLang="it-IT" dirty="0" smtClean="0"/>
          </a:p>
          <a:p>
            <a:endParaRPr lang="it-IT" altLang="it-IT" dirty="0" smtClean="0"/>
          </a:p>
          <a:p>
            <a:endParaRPr lang="it-IT" altLang="it-IT" dirty="0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39FABF-F65C-4CC5-BB2D-1AB12134F642}" type="slidenum">
              <a:rPr lang="it-IT" altLang="it-IT" smtClean="0"/>
              <a:pPr eaLnBrk="1" hangingPunct="1">
                <a:spcBef>
                  <a:spcPct val="0"/>
                </a:spcBef>
              </a:pPr>
              <a:t>20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61011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Gli istogrammi sintetizzano la sinottica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- Stabile precario l’85% cambia datore di lavoro perché l’ha perso!</a:t>
            </a: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82614-B1FE-46BD-9DA2-5729ED534ECD}" type="slidenum">
              <a:rPr lang="it-IT" altLang="it-IT" smtClean="0"/>
              <a:pPr eaLnBrk="1" hangingPunct="1">
                <a:spcBef>
                  <a:spcPct val="0"/>
                </a:spcBef>
              </a:pPr>
              <a:t>21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2375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smtClean="0"/>
              <a:t>Analisi fatta sul sottoinsieme dei lavatori localizzati.</a:t>
            </a:r>
          </a:p>
          <a:p>
            <a:endParaRPr lang="it-IT" altLang="it-IT" smtClean="0"/>
          </a:p>
          <a:p>
            <a:r>
              <a:rPr lang="it-IT" altLang="it-IT" smtClean="0"/>
              <a:t>Quota di donne tra gli stabili è più basa rispetto alle altre ripartizioni</a:t>
            </a:r>
          </a:p>
          <a:p>
            <a:r>
              <a:rPr lang="it-IT" altLang="it-IT" smtClean="0"/>
              <a:t>Nel centro la quota di donne tra i precari è più alta</a:t>
            </a:r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AC12B4-EE6F-4602-8662-5308457733A1}" type="slidenum">
              <a:rPr lang="it-IT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59919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Indagare</a:t>
            </a:r>
            <a:r>
              <a:rPr lang="it-IT" baseline="0" dirty="0" smtClean="0"/>
              <a:t> segnali di subordinazione tra lavoratori autonomi (definiti lavoratori standard)</a:t>
            </a:r>
          </a:p>
          <a:p>
            <a:r>
              <a:rPr lang="it-IT" baseline="0" dirty="0" smtClean="0"/>
              <a:t>Lavoratori autonomi: </a:t>
            </a:r>
          </a:p>
          <a:p>
            <a:r>
              <a:rPr lang="it-IT" baseline="0" dirty="0" smtClean="0"/>
              <a:t>fonti amministrative: asia impresa individuazione p.va senza dipendenti+ modello unico reddito complessivo da lavoro autonomo + 770 reddito da lavoro autonomo percepito da soggetti iva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3902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726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2710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9437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Individuazione della esigenze conoscitive e scomposizione del concetto di fragilità socio-economica in elementi osservabili. L’inquadramento del fenomeno è stato effettuato a partire dai documenti redatti da:  Commissione Europea (Declaration by the Council and the Commission on the European Community’s development policy, Brussels, 16 November, 2000); OCSE (OECD, The DAC Guidelines on Poverty Reduction, OECD, Paris, 2001); altri organismi; Istat. Le dimensioni principali del fenomeno sono: le caratteristiche del nucleo familiare; i redditi; il capitale formativo; la partecipazione al mercato del lavoro; il disagio sociale; la condizione abitativa.</a:t>
            </a: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305014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1CBFD-315E-4258-984E-62F12C3087E2}" type="slidenum">
              <a:rPr lang="it-IT" altLang="it-IT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18063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78844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7236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A630A-9A00-4831-BAAA-424B7AD9890E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it-IT" alt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27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CM per il 2011, nel 2012 dovrebbe esserci nella BDR</a:t>
            </a:r>
          </a:p>
        </p:txBody>
      </p:sp>
    </p:spTree>
    <p:extLst>
      <p:ext uri="{BB962C8B-B14F-4D97-AF65-F5344CB8AC3E}">
        <p14:creationId xmlns:p14="http://schemas.microsoft.com/office/powerpoint/2010/main" val="992754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10596" name="Segnaposto numero diapositiva 3"/>
          <p:cNvSpPr txBox="1">
            <a:spLocks noGrp="1"/>
          </p:cNvSpPr>
          <p:nvPr/>
        </p:nvSpPr>
        <p:spPr bwMode="auto">
          <a:xfrm>
            <a:off x="3695700" y="9971089"/>
            <a:ext cx="282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AD2A2-F09C-4AB2-B6F6-DEBD24091EA7}" type="slidenum">
              <a:rPr lang="it-IT" altLang="it-IT">
                <a:latin typeface="Arial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88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83541-8D48-462E-983A-2ED81CB85668}" type="slidenum">
              <a:rPr lang="it-IT" altLang="it-IT" smtClean="0"/>
              <a:pPr eaLnBrk="1" hangingPunct="1">
                <a:spcBef>
                  <a:spcPct val="0"/>
                </a:spcBef>
              </a:pPr>
              <a:t>33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60614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097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733446-198F-424A-B456-E08B38A2CF0A}" type="slidenum">
              <a:rPr lang="it-IT" altLang="it-IT" smtClean="0"/>
              <a:pPr eaLnBrk="1" hangingPunct="1">
                <a:spcBef>
                  <a:spcPct val="0"/>
                </a:spcBef>
              </a:pPr>
              <a:t>35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26661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C9B94-4816-4569-98ED-524E30F8B53B}" type="slidenum">
              <a:rPr lang="it-IT" altLang="it-IT" smtClean="0"/>
              <a:pPr eaLnBrk="1" hangingPunct="1">
                <a:spcBef>
                  <a:spcPct val="0"/>
                </a:spcBef>
              </a:pPr>
              <a:t>36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5171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3800476" y="9283701"/>
            <a:ext cx="2906713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3951917-B8BC-4F40-B6D9-C9CA7027C3C6}" type="slidenum">
              <a:rPr lang="it-IT" sz="1200">
                <a:cs typeface="+mn-cs"/>
              </a:rPr>
              <a:pPr algn="r">
                <a:defRPr/>
              </a:pPr>
              <a:t>37</a:t>
            </a:fld>
            <a:endParaRPr lang="it-IT" sz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39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Bologna : area del disagio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2341 su 9mila</a:t>
            </a:r>
            <a:r>
              <a:rPr lang="it-IT" dirty="0" smtClean="0"/>
              <a:t> (25% delle famiglie con giovani adulti</a:t>
            </a:r>
            <a:r>
              <a:rPr lang="it-IT" baseline="0" dirty="0" smtClean="0"/>
              <a:t> a carico di altri componenti)</a:t>
            </a:r>
            <a:endParaRPr lang="it-IT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Brescia: area del disagio 1623 su 6mila</a:t>
            </a:r>
            <a:r>
              <a:rPr lang="it-IT" dirty="0" smtClean="0"/>
              <a:t> (26% delle famiglie con giovani adulti</a:t>
            </a:r>
            <a:r>
              <a:rPr lang="it-IT" baseline="0" dirty="0" smtClean="0"/>
              <a:t> a carico di altri componenti)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3800476" y="9283701"/>
            <a:ext cx="2906713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5A8D77E-1A44-490D-9551-3DA3B58BE80C}" type="slidenum">
              <a:rPr lang="it-IT" sz="1200">
                <a:cs typeface="+mn-cs"/>
              </a:rPr>
              <a:pPr algn="r">
                <a:defRPr/>
              </a:pPr>
              <a:t>38</a:t>
            </a:fld>
            <a:endParaRPr lang="it-IT" sz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3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 smtClean="0"/>
              <a:t>Vantaggi attesi:</a:t>
            </a:r>
          </a:p>
          <a:p>
            <a:pPr eaLnBrk="1" hangingPunct="1"/>
            <a:r>
              <a:rPr lang="it-IT" altLang="it-IT" smtClean="0"/>
              <a:t>- Rappresentazione unidimensionale del fenomeno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 Comparabilità temporale e spaziale (ottenibile utilizzando alcuni accorgimenti metodologici)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 Non presenta particolari difficoltà computazionali </a:t>
            </a:r>
            <a:r>
              <a:rPr lang="it-IT" altLang="it-IT" smtClean="0">
                <a:sym typeface="Wingdings" pitchFamily="2" charset="2"/>
              </a:rPr>
              <a:t> replicabilità su altri ambiti territoriali</a:t>
            </a:r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F520C-C02D-4DD4-9F29-325966500586}" type="slidenum">
              <a:rPr lang="it-IT" altLang="it-IT" smtClean="0"/>
              <a:pPr eaLnBrk="1" hangingPunct="1">
                <a:spcBef>
                  <a:spcPct val="0"/>
                </a:spcBef>
              </a:pPr>
              <a:t>39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4782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8612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Distribuzioni con forma asimmetrica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Dal momento che la vulnerabilità è definita in termini di potenziale di scendere al di sotto minimi socialmente accettati, la misura dovrebbe includere un limite, una soglia.</a:t>
            </a:r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69A386-40AB-4540-B708-5B7F220D31F5}" type="slidenum">
              <a:rPr lang="it-IT" altLang="it-IT" smtClean="0"/>
              <a:pPr eaLnBrk="1" hangingPunct="1">
                <a:spcBef>
                  <a:spcPct val="0"/>
                </a:spcBef>
              </a:pPr>
              <a:t>40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31744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Le famiglie sono state divise in quattro gruppi in base al valore riportato dell’indice media 0-1, utilizzando come soglie i valori dei quartili. È possibile analizzare come si distribuiscono le diverse tipologie familiare in questi gruppi . Le famiglie con un minor livello di vulnerabilità sono le famiglie unipersonali (con quasi il 40% di famiglie con valori dell’indice superiori al terzo quartile). Le tipologie ‘altro’ e ‘coppia senza figli’ presentano invece una quota consistente di famiglie con valore dell’indice sotto al primo quartile (mostrano quindi, tendenzialmente, un livello di vulnerabilità più alto).</a:t>
            </a:r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ED8BF-63F6-443C-82AC-B63DFAE8AAAE}" type="slidenum">
              <a:rPr lang="it-IT" altLang="it-IT" smtClean="0"/>
              <a:pPr eaLnBrk="1" hangingPunct="1">
                <a:spcBef>
                  <a:spcPct val="0"/>
                </a:spcBef>
              </a:pPr>
              <a:t>41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956497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La popolazione di riferimento per la sperimentazione è costituita dalle famiglie anagrafiche</a:t>
            </a:r>
          </a:p>
          <a:p>
            <a:r>
              <a:rPr lang="it-IT" dirty="0" smtClean="0"/>
              <a:t>I comuni sono interessati comunque alla popolazione anagrafica in quanto destinataria delle politiche sociali.</a:t>
            </a:r>
          </a:p>
          <a:p>
            <a:endParaRPr lang="it-IT" dirty="0" smtClean="0"/>
          </a:p>
          <a:p>
            <a:r>
              <a:rPr lang="it-IT" dirty="0" smtClean="0"/>
              <a:t>Secondo il MEF nel 2007 le famiglie fiscali erano 31,3 milioni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0D54A-839F-4A7E-A17F-A481D1BEBC84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978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Nel 70% dei casi i dati fiscali mettono in relazione coniugi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7D1C7-5D14-4CB7-BB5A-89C15FD48448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920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228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5E93BD-1A45-43E3-A418-A478B983C9B0}" type="slidenum">
              <a:rPr lang="it-IT" altLang="it-IT" smtClean="0"/>
              <a:pPr eaLnBrk="1" hangingPunct="1">
                <a:spcBef>
                  <a:spcPct val="0"/>
                </a:spcBef>
              </a:pPr>
              <a:t>44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5808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7126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93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solidFill>
                  <a:prstClr val="black"/>
                </a:solidFill>
                <a:latin typeface="+mn-lt"/>
                <a:cs typeface="+mn-cs"/>
              </a:rPr>
              <a:t>Rapporto di coesistenza </a:t>
            </a:r>
            <a:r>
              <a:rPr lang="it-IT" sz="1600" dirty="0" smtClean="0">
                <a:solidFill>
                  <a:prstClr val="black"/>
                </a:solidFill>
                <a:latin typeface="+mn-lt"/>
                <a:cs typeface="+mn-cs"/>
              </a:rPr>
              <a:t>tra Individui Insistenti Feriali e Individui Residenti (Indica di quanto la popolazione che insiste sul territorio eccede quella registrata in anagrafe.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524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882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titolo del tutto esemplificativo la tav.. mostra un indicatore derivabile da questo sistema riferito agli studenti universitari nei comuni capoluogo di Regione e di Provincia Autonoma. L’indicatore è un rapporto di coesistenza il quale confronta l'aggregato degli Studenti universitari che sono iscritti ad uno dei corsi dell'Ateneo (quindi gli studenti fuori sede e i soli studenti residenti iscritti presso l'Ateneo), con quello degli Studenti residenti nel comune ovunque siano iscritti.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E' pari ad uno quando gli iscritti sono costituiti dai soli residenti (cioè quando non ci sono studenti in uscita né in entrata), e cresce via via che aumentano i fuori sede rispetto ai residenti.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0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fld id="{42DCB9A1-4BDC-46BF-A72D-A3077429BC87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B1F53FF-3822-48AE-80F5-7BA053819B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6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F2D028-0090-4FEB-A040-FE57653814F4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BFAB60-3715-4090-9E64-E4CA57C925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5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2E6F22-BA34-42FA-A668-5736D1FBAEF3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A8DE1D8-E625-431C-82F1-0715501DDB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36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33151-8DBD-4EBF-B60F-2E11B4B30164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B2EB39-2AEB-4656-A57F-E245FD2A6E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876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F8939-1F24-4E33-B4DB-73C22FF1AA19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590F96-295B-4553-A1E4-5BB5341191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24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3A173-C244-4E06-84AB-AB75490FD773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A10494-C47A-4251-8151-403DA2BDF7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651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97A77-ACEA-4128-AD33-B6B760A33D08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BB833E-3AB1-4ED9-B196-3916585AF7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931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C51B2-F96F-45A5-9AB3-6109C0AC750E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70C362-9F20-40ED-99F5-D8B05A96C9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112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10166-7886-4DCA-8397-68F00C2AD7DC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90E7CC-5459-47EB-BFD4-F952096441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67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E2481-BAC5-4383-A5A5-4F706376C31C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BB5999-83A9-4CA2-8D15-09919F0862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655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0AE19-2DAD-4B61-B2D4-7C574908723C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889FB5-9BA2-4108-BF30-A0A8D1B672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8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fld id="{51B88A3B-84CF-445F-87A3-536E054A5C7B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74CD5DD1-D93B-41E7-9E57-2F59FFCA7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42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815CA-8764-4922-89CE-9DAECA9CFE7E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6FB702-B91D-406D-8894-BAB89608E5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7972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510B5-5875-4404-82D7-1B8D1C0059DC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397B64-49FD-43A1-B5DD-9CF018062B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977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4AED4-9FE6-4719-85E9-BD1ED7150B19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ABEF25-2323-4C80-8F21-2178400FF0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6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6C7169-FE7E-42F4-8B66-8E0155B3CBEF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4A90F8-4C1C-476A-81A7-62F3F8F6C1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18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8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2F8C7C-3783-4245-97B1-50754FF054DB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6EEDCE-D395-4C03-8873-D70934C66F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31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83F033-9625-4194-83A0-5B1C9BD269B4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313CDC-F3C1-454F-838A-07A0E46AA0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5708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85D0F0-3BEF-4876-ACBE-B5BE4BCDC422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2B51D5-D5F5-496A-AC1C-50FF8140A6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2198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620EAD-B40F-44A5-B2AB-96AC2940BDF8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0ABF1D-A74A-4E7E-8E67-A7DC32DD72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33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0843A6-1545-490D-9BF5-CC5BF9E770B8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35E8AB-51B1-46F3-A0E5-21EAB2CC5A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866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4337C0-3F56-413F-A699-82EBDB3B74D6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44DC0BA-B2A2-4E23-8A8F-3F13522109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63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00C1AE-617F-463F-949D-5AB90AEBAA90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030CC7-887B-445F-8CA9-CCA95F33EA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997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FBA5EB-D5B1-4ACF-8C3F-CA46E02D259F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7125AE-4FF7-4742-80DC-5A8CC4F33B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721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3411B1-9D3F-429C-B9BC-7618199D9653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015661-4C0C-4104-B0D1-12029BE01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331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CFA9EF-9B41-4141-8B70-B1438161CCD0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62C8382-9934-464B-88A0-75198ACED7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538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DFA98F-ED93-4381-981D-409A1B396FD5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EE7E83-F019-45FE-BB8D-F9BB7012FB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81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F06A93-4E02-4C05-9DA9-A9E9756F9325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994B734-7DE7-4376-8571-D377C2E118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09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A94BCD-2BB8-4353-9E5F-7D3D584EF79C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D00806-87E1-4C4C-BE6D-8CF9896E24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59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9870B9-1061-4BDB-924D-4809E7636C7E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325237A-B757-47E0-8BB2-0AE9E2ACB7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10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EE886-AC38-4C90-AC33-5A262C3492F3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7A38237-2402-49F4-9D4B-1260FCD283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32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CA0415-51D2-46A1-913B-A0D715413FF7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6DD4A4-91F6-47D9-9BC7-AA8ACF61EE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2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7712EF-AACD-4DF4-A88F-FB5814FF8F37}" type="datetime1">
              <a:rPr lang="it-IT" smtClean="0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BF7F86-950B-4D69-9C61-63C8FF06B6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47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55" r:id="rId1"/>
    <p:sldLayoutId id="2147488156" r:id="rId2"/>
    <p:sldLayoutId id="2147488157" r:id="rId3"/>
    <p:sldLayoutId id="2147488158" r:id="rId4"/>
    <p:sldLayoutId id="2147488159" r:id="rId5"/>
    <p:sldLayoutId id="2147488160" r:id="rId6"/>
    <p:sldLayoutId id="2147488161" r:id="rId7"/>
    <p:sldLayoutId id="2147488162" r:id="rId8"/>
    <p:sldLayoutId id="2147488163" r:id="rId9"/>
    <p:sldLayoutId id="2147488164" r:id="rId10"/>
    <p:sldLayoutId id="21474881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Immagine 10" descr="marchio 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66" r:id="rId1"/>
    <p:sldLayoutId id="2147488167" r:id="rId2"/>
    <p:sldLayoutId id="2147488168" r:id="rId3"/>
    <p:sldLayoutId id="2147488169" r:id="rId4"/>
    <p:sldLayoutId id="2147488170" r:id="rId5"/>
    <p:sldLayoutId id="2147488171" r:id="rId6"/>
    <p:sldLayoutId id="2147488172" r:id="rId7"/>
    <p:sldLayoutId id="2147488173" r:id="rId8"/>
    <p:sldLayoutId id="2147488174" r:id="rId9"/>
    <p:sldLayoutId id="2147488175" r:id="rId10"/>
    <p:sldLayoutId id="21474881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77" r:id="rId1"/>
    <p:sldLayoutId id="2147488188" r:id="rId2"/>
    <p:sldLayoutId id="2147488178" r:id="rId3"/>
    <p:sldLayoutId id="2147488179" r:id="rId4"/>
    <p:sldLayoutId id="2147488180" r:id="rId5"/>
    <p:sldLayoutId id="2147488181" r:id="rId6"/>
    <p:sldLayoutId id="2147488182" r:id="rId7"/>
    <p:sldLayoutId id="2147488183" r:id="rId8"/>
    <p:sldLayoutId id="2147488184" r:id="rId9"/>
    <p:sldLayoutId id="2147488185" r:id="rId10"/>
    <p:sldLayoutId id="2147488186" r:id="rId11"/>
    <p:sldLayoutId id="21474881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eg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slide" Target="slide3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5" Type="http://schemas.openxmlformats.org/officeDocument/2006/relationships/slide" Target="slide37.xml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ctrTitle"/>
          </p:nvPr>
        </p:nvSpPr>
        <p:spPr bwMode="auto">
          <a:xfrm>
            <a:off x="611188" y="404813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Seminario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URBES, 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ARCH.I.M.E.DE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Censimento permanente</a:t>
            </a:r>
            <a:b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 Comuni verso l’uso statistico degli archivi amministrativi</a:t>
            </a:r>
            <a:b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 dei sistemi di integrazione delle fonti</a:t>
            </a:r>
            <a:b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it-IT" altLang="it-I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7891" name="Sottotitolo 3"/>
          <p:cNvSpPr>
            <a:spLocks noGrp="1"/>
          </p:cNvSpPr>
          <p:nvPr>
            <p:ph type="subTitle" idx="1"/>
          </p:nvPr>
        </p:nvSpPr>
        <p:spPr bwMode="auto">
          <a:xfrm>
            <a:off x="1258888" y="2133600"/>
            <a:ext cx="6759575" cy="2232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3600" dirty="0">
                <a:solidFill>
                  <a:srgbClr val="C00000"/>
                </a:solidFill>
                <a:latin typeface="+mj-lt"/>
              </a:rPr>
              <a:t> I progetti del sistema ARCHIMEDE: esperienze, opportunità e potenzialità per i </a:t>
            </a:r>
            <a:r>
              <a:rPr lang="it-IT" altLang="it-IT" sz="3600" dirty="0" smtClean="0">
                <a:solidFill>
                  <a:srgbClr val="C00000"/>
                </a:solidFill>
                <a:latin typeface="+mj-lt"/>
              </a:rPr>
              <a:t>Comuni</a:t>
            </a:r>
            <a:endParaRPr lang="it-IT" altLang="it-IT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2" name="CasellaDiTesto 1"/>
          <p:cNvSpPr txBox="1">
            <a:spLocks noChangeArrowheads="1"/>
          </p:cNvSpPr>
          <p:nvPr/>
        </p:nvSpPr>
        <p:spPr bwMode="auto">
          <a:xfrm>
            <a:off x="4557713" y="5619750"/>
            <a:ext cx="367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dirty="0" smtClean="0">
                <a:latin typeface="+mn-lt"/>
              </a:rPr>
              <a:t>Como, 21 aprile 2015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71513" y="4622800"/>
            <a:ext cx="7772400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alt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/>
            </a:r>
            <a:br>
              <a:rPr lang="it-IT" alt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</a:br>
            <a:endParaRPr lang="it-IT" altLang="it-IT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7894" name="Rettangolo 1"/>
          <p:cNvSpPr>
            <a:spLocks noChangeArrowheads="1"/>
          </p:cNvSpPr>
          <p:nvPr/>
        </p:nvSpPr>
        <p:spPr bwMode="auto">
          <a:xfrm>
            <a:off x="468313" y="4927600"/>
            <a:ext cx="51466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Daniela Bonardo </a:t>
            </a:r>
          </a:p>
          <a:p>
            <a:pPr eaLnBrk="1" hangingPunct="1"/>
            <a:r>
              <a:rPr lang="it-IT" altLang="it-IT" sz="1600"/>
              <a:t>Istat, Progetto ARCHivio Integrato di Microdati Economici e DEmosociali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31257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temma xA4 Co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22" y="0"/>
            <a:ext cx="69707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nas-balbo\PROGETTO ARCHIMEDE\Ciambelle\Attività per GDL5\USCI\lavoratori in entrata a Com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7663"/>
            <a:ext cx="9107487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33" y="3813175"/>
            <a:ext cx="244881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CasellaDiTesto 5"/>
          <p:cNvSpPr txBox="1">
            <a:spLocks noChangeArrowheads="1"/>
          </p:cNvSpPr>
          <p:nvPr/>
        </p:nvSpPr>
        <p:spPr bwMode="auto">
          <a:xfrm>
            <a:off x="0" y="620688"/>
            <a:ext cx="8064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/>
              <a:t>Lavoratori in entrata nel Comune di Como. Anno 2012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dati (4/5)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\\nas-balbo\PROGETTO ARCHIMEDE\Ciambelle\Attività per GDL5\USCI\lavoratori in uscita da Com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2324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CasellaDiTesto 2"/>
          <p:cNvSpPr txBox="1">
            <a:spLocks noChangeArrowheads="1"/>
          </p:cNvSpPr>
          <p:nvPr/>
        </p:nvSpPr>
        <p:spPr bwMode="auto">
          <a:xfrm>
            <a:off x="107950" y="836613"/>
            <a:ext cx="8064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Lavoratori in uscita dal Comune di Como. Anno 2012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dati (5/5)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31"/>
          <p:cNvSpPr txBox="1">
            <a:spLocks noChangeArrowheads="1"/>
          </p:cNvSpPr>
          <p:nvPr/>
        </p:nvSpPr>
        <p:spPr bwMode="auto">
          <a:xfrm>
            <a:off x="611186" y="764704"/>
            <a:ext cx="766603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 e proposte di affinamento</a:t>
            </a:r>
            <a:endParaRPr lang="it-IT" altLang="it-IT" sz="2000" b="1" i="1" dirty="0" smtClean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Informazione non sufficiente per i grandi comuni per l’analisi della mobilità </a:t>
            </a:r>
            <a:r>
              <a:rPr lang="it-IT" altLang="it-IT" b="1" i="1" dirty="0" smtClean="0"/>
              <a:t>(scendere almeno a livello di sezione di censimento)</a:t>
            </a:r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L’iscrizione all’università è una </a:t>
            </a:r>
            <a:r>
              <a:rPr lang="it-IT" altLang="it-IT" b="1" dirty="0" err="1" smtClean="0"/>
              <a:t>proxy</a:t>
            </a:r>
            <a:r>
              <a:rPr lang="it-IT" altLang="it-IT" b="1" dirty="0" smtClean="0"/>
              <a:t> rispetto al reale uso del territorio (utilizzo degli esiti esami)</a:t>
            </a:r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Alta percentuale di lavoratori non localizzati </a:t>
            </a:r>
            <a:r>
              <a:rPr lang="it-IT" altLang="it-IT" b="1" i="1" dirty="0" smtClean="0"/>
              <a:t>– pubblica amministrazione </a:t>
            </a:r>
            <a:r>
              <a:rPr lang="it-IT" altLang="it-IT" b="1" dirty="0" smtClean="0"/>
              <a:t>(utilizzo di nuove fonti amministrative)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marL="285750" lvl="1" eaLnBrk="1" hangingPunct="1">
              <a:buFontTx/>
              <a:buChar char="-"/>
            </a:pPr>
            <a:r>
              <a:rPr lang="it-IT" altLang="it-IT" b="1" dirty="0"/>
              <a:t>Stima della frequenza per la </a:t>
            </a:r>
            <a:r>
              <a:rPr lang="it-IT" altLang="it-IT" b="1" dirty="0" smtClean="0"/>
              <a:t>mobilità (uso dei Big </a:t>
            </a:r>
            <a:r>
              <a:rPr lang="it-IT" altLang="it-IT" b="1" dirty="0"/>
              <a:t>Data di telefonia mobile </a:t>
            </a:r>
            <a:r>
              <a:rPr lang="it-IT" altLang="it-IT" b="1" dirty="0" smtClean="0"/>
              <a:t>Istat </a:t>
            </a:r>
            <a:r>
              <a:rPr lang="it-IT" altLang="it-IT" b="1" dirty="0"/>
              <a:t>e CNR </a:t>
            </a:r>
            <a:r>
              <a:rPr lang="it-IT" altLang="it-IT" b="1" dirty="0" smtClean="0"/>
              <a:t>Pisa / realizzazione </a:t>
            </a:r>
            <a:r>
              <a:rPr lang="it-IT" altLang="it-IT" b="1" dirty="0"/>
              <a:t>di un modello probabilistico che utilizzi le </a:t>
            </a:r>
            <a:r>
              <a:rPr lang="it-IT" altLang="it-IT" b="1" dirty="0" smtClean="0"/>
              <a:t>distanze)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eaLnBrk="1" hangingPunct="1"/>
            <a:endParaRPr lang="it-IT" altLang="it-IT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conclusioni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34542" y="1052736"/>
            <a:ext cx="7459662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Obiettivi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Ambito di analisi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Definizioni adottate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Processo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Risultati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Focus su lavoro autonomo e </a:t>
            </a:r>
            <a:r>
              <a:rPr lang="it-IT" b="1" dirty="0" err="1">
                <a:solidFill>
                  <a:srgbClr val="C00000"/>
                </a:solidFill>
                <a:latin typeface="+mn-lt"/>
                <a:cs typeface="+mn-cs"/>
              </a:rPr>
              <a:t>monocommittenza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</a:rPr>
              <a:t>Sperimentazione su lavoratori autonomi titolari di Partita IVA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Criticità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3252" name="Titolo 1"/>
          <p:cNvSpPr>
            <a:spLocks noGrp="1"/>
          </p:cNvSpPr>
          <p:nvPr>
            <p:ph type="title"/>
          </p:nvPr>
        </p:nvSpPr>
        <p:spPr bwMode="auto">
          <a:xfrm>
            <a:off x="539750" y="404813"/>
            <a:ext cx="8229600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Precarietà Lavorativa</a:t>
            </a:r>
          </a:p>
        </p:txBody>
      </p:sp>
      <p:pic>
        <p:nvPicPr>
          <p:cNvPr id="53253" name="Picture 2" descr="\\nelson128\ARCHIMEDE\Ciambelle\Precarietà_lavorativa\pres_firenze\precari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49" y="1340768"/>
            <a:ext cx="34385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573088" y="764704"/>
            <a:ext cx="826135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</a:rPr>
              <a:t>Sottoprogetto su «Precarietà lavorativa»: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Realizzazione di un sistema informativo basato su fonti amministrative, utile all’analisi delle caratteristiche economico-lavorative e aspetti socio-demografici di un universo di individui definiti «lavoratori precari» osservandone le trasformazioni nel tempo.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3088" y="1914054"/>
            <a:ext cx="3440112" cy="6461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Concetto multidimensionale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Percezione soggettiva</a:t>
            </a:r>
          </a:p>
        </p:txBody>
      </p:sp>
      <p:grpSp>
        <p:nvGrpSpPr>
          <p:cNvPr id="54277" name="Gruppo 3"/>
          <p:cNvGrpSpPr>
            <a:grpSpLocks/>
          </p:cNvGrpSpPr>
          <p:nvPr/>
        </p:nvGrpSpPr>
        <p:grpSpPr bwMode="auto">
          <a:xfrm>
            <a:off x="1470025" y="3522192"/>
            <a:ext cx="5967413" cy="2147887"/>
            <a:chOff x="280988" y="2821588"/>
            <a:chExt cx="7156137" cy="3187987"/>
          </a:xfrm>
        </p:grpSpPr>
        <p:sp>
          <p:nvSpPr>
            <p:cNvPr id="54281" name="CasellaDiTesto 10"/>
            <p:cNvSpPr txBox="1">
              <a:spLocks noChangeArrowheads="1"/>
            </p:cNvSpPr>
            <p:nvPr/>
          </p:nvSpPr>
          <p:spPr bwMode="auto">
            <a:xfrm>
              <a:off x="280988" y="2821588"/>
              <a:ext cx="4406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505150"/>
                  </a:solidFill>
                </a:rPr>
                <a:t>Precarietà lavorativa</a:t>
              </a:r>
              <a:r>
                <a:rPr lang="it-IT" altLang="it-IT">
                  <a:solidFill>
                    <a:srgbClr val="505150"/>
                  </a:solidFill>
                </a:rPr>
                <a:t>:</a:t>
              </a: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2161877" y="3132611"/>
              <a:ext cx="3790335" cy="1458510"/>
            </a:xfrm>
            <a:custGeom>
              <a:avLst/>
              <a:gdLst>
                <a:gd name="connsiteX0" fmla="*/ 0 w 3791274"/>
                <a:gd name="connsiteY0" fmla="*/ 835545 h 1671090"/>
                <a:gd name="connsiteX1" fmla="*/ 1895637 w 3791274"/>
                <a:gd name="connsiteY1" fmla="*/ 0 h 1671090"/>
                <a:gd name="connsiteX2" fmla="*/ 3791274 w 3791274"/>
                <a:gd name="connsiteY2" fmla="*/ 835545 h 1671090"/>
                <a:gd name="connsiteX3" fmla="*/ 1895637 w 3791274"/>
                <a:gd name="connsiteY3" fmla="*/ 1671090 h 1671090"/>
                <a:gd name="connsiteX4" fmla="*/ 0 w 3791274"/>
                <a:gd name="connsiteY4" fmla="*/ 835545 h 16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274" h="1671090">
                  <a:moveTo>
                    <a:pt x="0" y="835545"/>
                  </a:moveTo>
                  <a:cubicBezTo>
                    <a:pt x="0" y="374086"/>
                    <a:pt x="848706" y="0"/>
                    <a:pt x="1895637" y="0"/>
                  </a:cubicBezTo>
                  <a:cubicBezTo>
                    <a:pt x="2942568" y="0"/>
                    <a:pt x="3791274" y="374086"/>
                    <a:pt x="3791274" y="835545"/>
                  </a:cubicBezTo>
                  <a:cubicBezTo>
                    <a:pt x="3791274" y="1297004"/>
                    <a:pt x="2942568" y="1671090"/>
                    <a:pt x="1895637" y="1671090"/>
                  </a:cubicBezTo>
                  <a:cubicBezTo>
                    <a:pt x="848706" y="1671090"/>
                    <a:pt x="0" y="1297004"/>
                    <a:pt x="0" y="835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37455" tIns="224954" rIns="437454" bIns="915887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b="1" i="1" dirty="0">
                  <a:solidFill>
                    <a:schemeClr val="accent1">
                      <a:lumMod val="75000"/>
                    </a:schemeClr>
                  </a:solidFill>
                </a:rPr>
                <a:t>Sicurezza</a:t>
              </a:r>
              <a:endParaRPr lang="en-US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Figura a mano libera 12"/>
            <p:cNvSpPr/>
            <p:nvPr/>
          </p:nvSpPr>
          <p:spPr>
            <a:xfrm>
              <a:off x="3869527" y="3554377"/>
              <a:ext cx="3567598" cy="1946251"/>
            </a:xfrm>
            <a:custGeom>
              <a:avLst/>
              <a:gdLst>
                <a:gd name="connsiteX0" fmla="*/ 0 w 3806813"/>
                <a:gd name="connsiteY0" fmla="*/ 973625 h 1947249"/>
                <a:gd name="connsiteX1" fmla="*/ 1903407 w 3806813"/>
                <a:gd name="connsiteY1" fmla="*/ 0 h 1947249"/>
                <a:gd name="connsiteX2" fmla="*/ 3806814 w 3806813"/>
                <a:gd name="connsiteY2" fmla="*/ 973625 h 1947249"/>
                <a:gd name="connsiteX3" fmla="*/ 1903407 w 3806813"/>
                <a:gd name="connsiteY3" fmla="*/ 1947250 h 1947249"/>
                <a:gd name="connsiteX4" fmla="*/ 0 w 3806813"/>
                <a:gd name="connsiteY4" fmla="*/ 973625 h 194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6813" h="1947249">
                  <a:moveTo>
                    <a:pt x="0" y="973625"/>
                  </a:moveTo>
                  <a:cubicBezTo>
                    <a:pt x="0" y="435907"/>
                    <a:pt x="852184" y="0"/>
                    <a:pt x="1903407" y="0"/>
                  </a:cubicBezTo>
                  <a:cubicBezTo>
                    <a:pt x="2954630" y="0"/>
                    <a:pt x="3806814" y="435907"/>
                    <a:pt x="3806814" y="973625"/>
                  </a:cubicBezTo>
                  <a:cubicBezTo>
                    <a:pt x="3806814" y="1511343"/>
                    <a:pt x="2954630" y="1947250"/>
                    <a:pt x="1903407" y="1947250"/>
                  </a:cubicBezTo>
                  <a:cubicBezTo>
                    <a:pt x="852184" y="1947250"/>
                    <a:pt x="0" y="1511343"/>
                    <a:pt x="0" y="973625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049823" tIns="224683" rIns="292831" bIns="224682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200" b="1" i="1" dirty="0">
                  <a:solidFill>
                    <a:schemeClr val="accent4">
                      <a:lumMod val="50000"/>
                    </a:schemeClr>
                  </a:solidFill>
                </a:rPr>
                <a:t>Welfare</a:t>
              </a:r>
              <a:endParaRPr lang="en-US" sz="12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2041943" y="4423829"/>
              <a:ext cx="3955959" cy="1585746"/>
            </a:xfrm>
            <a:custGeom>
              <a:avLst/>
              <a:gdLst>
                <a:gd name="connsiteX0" fmla="*/ 0 w 3954804"/>
                <a:gd name="connsiteY0" fmla="*/ 901284 h 1802568"/>
                <a:gd name="connsiteX1" fmla="*/ 1977402 w 3954804"/>
                <a:gd name="connsiteY1" fmla="*/ 0 h 1802568"/>
                <a:gd name="connsiteX2" fmla="*/ 3954804 w 3954804"/>
                <a:gd name="connsiteY2" fmla="*/ 901284 h 1802568"/>
                <a:gd name="connsiteX3" fmla="*/ 1977402 w 3954804"/>
                <a:gd name="connsiteY3" fmla="*/ 1802568 h 1802568"/>
                <a:gd name="connsiteX4" fmla="*/ 0 w 3954804"/>
                <a:gd name="connsiteY4" fmla="*/ 901284 h 180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04" h="1802568">
                  <a:moveTo>
                    <a:pt x="0" y="901284"/>
                  </a:moveTo>
                  <a:cubicBezTo>
                    <a:pt x="0" y="403519"/>
                    <a:pt x="885313" y="0"/>
                    <a:pt x="1977402" y="0"/>
                  </a:cubicBezTo>
                  <a:cubicBezTo>
                    <a:pt x="3069491" y="0"/>
                    <a:pt x="3954804" y="403519"/>
                    <a:pt x="3954804" y="901284"/>
                  </a:cubicBezTo>
                  <a:cubicBezTo>
                    <a:pt x="3954804" y="1399049"/>
                    <a:pt x="3069491" y="1802568"/>
                    <a:pt x="1977402" y="1802568"/>
                  </a:cubicBezTo>
                  <a:cubicBezTo>
                    <a:pt x="885313" y="1802568"/>
                    <a:pt x="0" y="1399049"/>
                    <a:pt x="0" y="90128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56323" tIns="987946" rIns="456324" bIns="242654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b="1" i="1" dirty="0">
                  <a:solidFill>
                    <a:schemeClr val="accent3">
                      <a:lumMod val="50000"/>
                    </a:schemeClr>
                  </a:solidFill>
                </a:rPr>
                <a:t>Formazione</a:t>
              </a:r>
              <a:endParaRPr lang="en-US" sz="1400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280988" y="3554377"/>
              <a:ext cx="3752260" cy="1946251"/>
            </a:xfrm>
            <a:custGeom>
              <a:avLst/>
              <a:gdLst>
                <a:gd name="connsiteX0" fmla="*/ 0 w 3510773"/>
                <a:gd name="connsiteY0" fmla="*/ 973625 h 1947249"/>
                <a:gd name="connsiteX1" fmla="*/ 1755387 w 3510773"/>
                <a:gd name="connsiteY1" fmla="*/ 0 h 1947249"/>
                <a:gd name="connsiteX2" fmla="*/ 3510774 w 3510773"/>
                <a:gd name="connsiteY2" fmla="*/ 973625 h 1947249"/>
                <a:gd name="connsiteX3" fmla="*/ 1755387 w 3510773"/>
                <a:gd name="connsiteY3" fmla="*/ 1947250 h 1947249"/>
                <a:gd name="connsiteX4" fmla="*/ 0 w 3510773"/>
                <a:gd name="connsiteY4" fmla="*/ 973625 h 194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773" h="1947249">
                  <a:moveTo>
                    <a:pt x="0" y="973625"/>
                  </a:moveTo>
                  <a:cubicBezTo>
                    <a:pt x="0" y="435907"/>
                    <a:pt x="785914" y="0"/>
                    <a:pt x="1755387" y="0"/>
                  </a:cubicBezTo>
                  <a:cubicBezTo>
                    <a:pt x="2724860" y="0"/>
                    <a:pt x="3510774" y="435907"/>
                    <a:pt x="3510774" y="973625"/>
                  </a:cubicBezTo>
                  <a:cubicBezTo>
                    <a:pt x="3510774" y="1511343"/>
                    <a:pt x="2724860" y="1947250"/>
                    <a:pt x="1755387" y="1947250"/>
                  </a:cubicBezTo>
                  <a:cubicBezTo>
                    <a:pt x="785914" y="1947250"/>
                    <a:pt x="0" y="1511343"/>
                    <a:pt x="0" y="9736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270060" tIns="224683" rIns="1890416" bIns="224682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b="1" i="1" dirty="0">
                  <a:solidFill>
                    <a:schemeClr val="accent2">
                      <a:lumMod val="50000"/>
                    </a:schemeClr>
                  </a:solidFill>
                </a:rPr>
                <a:t>Guadagno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Freccia in giù 15"/>
          <p:cNvSpPr/>
          <p:nvPr/>
        </p:nvSpPr>
        <p:spPr>
          <a:xfrm>
            <a:off x="1660525" y="2699867"/>
            <a:ext cx="484188" cy="801687"/>
          </a:xfrm>
          <a:prstGeom prst="downArrow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ergamena 2 16"/>
          <p:cNvSpPr/>
          <p:nvPr/>
        </p:nvSpPr>
        <p:spPr>
          <a:xfrm>
            <a:off x="5521325" y="1718792"/>
            <a:ext cx="3124200" cy="195262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</a:rPr>
              <a:t>“Precarious employment is a work relation where employment security, which is considered one of the principal elements of the </a:t>
            </a:r>
            <a:r>
              <a:rPr lang="en-US" sz="1000" i="1" dirty="0" err="1">
                <a:solidFill>
                  <a:schemeClr val="tx1"/>
                </a:solidFill>
              </a:rPr>
              <a:t>labour</a:t>
            </a:r>
            <a:r>
              <a:rPr lang="en-US" sz="1000" i="1" dirty="0">
                <a:solidFill>
                  <a:schemeClr val="tx1"/>
                </a:solidFill>
              </a:rPr>
              <a:t> contract, is lacking. This term encompasses temporary and fixed term </a:t>
            </a:r>
            <a:r>
              <a:rPr lang="en-US" sz="1000" i="1" dirty="0" err="1">
                <a:solidFill>
                  <a:schemeClr val="tx1"/>
                </a:solidFill>
              </a:rPr>
              <a:t>labour</a:t>
            </a:r>
            <a:r>
              <a:rPr lang="en-US" sz="1000" i="1" dirty="0">
                <a:solidFill>
                  <a:schemeClr val="tx1"/>
                </a:solidFill>
              </a:rPr>
              <a:t> contracts, work at home and subcontracting.”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</a:rPr>
              <a:t>ILO Thesaurus, 2011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obiettivi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sellaDiTesto 42"/>
          <p:cNvSpPr txBox="1"/>
          <p:nvPr/>
        </p:nvSpPr>
        <p:spPr>
          <a:xfrm>
            <a:off x="425450" y="3240088"/>
            <a:ext cx="7918450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Le definizioni adottate si basano sui concetti di </a:t>
            </a:r>
            <a:r>
              <a:rPr lang="it-IT" sz="1600" b="1" dirty="0">
                <a:solidFill>
                  <a:srgbClr val="505150"/>
                </a:solidFill>
                <a:latin typeface="+mn-lt"/>
                <a:cs typeface="+mn-cs"/>
              </a:rPr>
              <a:t>atipicità</a:t>
            </a: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 e </a:t>
            </a:r>
            <a:r>
              <a:rPr lang="it-IT" sz="1600" b="1" dirty="0">
                <a:solidFill>
                  <a:srgbClr val="505150"/>
                </a:solidFill>
                <a:latin typeface="+mn-lt"/>
                <a:cs typeface="+mn-cs"/>
              </a:rPr>
              <a:t>professionalità</a:t>
            </a:r>
            <a:endParaRPr lang="it-IT" sz="1600" dirty="0">
              <a:solidFill>
                <a:srgbClr val="50515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Fonti e aspetti </a:t>
            </a:r>
            <a:r>
              <a:rPr lang="it-IT" sz="1600" b="1" dirty="0">
                <a:solidFill>
                  <a:srgbClr val="505150"/>
                </a:solidFill>
                <a:latin typeface="+mn-lt"/>
                <a:cs typeface="+mn-cs"/>
              </a:rPr>
              <a:t>oggettivi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Punto di vista dell’impresa e dell’</a:t>
            </a:r>
            <a:r>
              <a:rPr lang="it-IT" sz="1600" b="1" dirty="0">
                <a:solidFill>
                  <a:srgbClr val="505150"/>
                </a:solidFill>
                <a:latin typeface="+mn-lt"/>
                <a:cs typeface="+mn-cs"/>
              </a:rPr>
              <a:t>individuo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1587500" y="841375"/>
            <a:ext cx="6134100" cy="1308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dirty="0">
                <a:solidFill>
                  <a:schemeClr val="accent3">
                    <a:lumMod val="50000"/>
                  </a:schemeClr>
                </a:solidFill>
              </a:rPr>
              <a:t>Letteratura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392276">
            <a:off x="6162675" y="1524000"/>
            <a:ext cx="2306638" cy="78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Normativa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 rot="20693746">
            <a:off x="312738" y="1336675"/>
            <a:ext cx="2890837" cy="78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ARCHIMEDE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 rot="20672265">
            <a:off x="715963" y="1925638"/>
            <a:ext cx="2378075" cy="682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Fonti amministrative 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Sistemi informativi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 rot="6852194">
            <a:off x="6520657" y="2521744"/>
            <a:ext cx="825500" cy="48418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Freccia a destra 44"/>
          <p:cNvSpPr/>
          <p:nvPr/>
        </p:nvSpPr>
        <p:spPr>
          <a:xfrm rot="4421332">
            <a:off x="2150269" y="2620169"/>
            <a:ext cx="488950" cy="4841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Freccia a destra 45"/>
          <p:cNvSpPr/>
          <p:nvPr/>
        </p:nvSpPr>
        <p:spPr>
          <a:xfrm rot="5400000">
            <a:off x="4198938" y="2462213"/>
            <a:ext cx="850900" cy="5016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umetto 4 3"/>
          <p:cNvSpPr/>
          <p:nvPr/>
        </p:nvSpPr>
        <p:spPr>
          <a:xfrm>
            <a:off x="4845050" y="2217738"/>
            <a:ext cx="1698625" cy="695325"/>
          </a:xfrm>
          <a:prstGeom prst="cloudCallout">
            <a:avLst>
              <a:gd name="adj1" fmla="val -10117"/>
              <a:gd name="adj2" fmla="val 95824"/>
            </a:avLst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i="1" dirty="0">
                <a:solidFill>
                  <a:schemeClr val="tx2"/>
                </a:solidFill>
              </a:rPr>
              <a:t>Lavoro non Standard</a:t>
            </a:r>
          </a:p>
        </p:txBody>
      </p:sp>
      <p:sp>
        <p:nvSpPr>
          <p:cNvPr id="19" name="Fumetto 4 18"/>
          <p:cNvSpPr/>
          <p:nvPr/>
        </p:nvSpPr>
        <p:spPr>
          <a:xfrm>
            <a:off x="6100763" y="1976438"/>
            <a:ext cx="2792412" cy="795337"/>
          </a:xfrm>
          <a:prstGeom prst="cloudCallout">
            <a:avLst>
              <a:gd name="adj1" fmla="val -14541"/>
              <a:gd name="adj2" fmla="val 108097"/>
            </a:avLst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100" b="1" i="1" dirty="0">
                <a:solidFill>
                  <a:schemeClr val="tx2"/>
                </a:solidFill>
              </a:rPr>
              <a:t>Specializzazione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100" b="1" i="1" dirty="0">
                <a:solidFill>
                  <a:schemeClr val="tx2"/>
                </a:solidFill>
              </a:rPr>
              <a:t>Esperienza specifica</a:t>
            </a:r>
          </a:p>
        </p:txBody>
      </p:sp>
      <p:sp>
        <p:nvSpPr>
          <p:cNvPr id="55309" name="CasellaDiTesto 4"/>
          <p:cNvSpPr txBox="1">
            <a:spLocks noChangeArrowheads="1"/>
          </p:cNvSpPr>
          <p:nvPr/>
        </p:nvSpPr>
        <p:spPr bwMode="auto">
          <a:xfrm>
            <a:off x="425450" y="4948238"/>
            <a:ext cx="7918450" cy="107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altLang="it-IT" sz="1600" b="1">
                <a:solidFill>
                  <a:srgbClr val="505150"/>
                </a:solidFill>
              </a:rPr>
              <a:t>Lavoro precario</a:t>
            </a:r>
            <a:r>
              <a:rPr lang="it-IT" altLang="it-IT" sz="1600">
                <a:solidFill>
                  <a:srgbClr val="505150"/>
                </a:solidFill>
              </a:rPr>
              <a:t>: (a) lavoro dipendente a termine e (b) rapporti di collaborazione o lavoro autonomo consistenti in attività aventi caratteristiche di subordinazione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1600" b="1">
                <a:solidFill>
                  <a:srgbClr val="505150"/>
                </a:solidFill>
              </a:rPr>
              <a:t>Lavoratore precario</a:t>
            </a:r>
            <a:r>
              <a:rPr lang="it-IT" altLang="it-IT" sz="1600">
                <a:solidFill>
                  <a:srgbClr val="505150"/>
                </a:solidFill>
              </a:rPr>
              <a:t>: individuo che, in un determinato periodo di tempo, svolge esclusivamente lavori definiti «precari»</a:t>
            </a:r>
          </a:p>
        </p:txBody>
      </p:sp>
      <p:sp>
        <p:nvSpPr>
          <p:cNvPr id="20" name="Freccia in giù 19"/>
          <p:cNvSpPr/>
          <p:nvPr/>
        </p:nvSpPr>
        <p:spPr>
          <a:xfrm>
            <a:off x="3671888" y="4214813"/>
            <a:ext cx="931862" cy="6477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definizioni adottate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0CC7-887B-445F-8CA9-CCA95F33EA2F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9863" y="692696"/>
            <a:ext cx="7156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Occupati intero territorio nazionale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Periodo di riferimento: anni 2010, 2011 e 2012 - mese di ottobre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Aspetti lavorativi e reddituali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Analisi TRASVERSALE, LONGITUDINALE e TERRITORIALE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74625" y="2334171"/>
            <a:ext cx="289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Fonti utilizzate:</a:t>
            </a:r>
          </a:p>
        </p:txBody>
      </p:sp>
      <p:sp>
        <p:nvSpPr>
          <p:cNvPr id="25" name="CasellaDiTesto 6"/>
          <p:cNvSpPr txBox="1">
            <a:spLocks noChangeArrowheads="1"/>
          </p:cNvSpPr>
          <p:nvPr/>
        </p:nvSpPr>
        <p:spPr bwMode="auto">
          <a:xfrm>
            <a:off x="5207000" y="3529558"/>
            <a:ext cx="186055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/>
              <a:t>ASIA</a:t>
            </a:r>
          </a:p>
          <a:p>
            <a:pPr algn="ctr" eaLnBrk="1" hangingPunct="1">
              <a:defRPr/>
            </a:pPr>
            <a:r>
              <a:rPr lang="en-US" altLang="en-US"/>
              <a:t>OCCUPAZIONE</a:t>
            </a: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6943725" y="2854871"/>
            <a:ext cx="288925" cy="4365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9"/>
          <p:cNvSpPr txBox="1">
            <a:spLocks noChangeArrowheads="1"/>
          </p:cNvSpPr>
          <p:nvPr/>
        </p:nvSpPr>
        <p:spPr bwMode="auto">
          <a:xfrm>
            <a:off x="6313488" y="2070646"/>
            <a:ext cx="2665412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err="1" smtClean="0"/>
              <a:t>Censimento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Industria</a:t>
            </a:r>
            <a:endParaRPr lang="en-US" altLang="en-US" b="1" dirty="0" smtClean="0"/>
          </a:p>
          <a:p>
            <a:pPr algn="ctr" eaLnBrk="1" hangingPunct="1">
              <a:defRPr/>
            </a:pPr>
            <a:r>
              <a:rPr lang="en-US" altLang="en-US" b="1" dirty="0" smtClean="0"/>
              <a:t>e </a:t>
            </a:r>
            <a:r>
              <a:rPr lang="en-US" altLang="en-US" b="1" dirty="0" err="1" smtClean="0"/>
              <a:t>Servizi</a:t>
            </a:r>
            <a:r>
              <a:rPr lang="en-US" altLang="en-US" b="1" dirty="0" smtClean="0"/>
              <a:t> 2011</a:t>
            </a:r>
            <a:endParaRPr lang="en-US" altLang="en-US" b="1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6311900" y="4329658"/>
            <a:ext cx="0" cy="3603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047"/>
          <p:cNvSpPr txBox="1">
            <a:spLocks noChangeArrowheads="1"/>
          </p:cNvSpPr>
          <p:nvPr/>
        </p:nvSpPr>
        <p:spPr bwMode="auto">
          <a:xfrm>
            <a:off x="5375275" y="4743996"/>
            <a:ext cx="2681288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dirty="0" smtClean="0"/>
              <a:t>Sistema Informativo</a:t>
            </a:r>
          </a:p>
          <a:p>
            <a:pPr algn="ctr" eaLnBrk="1" hangingPunct="1">
              <a:defRPr/>
            </a:pPr>
            <a:r>
              <a:rPr lang="it-IT" altLang="en-US" b="1" dirty="0" smtClean="0"/>
              <a:t>Precarietà </a:t>
            </a:r>
            <a:r>
              <a:rPr lang="it-IT" altLang="en-US" b="1" dirty="0"/>
              <a:t>Lavorativa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174625" y="2704058"/>
            <a:ext cx="4594225" cy="325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(Fonti amministrative sull’occupazione)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Mens</a:t>
            </a: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(INPS)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DMAG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 ENPALS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CIG - Pagamento diretto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Interinali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Parasubordinati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Fonti su lavoratori indipendenti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Posizioni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Assicurative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 INPDAP (INPS)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Autonomi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Agricoltura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Lavoratori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Domestici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</a:rPr>
              <a:t>BDR MEF - Modelli Unico/730/770 / </a:t>
            </a:r>
            <a:r>
              <a:rPr lang="it-IT" sz="1400" dirty="0" err="1">
                <a:solidFill>
                  <a:srgbClr val="000000"/>
                </a:solidFill>
              </a:rPr>
              <a:t>Dich.ni</a:t>
            </a:r>
            <a:r>
              <a:rPr lang="it-IT" sz="1400" dirty="0">
                <a:solidFill>
                  <a:srgbClr val="000000"/>
                </a:solidFill>
              </a:rPr>
              <a:t> IVA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INAIL – PAT / DNA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Altre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fonti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CasellaDiTesto 2"/>
          <p:cNvSpPr txBox="1">
            <a:spLocks noChangeArrowheads="1"/>
          </p:cNvSpPr>
          <p:nvPr/>
        </p:nvSpPr>
        <p:spPr bwMode="auto">
          <a:xfrm>
            <a:off x="3125788" y="2034133"/>
            <a:ext cx="1287462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</a:t>
            </a:r>
            <a:endParaRPr lang="it-IT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04838" y="2935833"/>
            <a:ext cx="3143250" cy="1485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Connettore 2 32"/>
          <p:cNvCxnSpPr/>
          <p:nvPr/>
        </p:nvCxnSpPr>
        <p:spPr>
          <a:xfrm>
            <a:off x="3898900" y="3843883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608013" y="4459833"/>
            <a:ext cx="3929062" cy="1069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Connettore 2 34"/>
          <p:cNvCxnSpPr/>
          <p:nvPr/>
        </p:nvCxnSpPr>
        <p:spPr>
          <a:xfrm>
            <a:off x="4648200" y="5082133"/>
            <a:ext cx="60801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2047"/>
          <p:cNvSpPr txBox="1">
            <a:spLocks noChangeArrowheads="1"/>
          </p:cNvSpPr>
          <p:nvPr/>
        </p:nvSpPr>
        <p:spPr bwMode="auto">
          <a:xfrm>
            <a:off x="5110163" y="3432721"/>
            <a:ext cx="2078037" cy="830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contenuti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9" grpId="0" animBg="1"/>
      <p:bldP spid="30" grpId="0" animBg="1"/>
      <p:bldP spid="31" grpId="0"/>
      <p:bldP spid="32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1138" y="1074738"/>
          <a:ext cx="1949450" cy="1347787"/>
        </p:xfrm>
        <a:graphic>
          <a:graphicData uri="http://schemas.openxmlformats.org/drawingml/2006/table">
            <a:tbl>
              <a:tblPr/>
              <a:tblGrid>
                <a:gridCol w="1949450"/>
              </a:tblGrid>
              <a:tr h="340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2011 -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656263" y="623888"/>
          <a:ext cx="2224087" cy="1419225"/>
        </p:xfrm>
        <a:graphic>
          <a:graphicData uri="http://schemas.openxmlformats.org/drawingml/2006/table">
            <a:tbl>
              <a:tblPr/>
              <a:tblGrid>
                <a:gridCol w="2224087"/>
              </a:tblGrid>
              <a:tr h="255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2011 -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standardizzate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7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22238" y="3376613"/>
          <a:ext cx="3406775" cy="1385888"/>
        </p:xfrm>
        <a:graphic>
          <a:graphicData uri="http://schemas.openxmlformats.org/drawingml/2006/table">
            <a:tbl>
              <a:tblPr/>
              <a:tblGrid>
                <a:gridCol w="1858962"/>
                <a:gridCol w="1547813"/>
              </a:tblGrid>
              <a:tr h="330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–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2011/2012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DB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2011: 22.416.782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2012: 22.342.220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3041650" y="2219325"/>
            <a:ext cx="2424113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Attività: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Periodo di riferimento: </a:t>
            </a:r>
            <a:r>
              <a:rPr lang="it-IT" sz="1000" b="1" dirty="0"/>
              <a:t>ottobre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Analisi lavoratori interinali e CIG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err="1">
                <a:latin typeface="+mn-lt"/>
                <a:cs typeface="+mn-cs"/>
              </a:rPr>
              <a:t>Missing</a:t>
            </a:r>
            <a:r>
              <a:rPr lang="it-IT" sz="1000" dirty="0">
                <a:latin typeface="+mn-lt"/>
                <a:cs typeface="+mn-cs"/>
              </a:rPr>
              <a:t>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Selezione variabili utili e comuni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151188" y="768350"/>
            <a:ext cx="1765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i="1" dirty="0">
                <a:latin typeface="+mn-lt"/>
                <a:cs typeface="+mn-cs"/>
              </a:rPr>
              <a:t>Standardizzazione</a:t>
            </a:r>
          </a:p>
        </p:txBody>
      </p:sp>
      <p:sp>
        <p:nvSpPr>
          <p:cNvPr id="38" name="Freccia a destra 37"/>
          <p:cNvSpPr/>
          <p:nvPr/>
        </p:nvSpPr>
        <p:spPr>
          <a:xfrm rot="21180581">
            <a:off x="2952750" y="1928813"/>
            <a:ext cx="2533650" cy="2381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3757613" y="3344863"/>
            <a:ext cx="2178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i="1" dirty="0">
                <a:latin typeface="+mn-lt"/>
                <a:cs typeface="+mn-cs"/>
              </a:rPr>
              <a:t>Condizione principale</a:t>
            </a:r>
          </a:p>
        </p:txBody>
      </p:sp>
      <p:sp>
        <p:nvSpPr>
          <p:cNvPr id="40" name="Freccia a destra 39"/>
          <p:cNvSpPr/>
          <p:nvPr/>
        </p:nvSpPr>
        <p:spPr>
          <a:xfrm rot="11020676">
            <a:off x="3709988" y="4422775"/>
            <a:ext cx="2284412" cy="2444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711" name="Picture 87" descr="\\nelson128\ARCHIMEDE\Ciambelle\Precarietà_lavorativa\design\winzip-07-535x535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705225"/>
            <a:ext cx="765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4" name="Picture 90" descr="C:\Users\ercolani\AppData\Local\Microsoft\Windows\Temporary Internet Files\Content.IE5\76KMC4MR\MC900213115[1].wm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961761">
            <a:off x="4318194" y="1040456"/>
            <a:ext cx="470822" cy="8971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pic>
        <p:nvPicPr>
          <p:cNvPr id="26717" name="Picture 93" descr="C:\Users\ercolani\AppData\Local\Microsoft\Windows\Temporary Internet Files\Content.IE5\76KMC4MR\MC9002293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516">
            <a:off x="3575050" y="1203325"/>
            <a:ext cx="6461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166688" y="4784725"/>
            <a:ext cx="35718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Contenuti</a:t>
            </a:r>
            <a:r>
              <a:rPr lang="it-IT" sz="1000" dirty="0">
                <a:latin typeface="+mn-lt"/>
                <a:cs typeface="+mn-cs"/>
              </a:rPr>
              <a:t> </a:t>
            </a:r>
            <a:r>
              <a:rPr lang="it-IT" sz="1000" b="1" dirty="0">
                <a:latin typeface="+mn-lt"/>
                <a:cs typeface="+mn-cs"/>
              </a:rPr>
              <a:t>principali</a:t>
            </a:r>
            <a:r>
              <a:rPr lang="it-IT" sz="1000" dirty="0">
                <a:latin typeface="+mn-lt"/>
                <a:cs typeface="+mn-cs"/>
              </a:rPr>
              <a:t> - Occupati nel periodo di riferimento: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b="1" u="sng" dirty="0">
                <a:latin typeface="+mn-lt"/>
                <a:cs typeface="+mn-cs"/>
              </a:rPr>
              <a:t>occupato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attività lavorativa principale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datore di lavoro (</a:t>
            </a:r>
            <a:r>
              <a:rPr lang="it-IT" sz="1000" dirty="0" err="1"/>
              <a:t>att.tà</a:t>
            </a:r>
            <a:r>
              <a:rPr lang="it-IT" sz="1000" dirty="0"/>
              <a:t> lavor.va </a:t>
            </a:r>
            <a:r>
              <a:rPr lang="it-IT" sz="1000" dirty="0" err="1"/>
              <a:t>princ.le</a:t>
            </a:r>
            <a:r>
              <a:rPr lang="it-IT" sz="1000" dirty="0"/>
              <a:t>)</a:t>
            </a:r>
            <a:endParaRPr lang="it-IT" sz="1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caratteristiche lavorative (</a:t>
            </a:r>
            <a:r>
              <a:rPr lang="it-IT" sz="1000" dirty="0" err="1"/>
              <a:t>att.tà</a:t>
            </a:r>
            <a:r>
              <a:rPr lang="it-IT" sz="1000" dirty="0"/>
              <a:t> lavor.va </a:t>
            </a:r>
            <a:r>
              <a:rPr lang="it-IT" sz="1000" dirty="0" err="1"/>
              <a:t>princ.le</a:t>
            </a:r>
            <a:r>
              <a:rPr lang="it-IT" sz="1000" dirty="0"/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quota lavorata nel periodo</a:t>
            </a:r>
            <a:r>
              <a:rPr lang="it-IT" sz="1000" dirty="0">
                <a:latin typeface="+mn-lt"/>
                <a:cs typeface="+mn-cs"/>
              </a:rPr>
              <a:t> </a:t>
            </a:r>
            <a:r>
              <a:rPr lang="it-IT" sz="1000" dirty="0"/>
              <a:t>(</a:t>
            </a:r>
            <a:r>
              <a:rPr lang="it-IT" sz="1000" dirty="0" err="1"/>
              <a:t>att.tà</a:t>
            </a:r>
            <a:r>
              <a:rPr lang="it-IT" sz="1000" dirty="0"/>
              <a:t> lavor.va </a:t>
            </a:r>
            <a:r>
              <a:rPr lang="it-IT" sz="1000" dirty="0" err="1"/>
              <a:t>princ.le</a:t>
            </a:r>
            <a:r>
              <a:rPr lang="it-IT" sz="1000" dirty="0"/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quota lavorata complessiva nel periodo</a:t>
            </a:r>
            <a:endParaRPr lang="it-IT" sz="1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numero di attività lavorative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numero di ID datori di lavoro</a:t>
            </a:r>
            <a:endParaRPr lang="it-IT" sz="1000" dirty="0">
              <a:latin typeface="+mn-lt"/>
              <a:cs typeface="+mn-cs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938838" y="5011738"/>
            <a:ext cx="304958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Contenuti</a:t>
            </a:r>
            <a:r>
              <a:rPr lang="it-IT" sz="1000" dirty="0">
                <a:latin typeface="+mn-lt"/>
                <a:cs typeface="+mn-cs"/>
              </a:rPr>
              <a:t> - Attività lavorative svolte da ogni individuo nel periodo di riferimento: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b="1" u="sng" dirty="0">
                <a:latin typeface="+mn-lt"/>
                <a:cs typeface="+mn-cs"/>
              </a:rPr>
              <a:t>occupato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b="1" u="sng" dirty="0">
                <a:latin typeface="+mn-lt"/>
                <a:cs typeface="+mn-cs"/>
              </a:rPr>
              <a:t>attività lavorativa</a:t>
            </a:r>
            <a:r>
              <a:rPr lang="it-IT" sz="1000" dirty="0">
                <a:latin typeface="+mn-lt"/>
                <a:cs typeface="+mn-cs"/>
              </a:rPr>
              <a:t> (tipologia contrattuale)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b="1" u="sng" dirty="0">
                <a:latin typeface="+mn-lt"/>
                <a:cs typeface="+mn-cs"/>
              </a:rPr>
              <a:t>datore di lavoro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caratteristiche lavorative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/>
              <a:t>quota lavorata nel periodo</a:t>
            </a:r>
            <a:endParaRPr lang="it-IT" sz="1000" dirty="0">
              <a:latin typeface="+mn-lt"/>
              <a:cs typeface="+mn-cs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768725" y="4754563"/>
            <a:ext cx="20637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Criterio di </a:t>
            </a:r>
            <a:r>
              <a:rPr lang="it-IT" sz="1000" b="1" dirty="0">
                <a:latin typeface="+mn-lt"/>
                <a:cs typeface="+mn-cs"/>
              </a:rPr>
              <a:t>ordinamento della tipologia contrattuale</a:t>
            </a:r>
            <a:r>
              <a:rPr lang="it-IT" sz="1000" dirty="0">
                <a:latin typeface="+mn-lt"/>
                <a:cs typeface="+mn-cs"/>
              </a:rPr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Dipendente a tempo indeterminato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Autonomo</a:t>
            </a:r>
            <a:endParaRPr lang="en-US" sz="1000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Dipendente a tempo determinato</a:t>
            </a:r>
            <a:endParaRPr lang="en-US" sz="1000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Collaboratore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>
                <a:latin typeface="+mn-lt"/>
                <a:cs typeface="+mn-cs"/>
              </a:rPr>
              <a:t>Lavoratore domestico</a:t>
            </a: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787400" y="1603375"/>
          <a:ext cx="1949450" cy="1349375"/>
        </p:xfrm>
        <a:graphic>
          <a:graphicData uri="http://schemas.openxmlformats.org/drawingml/2006/table">
            <a:tbl>
              <a:tblPr/>
              <a:tblGrid>
                <a:gridCol w="1949450"/>
              </a:tblGrid>
              <a:tr h="341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2012 -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6215063" y="3554413"/>
          <a:ext cx="2332037" cy="1414462"/>
        </p:xfrm>
        <a:graphic>
          <a:graphicData uri="http://schemas.openxmlformats.org/drawingml/2006/table">
            <a:tbl>
              <a:tblPr/>
              <a:tblGrid>
                <a:gridCol w="2332037"/>
              </a:tblGrid>
              <a:tr h="438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1 –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2011/2012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DB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9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la 24"/>
          <p:cNvGraphicFramePr>
            <a:graphicFrameLocks noGrp="1"/>
          </p:cNvGraphicFramePr>
          <p:nvPr/>
        </p:nvGraphicFramePr>
        <p:xfrm>
          <a:off x="6588125" y="858838"/>
          <a:ext cx="2224088" cy="1419225"/>
        </p:xfrm>
        <a:graphic>
          <a:graphicData uri="http://schemas.openxmlformats.org/drawingml/2006/table">
            <a:tbl>
              <a:tblPr/>
              <a:tblGrid>
                <a:gridCol w="2224088"/>
              </a:tblGrid>
              <a:tr h="255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Ottobre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2012 -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standardizzate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 -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Posizioni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Assicurative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 INPDAP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7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Autonomi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Agricoltura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Lavoratori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" name="Picture 84" descr="C:\Users\ercolani\AppData\Local\Microsoft\Windows\Temporary Internet Files\Content.IE5\0QAS5409\MC9002397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395538"/>
            <a:ext cx="13462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7680325" y="2776538"/>
            <a:ext cx="1252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i="1" dirty="0">
                <a:latin typeface="+mn-lt"/>
                <a:cs typeface="+mn-cs"/>
              </a:rPr>
              <a:t>Integrazione</a:t>
            </a:r>
          </a:p>
        </p:txBody>
      </p:sp>
      <p:sp>
        <p:nvSpPr>
          <p:cNvPr id="31" name="Freccia a destra 30"/>
          <p:cNvSpPr/>
          <p:nvPr/>
        </p:nvSpPr>
        <p:spPr>
          <a:xfrm rot="5821339">
            <a:off x="7036594" y="2793206"/>
            <a:ext cx="1004888" cy="219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15875" y="2927350"/>
            <a:ext cx="3422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+mn-lt"/>
                <a:cs typeface="+mn-cs"/>
              </a:rPr>
              <a:t>Circa 44 milioni di record per ogni annualità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processo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 animBg="1"/>
      <p:bldP spid="39" grpId="0"/>
      <p:bldP spid="40" grpId="0" animBg="1"/>
      <p:bldP spid="53" grpId="0"/>
      <p:bldP spid="54" grpId="0"/>
      <p:bldP spid="55" grpId="0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22"/>
          <p:cNvSpPr>
            <a:spLocks noChangeArrowheads="1"/>
          </p:cNvSpPr>
          <p:nvPr/>
        </p:nvSpPr>
        <p:spPr bwMode="auto">
          <a:xfrm>
            <a:off x="12700" y="476672"/>
            <a:ext cx="882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>
                <a:solidFill>
                  <a:srgbClr val="C00000"/>
                </a:solidFill>
              </a:rPr>
              <a:t>Analisi </a:t>
            </a:r>
            <a:r>
              <a:rPr lang="it-IT" altLang="it-IT" b="1" dirty="0">
                <a:solidFill>
                  <a:srgbClr val="C00000"/>
                </a:solidFill>
              </a:rPr>
              <a:t>trasversale e flussi entrate/uscite</a:t>
            </a:r>
            <a:endParaRPr lang="it-IT" altLang="it-IT" dirty="0">
              <a:solidFill>
                <a:srgbClr val="C00000"/>
              </a:solidFill>
            </a:endParaRP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2" y="973138"/>
            <a:ext cx="862171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8388"/>
            <a:ext cx="47879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03650"/>
            <a:ext cx="4427537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(1/7)</a:t>
            </a:r>
          </a:p>
        </p:txBody>
      </p:sp>
      <p:sp>
        <p:nvSpPr>
          <p:cNvPr id="2" name="Ovale 1"/>
          <p:cNvSpPr/>
          <p:nvPr/>
        </p:nvSpPr>
        <p:spPr>
          <a:xfrm>
            <a:off x="4499769" y="2996952"/>
            <a:ext cx="432271" cy="2880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406929" y="3005336"/>
            <a:ext cx="432271" cy="2880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552850" y="2519003"/>
            <a:ext cx="432048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740352" y="2519003"/>
            <a:ext cx="432048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635896" y="3933056"/>
            <a:ext cx="576064" cy="968003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852892" y="4273041"/>
            <a:ext cx="432271" cy="2880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544318" y="1700808"/>
            <a:ext cx="432271" cy="2880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406928" y="1699667"/>
            <a:ext cx="432271" cy="2880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tangolo 22"/>
          <p:cNvSpPr>
            <a:spLocks noChangeArrowheads="1"/>
          </p:cNvSpPr>
          <p:nvPr/>
        </p:nvSpPr>
        <p:spPr bwMode="auto">
          <a:xfrm>
            <a:off x="46482" y="548680"/>
            <a:ext cx="6481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Risultati – Flussi in entrata e in uscita</a:t>
            </a:r>
            <a:endParaRPr lang="it-IT" altLang="it-IT" dirty="0">
              <a:solidFill>
                <a:srgbClr val="C00000"/>
              </a:solidFill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82663"/>
            <a:ext cx="607853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97217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5729288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(2/7)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1196752"/>
            <a:ext cx="7459663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Obiettivi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Esigenze conoscitive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Fonti </a:t>
            </a: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e variabili principali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Risultati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Dati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cs typeface="+mn-cs"/>
              </a:rPr>
              <a:t>6. </a:t>
            </a: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Criticità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9939" name="Titolo 1"/>
          <p:cNvSpPr>
            <a:spLocks noGrp="1"/>
          </p:cNvSpPr>
          <p:nvPr>
            <p:ph type="title"/>
          </p:nvPr>
        </p:nvSpPr>
        <p:spPr bwMode="auto">
          <a:xfrm>
            <a:off x="539750" y="404813"/>
            <a:ext cx="8229600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Persons</a:t>
            </a:r>
            <a:r>
              <a:rPr lang="it-IT" altLang="it-IT" dirty="0" smtClean="0"/>
              <a:t> &amp; </a:t>
            </a:r>
            <a:r>
              <a:rPr lang="it-IT" altLang="it-IT" dirty="0" err="1" smtClean="0"/>
              <a:t>Places</a:t>
            </a:r>
            <a:endParaRPr lang="it-IT" altLang="it-IT" dirty="0" smtClean="0"/>
          </a:p>
        </p:txBody>
      </p:sp>
      <p:pic>
        <p:nvPicPr>
          <p:cNvPr id="8" name="Picture 8" descr="http://thirdcontactmovie.com/blog/wp-content/uploads/2013/11/poster-gro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7" r="41570"/>
          <a:stretch/>
        </p:blipFill>
        <p:spPr bwMode="auto">
          <a:xfrm>
            <a:off x="3755305" y="1550005"/>
            <a:ext cx="5041379" cy="2365053"/>
          </a:xfrm>
          <a:prstGeom prst="rect">
            <a:avLst/>
          </a:prstGeom>
          <a:noFill/>
          <a:ln>
            <a:noFill/>
          </a:ln>
          <a:effectLst>
            <a:reflection stA="24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tangolo 22"/>
          <p:cNvSpPr>
            <a:spLocks noChangeArrowheads="1"/>
          </p:cNvSpPr>
          <p:nvPr/>
        </p:nvSpPr>
        <p:spPr bwMode="auto">
          <a:xfrm>
            <a:off x="395536" y="476672"/>
            <a:ext cx="8094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>
                <a:solidFill>
                  <a:srgbClr val="C00000"/>
                </a:solidFill>
              </a:rPr>
              <a:t>Analisi </a:t>
            </a:r>
            <a:r>
              <a:rPr lang="it-IT" altLang="it-IT" b="1" dirty="0">
                <a:solidFill>
                  <a:srgbClr val="C00000"/>
                </a:solidFill>
              </a:rPr>
              <a:t>longitudinale e </a:t>
            </a:r>
            <a:r>
              <a:rPr lang="it-IT" altLang="it-IT" b="1" dirty="0" smtClean="0">
                <a:solidFill>
                  <a:srgbClr val="C00000"/>
                </a:solidFill>
              </a:rPr>
              <a:t>transizioni</a:t>
            </a:r>
            <a:endParaRPr lang="it-IT" altLang="it-IT" dirty="0">
              <a:solidFill>
                <a:srgbClr val="C00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23457"/>
              </p:ext>
            </p:extLst>
          </p:nvPr>
        </p:nvGraphicFramePr>
        <p:xfrm>
          <a:off x="690226" y="980728"/>
          <a:ext cx="8229600" cy="4706741"/>
        </p:xfrm>
        <a:graphic>
          <a:graphicData uri="http://schemas.openxmlformats.org/drawingml/2006/table">
            <a:tbl>
              <a:tblPr/>
              <a:tblGrid>
                <a:gridCol w="1415410"/>
                <a:gridCol w="882188"/>
                <a:gridCol w="1080120"/>
                <a:gridCol w="792088"/>
                <a:gridCol w="824570"/>
                <a:gridCol w="758255"/>
                <a:gridCol w="758255"/>
                <a:gridCol w="859357"/>
                <a:gridCol w="859357"/>
              </a:tblGrid>
              <a:tr h="2255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Ottobre 2011 (%)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Ottobre 2012 (%)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25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Autonomi 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non CIG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Altro dipendente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Collab.ri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Domestici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  <a:b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 migliaia)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 - Autonomi 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non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95.9%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17,468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604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56.9%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06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Altro dipendente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32.9%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32.3%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1,375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48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Collab.ri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848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Domestici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95.7%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416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20,162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(in migliaia)</a:t>
                      </a:r>
                    </a:p>
                  </a:txBody>
                  <a:tcPr marL="7833" marR="7833" marT="78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17,462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676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1,238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20,162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(3/7)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95536" y="846004"/>
            <a:ext cx="8568952" cy="5247292"/>
          </a:xfrm>
          <a:prstGeom prst="roundRect">
            <a:avLst/>
          </a:prstGeom>
          <a:solidFill>
            <a:schemeClr val="bg1">
              <a:lumMod val="8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8058151" y="2420888"/>
            <a:ext cx="864096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059832" y="5373216"/>
            <a:ext cx="864096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100392" y="4005064"/>
            <a:ext cx="864096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652120" y="5400253"/>
            <a:ext cx="864096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/>
          <p:cNvSpPr/>
          <p:nvPr/>
        </p:nvSpPr>
        <p:spPr>
          <a:xfrm>
            <a:off x="7445979" y="5661248"/>
            <a:ext cx="438275" cy="504056"/>
          </a:xfrm>
          <a:prstGeom prst="upArrow">
            <a:avLst>
              <a:gd name="adj1" fmla="val 23920"/>
              <a:gd name="adj2" fmla="val 45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tangolo 22"/>
          <p:cNvSpPr>
            <a:spLocks noChangeArrowheads="1"/>
          </p:cNvSpPr>
          <p:nvPr/>
        </p:nvSpPr>
        <p:spPr bwMode="auto">
          <a:xfrm>
            <a:off x="33338" y="385763"/>
            <a:ext cx="8094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>
                <a:solidFill>
                  <a:srgbClr val="C00000"/>
                </a:solidFill>
              </a:rPr>
              <a:t>Analisi </a:t>
            </a:r>
            <a:r>
              <a:rPr lang="it-IT" altLang="it-IT" b="1" dirty="0">
                <a:solidFill>
                  <a:srgbClr val="C00000"/>
                </a:solidFill>
              </a:rPr>
              <a:t>longitudinale e </a:t>
            </a:r>
            <a:r>
              <a:rPr lang="it-IT" altLang="it-IT" b="1" dirty="0" smtClean="0">
                <a:solidFill>
                  <a:srgbClr val="C00000"/>
                </a:solidFill>
              </a:rPr>
              <a:t>transizioni</a:t>
            </a:r>
            <a:endParaRPr lang="it-IT" altLang="it-IT" dirty="0">
              <a:solidFill>
                <a:srgbClr val="C00000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" y="3356992"/>
            <a:ext cx="500062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52826"/>
            <a:ext cx="453390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1766"/>
            <a:ext cx="4643437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(4/7)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Ovale 2"/>
          <p:cNvSpPr/>
          <p:nvPr/>
        </p:nvSpPr>
        <p:spPr>
          <a:xfrm>
            <a:off x="504925" y="4775423"/>
            <a:ext cx="1224136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084168" y="3090289"/>
            <a:ext cx="711052" cy="648073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370013"/>
            <a:ext cx="8991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e 29"/>
          <p:cNvSpPr/>
          <p:nvPr/>
        </p:nvSpPr>
        <p:spPr>
          <a:xfrm rot="5400000">
            <a:off x="3249613" y="2163762"/>
            <a:ext cx="319088" cy="5699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 flipH="1">
            <a:off x="1885950" y="2589213"/>
            <a:ext cx="1257300" cy="7000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403225" y="4327525"/>
            <a:ext cx="0" cy="1136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4957763" y="4324350"/>
            <a:ext cx="0" cy="1117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 rot="5400000">
            <a:off x="6493669" y="2156619"/>
            <a:ext cx="319087" cy="5683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6313488" y="2678113"/>
            <a:ext cx="239712" cy="641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1" name="Rettangolo 22"/>
          <p:cNvSpPr>
            <a:spLocks noChangeArrowheads="1"/>
          </p:cNvSpPr>
          <p:nvPr/>
        </p:nvSpPr>
        <p:spPr bwMode="auto">
          <a:xfrm>
            <a:off x="0" y="404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>
                <a:solidFill>
                  <a:srgbClr val="C00000"/>
                </a:solidFill>
              </a:rPr>
              <a:t>Analisi </a:t>
            </a:r>
            <a:r>
              <a:rPr lang="it-IT" altLang="it-IT" b="1" dirty="0">
                <a:solidFill>
                  <a:srgbClr val="C00000"/>
                </a:solidFill>
              </a:rPr>
              <a:t>territoriale sugli occupati stabili e precari, </a:t>
            </a:r>
            <a:r>
              <a:rPr lang="it-IT" altLang="it-IT" b="1" dirty="0" smtClean="0">
                <a:solidFill>
                  <a:srgbClr val="C00000"/>
                </a:solidFill>
              </a:rPr>
              <a:t>residenti  (</a:t>
            </a:r>
            <a:r>
              <a:rPr lang="it-IT" altLang="it-IT" b="1" dirty="0">
                <a:solidFill>
                  <a:srgbClr val="C00000"/>
                </a:solidFill>
              </a:rPr>
              <a:t>96,8</a:t>
            </a:r>
            <a:r>
              <a:rPr lang="it-IT" altLang="it-IT" b="1" dirty="0" smtClean="0">
                <a:solidFill>
                  <a:srgbClr val="C00000"/>
                </a:solidFill>
              </a:rPr>
              <a:t>%) – ottobre 2011</a:t>
            </a:r>
            <a:endParaRPr lang="it-IT" altLang="it-IT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221038"/>
            <a:ext cx="42672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221038"/>
            <a:ext cx="4352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802188"/>
            <a:ext cx="4267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802188"/>
            <a:ext cx="43529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(5/7)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050" name="Picture 2" descr="C:\Users\bonardo\AppData\Local\Microsoft\Windows\Temporary Internet Files\Content.IE5\J9V1ZXWQ\jump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00" y="6359368"/>
            <a:ext cx="496165" cy="3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sellaDiTesto 84"/>
          <p:cNvSpPr txBox="1"/>
          <p:nvPr/>
        </p:nvSpPr>
        <p:spPr>
          <a:xfrm>
            <a:off x="6207125" y="4950544"/>
            <a:ext cx="3122613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Di cui con stesso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committente principale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nel 2010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752963"/>
            <a:ext cx="48323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505150"/>
                </a:solidFill>
                <a:latin typeface="+mn-lt"/>
                <a:cs typeface="+mn-cs"/>
              </a:rPr>
              <a:t>Primi risultati – Aspetti longitudinali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9" name="CasellaDiTesto 94"/>
          <p:cNvSpPr txBox="1">
            <a:spLocks noChangeArrowheads="1"/>
          </p:cNvSpPr>
          <p:nvPr/>
        </p:nvSpPr>
        <p:spPr bwMode="auto">
          <a:xfrm>
            <a:off x="7532687" y="814518"/>
            <a:ext cx="145864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it-IT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V.a</a:t>
            </a:r>
            <a:r>
              <a:rPr lang="it-IT" altLang="it-IT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migliaia)</a:t>
            </a:r>
          </a:p>
        </p:txBody>
      </p:sp>
      <p:sp>
        <p:nvSpPr>
          <p:cNvPr id="10" name="CasellaDiTesto 30"/>
          <p:cNvSpPr txBox="1">
            <a:spLocks noChangeArrowheads="1"/>
          </p:cNvSpPr>
          <p:nvPr/>
        </p:nvSpPr>
        <p:spPr bwMode="auto">
          <a:xfrm>
            <a:off x="5486400" y="1456456"/>
            <a:ext cx="1201738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dirty="0" smtClean="0"/>
              <a:t>1.491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96130"/>
              </p:ext>
            </p:extLst>
          </p:nvPr>
        </p:nvGraphicFramePr>
        <p:xfrm>
          <a:off x="4751388" y="2232744"/>
          <a:ext cx="2894012" cy="8842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294"/>
                <a:gridCol w="1432718"/>
              </a:tblGrid>
              <a:tr h="365921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 smtClean="0">
                          <a:solidFill>
                            <a:schemeClr val="tx1"/>
                          </a:solidFill>
                        </a:rPr>
                        <a:t>536</a:t>
                      </a:r>
                      <a:r>
                        <a:rPr lang="it-IT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</a:rPr>
                        <a:t>(36,0%)</a:t>
                      </a:r>
                      <a:endParaRPr lang="it-IT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chemeClr val="tx1"/>
                          </a:solidFill>
                        </a:rPr>
                        <a:t>955 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</a:rPr>
                        <a:t>(64,0%)</a:t>
                      </a:r>
                      <a:endParaRPr lang="it-IT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31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Mono-committenti</a:t>
                      </a:r>
                      <a:endParaRPr lang="it-IT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</a:rPr>
                        <a:t>Pluri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-committenti</a:t>
                      </a:r>
                      <a:endParaRPr lang="it-IT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6" name="Connettore 2 15"/>
          <p:cNvCxnSpPr>
            <a:stCxn id="18" idx="2"/>
          </p:cNvCxnSpPr>
          <p:nvPr/>
        </p:nvCxnSpPr>
        <p:spPr>
          <a:xfrm>
            <a:off x="1839913" y="2601044"/>
            <a:ext cx="0" cy="55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30"/>
          <p:cNvSpPr txBox="1">
            <a:spLocks noChangeArrowheads="1"/>
          </p:cNvSpPr>
          <p:nvPr/>
        </p:nvSpPr>
        <p:spPr bwMode="auto">
          <a:xfrm>
            <a:off x="1168400" y="2232744"/>
            <a:ext cx="134302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dirty="0" smtClean="0"/>
              <a:t>1.338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53288"/>
              </p:ext>
            </p:extLst>
          </p:nvPr>
        </p:nvGraphicFramePr>
        <p:xfrm>
          <a:off x="354013" y="3202706"/>
          <a:ext cx="3100387" cy="884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0420"/>
                <a:gridCol w="1519967"/>
              </a:tblGrid>
              <a:tr h="365921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r>
                        <a:rPr lang="it-IT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</a:rPr>
                        <a:t>(30,9%)</a:t>
                      </a:r>
                      <a:endParaRPr lang="it-IT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chemeClr val="tx1"/>
                          </a:solidFill>
                        </a:rPr>
                        <a:t>925 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</a:rPr>
                        <a:t>(60,1%)</a:t>
                      </a:r>
                      <a:endParaRPr lang="it-IT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31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Mono-committenti</a:t>
                      </a:r>
                      <a:endParaRPr lang="it-IT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</a:rPr>
                        <a:t>Pluri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-committenti</a:t>
                      </a:r>
                      <a:endParaRPr lang="it-IT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512" marR="91512" marT="45789" marB="457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23" name="Connettore 2 22"/>
          <p:cNvCxnSpPr>
            <a:stCxn id="10" idx="2"/>
          </p:cNvCxnSpPr>
          <p:nvPr/>
        </p:nvCxnSpPr>
        <p:spPr>
          <a:xfrm>
            <a:off x="6088063" y="1824756"/>
            <a:ext cx="0" cy="369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94"/>
          <p:cNvSpPr txBox="1">
            <a:spLocks noChangeArrowheads="1"/>
          </p:cNvSpPr>
          <p:nvPr/>
        </p:nvSpPr>
        <p:spPr bwMode="auto">
          <a:xfrm>
            <a:off x="833438" y="1456456"/>
            <a:ext cx="143192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 2010</a:t>
            </a:r>
          </a:p>
        </p:txBody>
      </p:sp>
      <p:sp>
        <p:nvSpPr>
          <p:cNvPr id="46" name="CasellaDiTesto 94"/>
          <p:cNvSpPr txBox="1">
            <a:spLocks noChangeArrowheads="1"/>
          </p:cNvSpPr>
          <p:nvPr/>
        </p:nvSpPr>
        <p:spPr bwMode="auto">
          <a:xfrm>
            <a:off x="5150230" y="753995"/>
            <a:ext cx="194627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 2011</a:t>
            </a:r>
            <a:endParaRPr lang="it-IT" altLang="it-IT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Connettore 2 46"/>
          <p:cNvCxnSpPr>
            <a:endCxn id="53" idx="0"/>
          </p:cNvCxnSpPr>
          <p:nvPr/>
        </p:nvCxnSpPr>
        <p:spPr>
          <a:xfrm>
            <a:off x="5375275" y="3142381"/>
            <a:ext cx="0" cy="42386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18" idx="3"/>
            <a:endCxn id="53" idx="2"/>
          </p:cNvCxnSpPr>
          <p:nvPr/>
        </p:nvCxnSpPr>
        <p:spPr>
          <a:xfrm>
            <a:off x="2511425" y="2416894"/>
            <a:ext cx="2151063" cy="138906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4662488" y="3566244"/>
            <a:ext cx="1425575" cy="479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it-IT" b="1"/>
              <a:t>343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5232400" y="3336056"/>
            <a:ext cx="2657475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Mono nel 2011 presenti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tra le </a:t>
            </a:r>
            <a:r>
              <a:rPr lang="it-IT" sz="1400" b="1" dirty="0" err="1">
                <a:latin typeface="+mn-lt"/>
                <a:cs typeface="+mn-cs"/>
              </a:rPr>
              <a:t>P.IVA</a:t>
            </a:r>
            <a:r>
              <a:rPr lang="it-IT" sz="1400" b="1" dirty="0">
                <a:latin typeface="+mn-lt"/>
                <a:cs typeface="+mn-cs"/>
              </a:rPr>
              <a:t> senza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dipendenti del 2010</a:t>
            </a:r>
            <a:endParaRPr lang="it-IT" sz="1400" dirty="0"/>
          </a:p>
        </p:txBody>
      </p:sp>
      <p:cxnSp>
        <p:nvCxnSpPr>
          <p:cNvPr id="59" name="Connettore 2 58"/>
          <p:cNvCxnSpPr>
            <a:stCxn id="70" idx="5"/>
            <a:endCxn id="69" idx="2"/>
          </p:cNvCxnSpPr>
          <p:nvPr/>
        </p:nvCxnSpPr>
        <p:spPr>
          <a:xfrm>
            <a:off x="5878513" y="4991819"/>
            <a:ext cx="1116012" cy="95726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3" idx="4"/>
            <a:endCxn id="70" idx="0"/>
          </p:cNvCxnSpPr>
          <p:nvPr/>
        </p:nvCxnSpPr>
        <p:spPr>
          <a:xfrm flipH="1">
            <a:off x="5375275" y="4045669"/>
            <a:ext cx="0" cy="5365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e 68"/>
          <p:cNvSpPr/>
          <p:nvPr/>
        </p:nvSpPr>
        <p:spPr>
          <a:xfrm>
            <a:off x="6994525" y="5690319"/>
            <a:ext cx="1076325" cy="519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239</a:t>
            </a:r>
          </a:p>
        </p:txBody>
      </p:sp>
      <p:sp>
        <p:nvSpPr>
          <p:cNvPr id="70" name="Ovale 69"/>
          <p:cNvSpPr/>
          <p:nvPr/>
        </p:nvSpPr>
        <p:spPr>
          <a:xfrm>
            <a:off x="4662488" y="4582244"/>
            <a:ext cx="1425575" cy="4794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978275" y="4848944"/>
            <a:ext cx="164782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Di cui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mono nel 2010</a:t>
            </a:r>
            <a:endParaRPr lang="it-IT" sz="1400" dirty="0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6207125" y="6249119"/>
            <a:ext cx="2673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200" i="1"/>
              <a:t>(44,6% dei monocommittenti 2011)</a:t>
            </a:r>
          </a:p>
        </p:txBody>
      </p:sp>
      <p:sp>
        <p:nvSpPr>
          <p:cNvPr id="29745" name="CasellaDiTesto 94"/>
          <p:cNvSpPr txBox="1">
            <a:spLocks noChangeArrowheads="1"/>
          </p:cNvSpPr>
          <p:nvPr/>
        </p:nvSpPr>
        <p:spPr bwMode="auto">
          <a:xfrm>
            <a:off x="531813" y="1780207"/>
            <a:ext cx="26273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200" b="1" dirty="0"/>
              <a:t>P.IVA individuali</a:t>
            </a:r>
            <a:r>
              <a:rPr lang="it-IT" altLang="it-IT" sz="1200" dirty="0"/>
              <a:t> </a:t>
            </a:r>
            <a:r>
              <a:rPr lang="it-IT" altLang="it-IT" sz="1200" dirty="0" smtClean="0"/>
              <a:t>senza dipendenti </a:t>
            </a:r>
            <a:r>
              <a:rPr lang="it-IT" altLang="it-IT" sz="1100" dirty="0" smtClean="0"/>
              <a:t>aventi almeno un committente con P.IVA</a:t>
            </a:r>
            <a:endParaRPr lang="it-IT" altLang="it-IT" sz="1100" dirty="0"/>
          </a:p>
        </p:txBody>
      </p:sp>
      <p:cxnSp>
        <p:nvCxnSpPr>
          <p:cNvPr id="76" name="Connettore 2 75"/>
          <p:cNvCxnSpPr>
            <a:endCxn id="70" idx="2"/>
          </p:cNvCxnSpPr>
          <p:nvPr/>
        </p:nvCxnSpPr>
        <p:spPr>
          <a:xfrm>
            <a:off x="1409700" y="4086944"/>
            <a:ext cx="3252788" cy="73501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99292" y="415441"/>
            <a:ext cx="71321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Sperimentazione su lavoratori autonomi titolari di Partita IVA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9" name="CasellaDiTesto 94"/>
          <p:cNvSpPr txBox="1">
            <a:spLocks noChangeArrowheads="1"/>
          </p:cNvSpPr>
          <p:nvPr/>
        </p:nvSpPr>
        <p:spPr bwMode="auto">
          <a:xfrm>
            <a:off x="4918945" y="1060127"/>
            <a:ext cx="26273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200" b="1" dirty="0"/>
              <a:t>P.IVA individuali</a:t>
            </a:r>
            <a:r>
              <a:rPr lang="it-IT" altLang="it-IT" sz="1200" dirty="0"/>
              <a:t> </a:t>
            </a:r>
            <a:r>
              <a:rPr lang="it-IT" altLang="it-IT" sz="1200" dirty="0" smtClean="0"/>
              <a:t>senza dipendenti </a:t>
            </a:r>
            <a:r>
              <a:rPr lang="it-IT" altLang="it-IT" sz="1100" dirty="0" smtClean="0"/>
              <a:t>aventi almeno un committente con P.IVA</a:t>
            </a:r>
            <a:endParaRPr lang="it-IT" altLang="it-IT" sz="1100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(6/7)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72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3" grpId="0" animBg="1"/>
      <p:bldP spid="57" grpId="0"/>
      <p:bldP spid="69" grpId="0" animBg="1"/>
      <p:bldP spid="70" grpId="0" animBg="1"/>
      <p:bldP spid="8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950" y="830263"/>
            <a:ext cx="3759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505150"/>
                </a:solidFill>
                <a:latin typeface="+mn-lt"/>
                <a:cs typeface="+mn-cs"/>
              </a:rPr>
              <a:t>Primi risultati – Anno 2011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4838" y="5268913"/>
            <a:ext cx="80819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>
                <a:solidFill>
                  <a:srgbClr val="505150"/>
                </a:solidFill>
                <a:latin typeface="+mn-lt"/>
                <a:cs typeface="+mn-cs"/>
              </a:rPr>
              <a:t>Analisi per età</a:t>
            </a:r>
            <a:r>
              <a:rPr lang="it-IT" sz="1600" i="1" dirty="0">
                <a:solidFill>
                  <a:srgbClr val="505150"/>
                </a:solidFill>
                <a:latin typeface="+mn-lt"/>
                <a:cs typeface="+mn-cs"/>
              </a:rPr>
              <a:t>. Le P.IVA </a:t>
            </a:r>
            <a:r>
              <a:rPr lang="it-IT" sz="1600" i="1" dirty="0" err="1">
                <a:solidFill>
                  <a:srgbClr val="505150"/>
                </a:solidFill>
                <a:latin typeface="+mn-lt"/>
                <a:cs typeface="+mn-cs"/>
              </a:rPr>
              <a:t>monocommittenti</a:t>
            </a:r>
            <a:r>
              <a:rPr lang="it-IT" sz="1600" i="1" dirty="0">
                <a:solidFill>
                  <a:srgbClr val="505150"/>
                </a:solidFill>
                <a:latin typeface="+mn-lt"/>
                <a:cs typeface="+mn-cs"/>
              </a:rPr>
              <a:t> presentano quote più elevate di soggetti nelle età fino a 35 anni (25,5% contro il 19,1% dei </a:t>
            </a:r>
            <a:r>
              <a:rPr lang="it-IT" sz="1600" i="1" dirty="0" err="1">
                <a:solidFill>
                  <a:srgbClr val="505150"/>
                </a:solidFill>
                <a:latin typeface="+mn-lt"/>
                <a:cs typeface="+mn-cs"/>
              </a:rPr>
              <a:t>pluricommittenti</a:t>
            </a:r>
            <a:r>
              <a:rPr lang="it-IT" sz="1600" i="1" dirty="0">
                <a:solidFill>
                  <a:srgbClr val="505150"/>
                </a:solidFill>
                <a:latin typeface="+mn-lt"/>
                <a:cs typeface="+mn-cs"/>
              </a:rPr>
              <a:t>)</a:t>
            </a:r>
            <a:endParaRPr lang="it-IT" sz="1600" i="1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4838" y="1200150"/>
            <a:ext cx="80819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>
                <a:solidFill>
                  <a:srgbClr val="505150"/>
                </a:solidFill>
                <a:latin typeface="+mn-lt"/>
                <a:cs typeface="+mn-cs"/>
              </a:rPr>
              <a:t>Analisi per genere</a:t>
            </a:r>
            <a:r>
              <a:rPr lang="it-IT" sz="1600" i="1" dirty="0">
                <a:solidFill>
                  <a:srgbClr val="505150"/>
                </a:solidFill>
                <a:latin typeface="+mn-lt"/>
                <a:cs typeface="+mn-cs"/>
              </a:rPr>
              <a:t>. Le </a:t>
            </a:r>
            <a:r>
              <a:rPr lang="it-IT" sz="1600" i="1" dirty="0" err="1">
                <a:solidFill>
                  <a:srgbClr val="505150"/>
                </a:solidFill>
                <a:latin typeface="+mn-lt"/>
                <a:cs typeface="+mn-cs"/>
              </a:rPr>
              <a:t>P.IVA</a:t>
            </a:r>
            <a:r>
              <a:rPr lang="it-IT" sz="1600" i="1" dirty="0">
                <a:solidFill>
                  <a:srgbClr val="505150"/>
                </a:solidFill>
                <a:latin typeface="+mn-lt"/>
                <a:cs typeface="+mn-cs"/>
              </a:rPr>
              <a:t> individuali analizzate (1.491 mila) presentano una quota femminile pari al 30,4%</a:t>
            </a:r>
            <a:endParaRPr lang="it-IT" sz="1600" i="1" dirty="0">
              <a:solidFill>
                <a:srgbClr val="505150"/>
              </a:solidFill>
            </a:endParaRP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7363"/>
            <a:ext cx="5343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 (7/7)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9292" y="415441"/>
            <a:ext cx="71321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C00000"/>
                </a:solidFill>
                <a:latin typeface="+mn-lt"/>
                <a:cs typeface="+mn-cs"/>
              </a:rPr>
              <a:t>Sperimentazione su lavoratori autonomi titolari di Partita IVA</a:t>
            </a:r>
            <a:endParaRPr lang="it-IT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conclusioni</a:t>
            </a:r>
          </a:p>
        </p:txBody>
      </p:sp>
      <p:sp>
        <p:nvSpPr>
          <p:cNvPr id="5" name="CasellaDiTesto 31"/>
          <p:cNvSpPr txBox="1">
            <a:spLocks noChangeArrowheads="1"/>
          </p:cNvSpPr>
          <p:nvPr/>
        </p:nvSpPr>
        <p:spPr bwMode="auto">
          <a:xfrm>
            <a:off x="720105" y="1052736"/>
            <a:ext cx="766603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</a:t>
            </a:r>
            <a:endParaRPr lang="it-IT" altLang="it-IT" sz="2000" b="1" i="1" dirty="0" smtClean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Confrontabilità con dati di indagine </a:t>
            </a:r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/>
              <a:t>Aspetti definitori</a:t>
            </a:r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/>
              <a:t>Aspetti oggettivi vs percezione/volontarietà</a:t>
            </a:r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Solo lavoro regolare</a:t>
            </a:r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Basso dettaglio temporale per alcune tipologie contrattuali (lavoro autonomo)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eaLnBrk="1" hangingPunct="1"/>
            <a:endParaRPr lang="it-IT" alt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Condizioni socio-economiche delle famiglie</a:t>
            </a:r>
          </a:p>
        </p:txBody>
      </p:sp>
      <p:sp>
        <p:nvSpPr>
          <p:cNvPr id="70659" name="Segnaposto contenuto 3"/>
          <p:cNvSpPr txBox="1">
            <a:spLocks noGrp="1"/>
          </p:cNvSpPr>
          <p:nvPr>
            <p:ph idx="1"/>
          </p:nvPr>
        </p:nvSpPr>
        <p:spPr bwMode="auto">
          <a:xfrm>
            <a:off x="684213" y="1844675"/>
            <a:ext cx="6778625" cy="4302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1. Obiettivo 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2. Fonti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3. Processo di integrazione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4. Output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5. Dati 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6. Applicazioni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7. Criticità</a:t>
            </a:r>
          </a:p>
        </p:txBody>
      </p:sp>
      <p:pic>
        <p:nvPicPr>
          <p:cNvPr id="70660" name="Picture 557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729037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sellaDiTesto 4"/>
          <p:cNvSpPr txBox="1">
            <a:spLocks noChangeArrowheads="1"/>
          </p:cNvSpPr>
          <p:nvPr/>
        </p:nvSpPr>
        <p:spPr bwMode="auto">
          <a:xfrm>
            <a:off x="569913" y="620688"/>
            <a:ext cx="785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dirty="0" smtClean="0">
                <a:solidFill>
                  <a:srgbClr val="404040"/>
                </a:solidFill>
                <a:latin typeface="+mj-lt"/>
              </a:rPr>
              <a:t>Integrazione di </a:t>
            </a:r>
            <a:r>
              <a:rPr lang="it-IT" altLang="it-IT" sz="2000" dirty="0" err="1" smtClean="0">
                <a:solidFill>
                  <a:srgbClr val="404040"/>
                </a:solidFill>
                <a:latin typeface="+mj-lt"/>
              </a:rPr>
              <a:t>microdati</a:t>
            </a:r>
            <a:r>
              <a:rPr lang="it-IT" altLang="it-IT" sz="2000" dirty="0" smtClean="0">
                <a:solidFill>
                  <a:srgbClr val="404040"/>
                </a:solidFill>
                <a:latin typeface="+mj-lt"/>
              </a:rPr>
              <a:t> di fonte amministrativa per consentire di classificare tutte le famiglie in un determinato territorio rispetto alle loro condizioni socio-economiche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96836" y="2071688"/>
          <a:ext cx="4143374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4178300" y="2133600"/>
            <a:ext cx="4572000" cy="8302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+mj-lt"/>
              </a:rPr>
              <a:t>Caratteristiche delle famiglie</a:t>
            </a:r>
            <a:r>
              <a:rPr lang="it-IT" sz="1600" dirty="0">
                <a:latin typeface="+mj-lt"/>
              </a:rPr>
              <a:t>: struttura del nucleo familiare sulla base delle relazioni parentali dei membri che la compongono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78300" y="3106738"/>
            <a:ext cx="4572000" cy="83026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+mj-lt"/>
              </a:rPr>
              <a:t>Reddito</a:t>
            </a:r>
            <a:r>
              <a:rPr lang="it-IT" sz="1600" dirty="0">
                <a:latin typeface="+mj-lt"/>
              </a:rPr>
              <a:t>: composizione e quantificazione della struttura del reddito complessivo di una famiglia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00525" y="4065588"/>
            <a:ext cx="45720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+mj-lt"/>
              </a:rPr>
              <a:t>Istruzione</a:t>
            </a:r>
            <a:r>
              <a:rPr lang="it-IT" sz="1600" dirty="0">
                <a:latin typeface="+mj-lt"/>
              </a:rPr>
              <a:t>: caratteristiche del percorso educativo e formativo</a:t>
            </a:r>
          </a:p>
        </p:txBody>
      </p:sp>
      <p:sp>
        <p:nvSpPr>
          <p:cNvPr id="12297" name="Rettangolo 4"/>
          <p:cNvSpPr>
            <a:spLocks noChangeArrowheads="1"/>
          </p:cNvSpPr>
          <p:nvPr/>
        </p:nvSpPr>
        <p:spPr bwMode="auto">
          <a:xfrm>
            <a:off x="4178300" y="4729163"/>
            <a:ext cx="4572000" cy="830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1600" b="1" smtClean="0">
                <a:latin typeface="+mj-lt"/>
              </a:rPr>
              <a:t>Mercato del lavoro</a:t>
            </a:r>
            <a:r>
              <a:rPr lang="it-IT" altLang="it-IT" sz="1600" smtClean="0">
                <a:latin typeface="+mj-lt"/>
              </a:rPr>
              <a:t>: descrizione delle caratteristiche dell’occupazione dei componenti delle famiglie</a:t>
            </a:r>
          </a:p>
        </p:txBody>
      </p:sp>
      <p:sp>
        <p:nvSpPr>
          <p:cNvPr id="70664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obiettivo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fonti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5563" y="981075"/>
          <a:ext cx="8886825" cy="438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3979"/>
                <a:gridCol w="1747349"/>
                <a:gridCol w="3655497"/>
              </a:tblGrid>
              <a:tr h="220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Fonte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Ente titolare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Contenuti informativi utilizzabili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205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Censimento Popolazione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 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Caratteristiche anagrafiche degli individui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133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ISTAT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Livello di Istruzione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133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 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Informazioni su 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abitazioni*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2055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Liste Anagrafiche Comunali (LAC)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Comuni Italiani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Caratteristiche anagrafiche degli individui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205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Dimensione familiare e tipo di famiglia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41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Banca Dati Redditi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MEF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Redditi dei contribuenti Irpef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426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Quadro Contribuenti Minimi (Modello Unico PF)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Agenzia delle Entrate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Reddito dei contribuenti minimi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133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Casellario Centrale dei Pensionati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 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Redditi da pensione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4267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INPS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Percettori di pensioni assistenziali, condizione di disabilità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426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Trattamenti Monetari Non Pensionistici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INPS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Indennità di Disoccupazione/Mobilità/LSU,LPU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36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Anagrafe Studenti delle Scuole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MIUR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Iscrizione a cicli di istruzione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363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Anagrafe Studenti Universitari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MIUR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Iscrizione a cicli di istruzione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4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Asia 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occupazione/Archimede Progetto Occupazione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ISTAT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Tipologia occupati, Numero, Tipologia e durata del contratto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</a:tbl>
          </a:graphicData>
        </a:graphic>
      </p:graphicFrame>
      <p:sp>
        <p:nvSpPr>
          <p:cNvPr id="72764" name="CasellaDiTesto 2"/>
          <p:cNvSpPr txBox="1">
            <a:spLocks noChangeArrowheads="1"/>
          </p:cNvSpPr>
          <p:nvPr/>
        </p:nvSpPr>
        <p:spPr bwMode="auto">
          <a:xfrm>
            <a:off x="9525" y="541813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/>
              <a:t>*in fase di elaborazione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7825" y="3716338"/>
            <a:ext cx="7537450" cy="4000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C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Caratteristiche demo</a:t>
            </a:r>
          </a:p>
        </p:txBody>
      </p:sp>
      <p:sp>
        <p:nvSpPr>
          <p:cNvPr id="5" name="CasellaDiTesto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4932363"/>
            <a:ext cx="7537450" cy="4000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C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R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icostruzione del reddito familiare</a:t>
            </a:r>
          </a:p>
        </p:txBody>
      </p:sp>
      <p:sp>
        <p:nvSpPr>
          <p:cNvPr id="6" name="CasellaDiTes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81088" y="5516563"/>
            <a:ext cx="7537450" cy="400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Partecipazione al mercato del lavoro</a:t>
            </a:r>
          </a:p>
        </p:txBody>
      </p:sp>
      <p:sp>
        <p:nvSpPr>
          <p:cNvPr id="15366" name="CasellaDiTesto 1"/>
          <p:cNvSpPr txBox="1">
            <a:spLocks noChangeArrowheads="1"/>
          </p:cNvSpPr>
          <p:nvPr/>
        </p:nvSpPr>
        <p:spPr bwMode="auto">
          <a:xfrm>
            <a:off x="352425" y="895350"/>
            <a:ext cx="84296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Pre-trattatamento</a:t>
            </a: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analisi e validazione delle variabili selezionate dalle fonti amministrative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Integrazione concettuale (a livello di metadati)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Selezione – effettuata in base alla disponibilità delle fonti, alle unità territoriali di interesse o all’esistenza di procedure consolidate di estrazione - di campioni di </a:t>
            </a:r>
            <a:r>
              <a:rPr lang="it-IT" alt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microdati</a:t>
            </a: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caricati successivamente in </a:t>
            </a:r>
            <a:r>
              <a:rPr lang="it-IT" altLang="it-IT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folder</a:t>
            </a: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condivisi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Definizione delle procedure - e quindi algoritmi - di selezione, controllo e trasformazione dei </a:t>
            </a:r>
            <a:r>
              <a:rPr lang="it-IT" alt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microdati</a:t>
            </a:r>
            <a:endParaRPr lang="it-IT" altLang="it-IT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CasellaDiTesto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4316413"/>
            <a:ext cx="75374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Istruzione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integrazione 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563190"/>
            <a:ext cx="828092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1) Costruire le </a:t>
            </a:r>
            <a:r>
              <a:rPr lang="it-IT" altLang="it-IT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MATRICI origini/destinazioni 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della mobilità quotidiana distinte per Lavoro e Studio per comune senza ricorrere alla rilevazione censuaria. </a:t>
            </a:r>
          </a:p>
          <a:p>
            <a:pPr eaLnBrk="1" hangingPunct="1">
              <a:defRPr/>
            </a:pPr>
            <a:endParaRPr lang="it-IT" altLang="it-IT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2) Riclassificare la Popolazione Residente in Anagrafe in tipologie di </a:t>
            </a:r>
            <a:r>
              <a:rPr lang="it-IT" altLang="it-IT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city </a:t>
            </a:r>
            <a:r>
              <a:rPr lang="it-IT" altLang="it-IT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users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:  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altLang="it-IT" dirty="0" smtClean="0">
                <a:solidFill>
                  <a:srgbClr val="A13B3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Residenti Statici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 Residenti Dinamici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Pendolari giornalieri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Pendolari periodici </a:t>
            </a:r>
          </a:p>
          <a:p>
            <a:pPr lvl="3" eaLnBrk="1" hangingPunct="1">
              <a:buFontTx/>
              <a:buChar char="•"/>
              <a:defRPr/>
            </a:pPr>
            <a:endParaRPr lang="it-IT" altLang="it-IT" dirty="0" smtClean="0">
              <a:solidFill>
                <a:srgbClr val="A13B3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3) Quantificare le Popolazioni di un territorio (distinte per lavoro e studio):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Popolazione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insistente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Popolazione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afferente</a:t>
            </a:r>
            <a:endParaRPr lang="en-US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Popolazione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dinamica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ingresso</a:t>
            </a:r>
            <a:r>
              <a:rPr lang="en-US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/ in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uscita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Popolazione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statica</a:t>
            </a:r>
            <a:endParaRPr lang="en-US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it-IT" altLang="it-IT" sz="2000" dirty="0" smtClean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obiettivi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7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6"/>
          <p:cNvGraphicFramePr>
            <a:graphicFrameLocks noGrp="1"/>
          </p:cNvGraphicFramePr>
          <p:nvPr/>
        </p:nvGraphicFramePr>
        <p:xfrm>
          <a:off x="3781425" y="908720"/>
          <a:ext cx="5213350" cy="266395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2133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Sottopopolazioni individuabili dal Casellario dei Pensionati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Titolari diretti di pensioni di invalidità civile: cittadini con riduzione permanente della capacità lavorativa non inferiore ad un terzo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FF006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Titolari diretti di pensioni di invalidità: cittadini con infermità fisica o mentale con almeno 5 anni di contributi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00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Titolari diretti di pensioni di guerra: coloro che a causa di guerra, abbiano subìto menomazioni nell’integrità fisica 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FF006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Titolari diretti di pensioni indennitarie: titolari di rendite per infortuni sul lavoro e/o malattie professionali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006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Titolari di indennità di accompagnamento: cittadini con invalidità totale e permanente del 100% che si trovino nella impossibilità di deambulare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7356"/>
              </p:ext>
            </p:extLst>
          </p:nvPr>
        </p:nvGraphicFramePr>
        <p:xfrm>
          <a:off x="387350" y="2420888"/>
          <a:ext cx="3320554" cy="848324"/>
        </p:xfrm>
        <a:graphic>
          <a:graphicData uri="http://schemas.openxmlformats.org/drawingml/2006/table">
            <a:tbl>
              <a:tblPr/>
              <a:tblGrid>
                <a:gridCol w="3320554"/>
              </a:tblGrid>
              <a:tr h="30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Sottopopolazioni individuabili da LAC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cittadini stranieri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BBA"/>
                    </a:solidFill>
                  </a:tcPr>
                </a:tc>
              </a:tr>
            </a:tbl>
          </a:graphicData>
        </a:graphic>
      </p:graphicFrame>
      <p:sp>
        <p:nvSpPr>
          <p:cNvPr id="76813" name="Rectangle 33"/>
          <p:cNvSpPr>
            <a:spLocks noChangeArrowheads="1"/>
          </p:cNvSpPr>
          <p:nvPr/>
        </p:nvSpPr>
        <p:spPr bwMode="auto">
          <a:xfrm>
            <a:off x="251520" y="1124744"/>
            <a:ext cx="3452813" cy="11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it-IT" altLang="it-IT" sz="2000" dirty="0"/>
              <a:t>Individuazione di individui associati ad un segnale di </a:t>
            </a:r>
            <a:r>
              <a:rPr lang="it-IT" altLang="it-IT" sz="2000" dirty="0" smtClean="0"/>
              <a:t>disagio</a:t>
            </a:r>
            <a:endParaRPr lang="it-IT" altLang="it-IT" sz="2000" dirty="0"/>
          </a:p>
        </p:txBody>
      </p:sp>
      <p:pic>
        <p:nvPicPr>
          <p:cNvPr id="76814" name="Immagin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43638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CasellaDiTesto 3"/>
          <p:cNvSpPr txBox="1">
            <a:spLocks noChangeArrowheads="1"/>
          </p:cNvSpPr>
          <p:nvPr/>
        </p:nvSpPr>
        <p:spPr bwMode="auto">
          <a:xfrm>
            <a:off x="1042988" y="-571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2400" dirty="0">
                <a:solidFill>
                  <a:schemeClr val="bg1"/>
                </a:solidFill>
              </a:rPr>
              <a:t>Caratteristiche </a:t>
            </a:r>
            <a:r>
              <a:rPr lang="it-IT" altLang="it-IT" sz="2400" dirty="0" smtClean="0">
                <a:solidFill>
                  <a:schemeClr val="bg1"/>
                </a:solidFill>
              </a:rPr>
              <a:t>demo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7350" y="4149080"/>
            <a:ext cx="8718723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it-IT" altLang="it-IT" sz="2000" dirty="0"/>
              <a:t>Trasferimento dell’informazione a livello familiare: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it-IT" altLang="it-IT" dirty="0"/>
              <a:t>Numero di componenti con disabilità in famiglia, anche per classe di età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it-IT" altLang="it-IT" dirty="0"/>
              <a:t>Numero di percettori di pensione sociale in famiglia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it-IT" altLang="it-IT" dirty="0"/>
              <a:t>Classificazione della famiglia in base alla cittadinanza dei componenti</a:t>
            </a:r>
            <a:endParaRPr lang="it-IT" alt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179388" y="692150"/>
            <a:ext cx="8785225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altLang="it-IT" sz="1800" b="1" smtClean="0"/>
              <a:t>Ricostruzione del reddito complessivo lordo delle famiglie attraverso l’integrazione dei dati amministrativi (base = LAC)</a:t>
            </a:r>
          </a:p>
          <a:p>
            <a:pPr marL="400050" lvl="1" indent="0"/>
            <a:r>
              <a:rPr lang="it-IT" altLang="it-IT" sz="1800" smtClean="0"/>
              <a:t> BDR: Banca Dati Reddituale (MEF) </a:t>
            </a:r>
          </a:p>
          <a:p>
            <a:pPr marL="400050" lvl="1" indent="0"/>
            <a:r>
              <a:rPr lang="it-IT" altLang="it-IT" sz="1800" smtClean="0"/>
              <a:t> CP: Casellario Pensionati (</a:t>
            </a:r>
            <a:r>
              <a:rPr lang="it-IT" altLang="it-IT" sz="1800" i="1" smtClean="0"/>
              <a:t>individuazione pensioni esenti: sociali, di guerra, indennitarie e invalidità civile</a:t>
            </a:r>
            <a:r>
              <a:rPr lang="it-IT" altLang="it-IT" sz="1800" smtClean="0"/>
              <a:t>)</a:t>
            </a:r>
          </a:p>
          <a:p>
            <a:pPr marL="400050" lvl="1" indent="0"/>
            <a:r>
              <a:rPr lang="it-IT" altLang="it-IT" sz="1800" smtClean="0"/>
              <a:t> CM: Contribuenti Minimi da Modello Unico (AE)</a:t>
            </a:r>
          </a:p>
          <a:p>
            <a:pPr marL="400050" lvl="1" indent="0"/>
            <a:r>
              <a:rPr lang="it-IT" altLang="it-IT" sz="1800" smtClean="0"/>
              <a:t> LD: Lavoratori domestici (</a:t>
            </a:r>
            <a:r>
              <a:rPr lang="it-IT" altLang="it-IT" sz="1800" i="1" smtClean="0"/>
              <a:t>retribuzione stimata sulla base delle ore retribuite</a:t>
            </a:r>
            <a:r>
              <a:rPr lang="it-IT" altLang="it-IT" sz="1800" smtClean="0"/>
              <a:t>)</a:t>
            </a:r>
            <a:r>
              <a:rPr lang="it-IT" altLang="it-IT" sz="1800" smtClean="0">
                <a:solidFill>
                  <a:srgbClr val="C00000"/>
                </a:solidFill>
              </a:rPr>
              <a:t> </a:t>
            </a:r>
            <a:r>
              <a:rPr lang="it-IT" altLang="it-IT" sz="1800" smtClean="0"/>
              <a:t>(INPS)</a:t>
            </a:r>
          </a:p>
          <a:p>
            <a:pPr marL="400050" lvl="1" indent="0"/>
            <a:r>
              <a:rPr lang="it-IT" altLang="it-IT" sz="1800" smtClean="0"/>
              <a:t> TMNP: Trattamenti Monetari Non Pensionistici (INPS)</a:t>
            </a:r>
          </a:p>
          <a:p>
            <a:pPr marL="400050" lvl="1" indent="0"/>
            <a:r>
              <a:rPr lang="it-IT" altLang="it-IT" sz="1800" smtClean="0"/>
              <a:t> ANF lavoratori dipendenti (UNIEMENS)*</a:t>
            </a:r>
          </a:p>
        </p:txBody>
      </p:sp>
      <p:sp>
        <p:nvSpPr>
          <p:cNvPr id="77827" name="CasellaDiTesto 2"/>
          <p:cNvSpPr txBox="1">
            <a:spLocks noChangeArrowheads="1"/>
          </p:cNvSpPr>
          <p:nvPr/>
        </p:nvSpPr>
        <p:spPr bwMode="auto">
          <a:xfrm>
            <a:off x="682625" y="-14288"/>
            <a:ext cx="7656513" cy="457201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C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Reddito</a:t>
            </a:r>
          </a:p>
        </p:txBody>
      </p:sp>
      <p:sp>
        <p:nvSpPr>
          <p:cNvPr id="77828" name="Text Box 33"/>
          <p:cNvSpPr txBox="1">
            <a:spLocks noChangeArrowheads="1"/>
          </p:cNvSpPr>
          <p:nvPr/>
        </p:nvSpPr>
        <p:spPr bwMode="auto">
          <a:xfrm>
            <a:off x="36513" y="4149725"/>
            <a:ext cx="9144000" cy="170815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500" b="1" dirty="0"/>
              <a:t>Alcuni redditi non sono stati inclusi nella procedura: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it-IT" altLang="it-IT" sz="1500" dirty="0"/>
              <a:t> interessi su obbligazioni, titoli, polizze vita, conti correnti ... e più in generale i redditi soggetti ad imposta sostitutiva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it-IT" altLang="it-IT" sz="1500" dirty="0"/>
              <a:t> redditi da fabbricati e redditi dominicali nel caso dei contribuenti esonerati dalla presentazione della dichiarazione </a:t>
            </a:r>
          </a:p>
          <a:p>
            <a:pPr eaLnBrk="1" hangingPunct="1"/>
            <a:endParaRPr lang="it-IT" altLang="it-IT" sz="1500" b="1" dirty="0"/>
          </a:p>
          <a:p>
            <a:pPr eaLnBrk="1" hangingPunct="1"/>
            <a:r>
              <a:rPr lang="it-IT" altLang="it-IT" sz="1500" b="1" dirty="0"/>
              <a:t>Le fonti da cui possono essere desunti sono: Anagrafe dei conti correnti, Catasto</a:t>
            </a:r>
          </a:p>
        </p:txBody>
      </p:sp>
      <p:pic>
        <p:nvPicPr>
          <p:cNvPr id="77829" name="Immagin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24588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CasellaDiTesto 1"/>
          <p:cNvSpPr txBox="1">
            <a:spLocks noChangeArrowheads="1"/>
          </p:cNvSpPr>
          <p:nvPr/>
        </p:nvSpPr>
        <p:spPr bwMode="auto">
          <a:xfrm>
            <a:off x="695325" y="5949950"/>
            <a:ext cx="619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200"/>
              <a:t>* Aggiunto nella procedura per l’anno 2012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1"/>
          <p:cNvSpPr txBox="1">
            <a:spLocks noChangeArrowheads="1"/>
          </p:cNvSpPr>
          <p:nvPr/>
        </p:nvSpPr>
        <p:spPr bwMode="auto">
          <a:xfrm>
            <a:off x="614363" y="2633663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78851" name="CasellaDiTesto 2"/>
          <p:cNvSpPr txBox="1">
            <a:spLocks noChangeArrowheads="1"/>
          </p:cNvSpPr>
          <p:nvPr/>
        </p:nvSpPr>
        <p:spPr bwMode="auto">
          <a:xfrm>
            <a:off x="755650" y="0"/>
            <a:ext cx="7585075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C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Istruzione </a:t>
            </a:r>
          </a:p>
        </p:txBody>
      </p:sp>
      <p:sp>
        <p:nvSpPr>
          <p:cNvPr id="78852" name="Rectangle 26"/>
          <p:cNvSpPr>
            <a:spLocks noChangeArrowheads="1"/>
          </p:cNvSpPr>
          <p:nvPr/>
        </p:nvSpPr>
        <p:spPr bwMode="auto">
          <a:xfrm>
            <a:off x="509588" y="764704"/>
            <a:ext cx="8177212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it-IT" altLang="it-IT" sz="2000" dirty="0"/>
              <a:t>Titolo di studio associato alla popolazione con 6 anni e più (da Censimento 2011). Classificazione 12 modalità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it-IT" altLang="it-IT" sz="2000" dirty="0"/>
              <a:t>A livello familiare è riportato il </a:t>
            </a:r>
            <a:r>
              <a:rPr lang="it-IT" altLang="it-IT" sz="2000" b="1" dirty="0"/>
              <a:t>Titolo di studio del capofamiglia</a:t>
            </a:r>
            <a:r>
              <a:rPr lang="it-IT" altLang="it-IT" sz="2000" dirty="0"/>
              <a:t>. </a:t>
            </a:r>
            <a:r>
              <a:rPr lang="en-US" altLang="it-IT" sz="2000" dirty="0"/>
              <a:t>È</a:t>
            </a:r>
            <a:r>
              <a:rPr lang="it-IT" altLang="it-IT" sz="2000" dirty="0"/>
              <a:t> il maggior percettore di reddito della famiglia; nel caso in cui non ci siano percettori di reddito coincide con l'intestatario.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it-IT" altLang="it-IT" sz="2000" dirty="0"/>
              <a:t>Informazioni sull’iscrizione a scuola e all’università</a:t>
            </a:r>
          </a:p>
          <a:p>
            <a:pPr eaLnBrk="1" hangingPunct="1"/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8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it-IT" altLang="it-IT" sz="20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it-IT" altLang="it-IT" sz="2000" dirty="0"/>
          </a:p>
        </p:txBody>
      </p:sp>
      <p:graphicFrame>
        <p:nvGraphicFramePr>
          <p:cNvPr id="21538" name="Group 34"/>
          <p:cNvGraphicFramePr>
            <a:graphicFrameLocks noGrp="1"/>
          </p:cNvGraphicFramePr>
          <p:nvPr/>
        </p:nvGraphicFramePr>
        <p:xfrm>
          <a:off x="1123950" y="3225800"/>
          <a:ext cx="7070725" cy="1677990"/>
        </p:xfrm>
        <a:graphic>
          <a:graphicData uri="http://schemas.openxmlformats.org/drawingml/2006/table">
            <a:tbl>
              <a:tblPr/>
              <a:tblGrid>
                <a:gridCol w="7070725"/>
              </a:tblGrid>
              <a:tr h="335344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Numero di studenti della scuola primaria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Numero di studenti della scuola secondaria di I grado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6614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Numero di studenti della scuola secondaria di II grado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Numero di studenti universitari di età inferiore ai 35 anni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Numero di studenti universitari di almeno 35 anni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78863" name="Text Box 35"/>
          <p:cNvSpPr txBox="1">
            <a:spLocks noChangeArrowheads="1"/>
          </p:cNvSpPr>
          <p:nvPr/>
        </p:nvSpPr>
        <p:spPr bwMode="auto">
          <a:xfrm>
            <a:off x="509588" y="5229225"/>
            <a:ext cx="8315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/>
              <a:t>Per completare il quadro informativo sull’istruzione è importante acquisire i dati delle </a:t>
            </a:r>
            <a:r>
              <a:rPr lang="en-US" altLang="it-IT" dirty="0" err="1"/>
              <a:t>anagrafi</a:t>
            </a:r>
            <a:r>
              <a:rPr lang="en-US" altLang="it-IT" dirty="0"/>
              <a:t> </a:t>
            </a:r>
            <a:r>
              <a:rPr lang="en-US" altLang="it-IT" dirty="0" err="1"/>
              <a:t>regionali</a:t>
            </a:r>
            <a:r>
              <a:rPr lang="en-US" altLang="it-IT" dirty="0"/>
              <a:t> </a:t>
            </a:r>
            <a:r>
              <a:rPr lang="en-US" altLang="it-IT" dirty="0" err="1"/>
              <a:t>degli</a:t>
            </a:r>
            <a:r>
              <a:rPr lang="en-US" altLang="it-IT" dirty="0"/>
              <a:t> </a:t>
            </a:r>
            <a:r>
              <a:rPr lang="en-US" altLang="it-IT" dirty="0" err="1"/>
              <a:t>studenti</a:t>
            </a:r>
            <a:r>
              <a:rPr lang="en-US" altLang="it-IT" dirty="0"/>
              <a:t> sui </a:t>
            </a:r>
            <a:r>
              <a:rPr lang="en-US" altLang="it-IT" dirty="0" err="1"/>
              <a:t>percorsi</a:t>
            </a:r>
            <a:r>
              <a:rPr lang="en-US" altLang="it-IT" dirty="0"/>
              <a:t> di </a:t>
            </a:r>
            <a:r>
              <a:rPr lang="en-US" altLang="it-IT" dirty="0" err="1"/>
              <a:t>istruzione</a:t>
            </a:r>
            <a:r>
              <a:rPr lang="en-US" altLang="it-IT" dirty="0"/>
              <a:t>, </a:t>
            </a:r>
            <a:r>
              <a:rPr lang="en-US" altLang="it-IT" dirty="0" err="1"/>
              <a:t>formazione</a:t>
            </a:r>
            <a:r>
              <a:rPr lang="en-US" altLang="it-IT" dirty="0"/>
              <a:t> </a:t>
            </a:r>
            <a:r>
              <a:rPr lang="en-US" altLang="it-IT" dirty="0" err="1"/>
              <a:t>professionale</a:t>
            </a:r>
            <a:r>
              <a:rPr lang="en-US" altLang="it-IT" dirty="0"/>
              <a:t> e </a:t>
            </a:r>
            <a:r>
              <a:rPr lang="en-US" altLang="it-IT" dirty="0" err="1"/>
              <a:t>apprendistato</a:t>
            </a:r>
            <a:endParaRPr lang="it-IT" altLang="it-IT" dirty="0"/>
          </a:p>
        </p:txBody>
      </p:sp>
      <p:pic>
        <p:nvPicPr>
          <p:cNvPr id="78864" name="Immagin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14521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85" descr="J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/>
          <a:stretch>
            <a:fillRect/>
          </a:stretch>
        </p:blipFill>
        <p:spPr bwMode="auto">
          <a:xfrm>
            <a:off x="5211763" y="1655763"/>
            <a:ext cx="93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3" descr="J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265863" y="2614613"/>
            <a:ext cx="7953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2630488" y="1452563"/>
            <a:ext cx="2347912" cy="20621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bg1"/>
                </a:solidFill>
                <a:latin typeface="+mj-lt"/>
              </a:rPr>
              <a:t>Intensità lavorativa =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</a:rPr>
              <a:t>rapporto fra il numero totale di mesi lavorati durante l’anno e il numero totale di mesi teoricamente disponibili per attività lavorative</a:t>
            </a:r>
          </a:p>
        </p:txBody>
      </p:sp>
      <p:sp>
        <p:nvSpPr>
          <p:cNvPr id="18439" name="CasellaDiTesto 2"/>
          <p:cNvSpPr txBox="1">
            <a:spLocks noChangeArrowheads="1"/>
          </p:cNvSpPr>
          <p:nvPr/>
        </p:nvSpPr>
        <p:spPr bwMode="auto">
          <a:xfrm>
            <a:off x="681038" y="-19050"/>
            <a:ext cx="7707312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+mj-lt"/>
              </a:rPr>
              <a:t>Partecipazione al mercato del lavoro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386308" y="836712"/>
            <a:ext cx="81486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+mj-lt"/>
              </a:rPr>
              <a:t>Quantificazione </a:t>
            </a:r>
            <a:r>
              <a:rPr lang="it-IT" altLang="it-IT" sz="1800" dirty="0" smtClean="0">
                <a:solidFill>
                  <a:srgbClr val="CC0000"/>
                </a:solidFill>
                <a:latin typeface="+mj-lt"/>
              </a:rPr>
              <a:t>dell’intensità lavorativa</a:t>
            </a:r>
            <a:r>
              <a:rPr lang="it-IT" altLang="it-IT" sz="1800" dirty="0" smtClean="0">
                <a:solidFill>
                  <a:schemeClr val="tx1"/>
                </a:solidFill>
                <a:latin typeface="+mj-lt"/>
              </a:rPr>
              <a:t> media annua a livello familiare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06388" y="3910013"/>
            <a:ext cx="80311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Ulteriori informazioni derivabili: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numero di occupati in famiglia</a:t>
            </a:r>
            <a:r>
              <a:rPr lang="it-IT" altLang="it-IT" sz="1800" i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numero di persone in età attiva che non sono né occupati, né studenti in famiglia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numero di beneficiari di indennità di disoccupazione e/o in mobilità in famiglia</a:t>
            </a:r>
          </a:p>
        </p:txBody>
      </p:sp>
      <p:pic>
        <p:nvPicPr>
          <p:cNvPr id="79881" name="Immagin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14521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output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692696"/>
            <a:ext cx="69127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Sperimentazione anno 2011:</a:t>
            </a:r>
          </a:p>
          <a:p>
            <a:endParaRPr lang="it-IT" dirty="0" smtClean="0"/>
          </a:p>
          <a:p>
            <a:r>
              <a:rPr lang="it-IT" dirty="0" smtClean="0"/>
              <a:t>5 Comuni campione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smtClean="0"/>
              <a:t>1.333.647 individui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smtClean="0"/>
              <a:t>674.161 famiglie</a:t>
            </a:r>
          </a:p>
          <a:p>
            <a:pPr lvl="4"/>
            <a:r>
              <a:rPr lang="it-IT" dirty="0"/>
              <a:t> </a:t>
            </a:r>
            <a:r>
              <a:rPr lang="it-IT" i="1" dirty="0" smtClean="0"/>
              <a:t>di cui: 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204.296 a Bologna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93.172 a Brescia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185.023 a Firenze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84.637 a Modena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107.033 a Trieste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Parentesi graffa chiusa 7"/>
          <p:cNvSpPr/>
          <p:nvPr/>
        </p:nvSpPr>
        <p:spPr>
          <a:xfrm>
            <a:off x="5724128" y="1484784"/>
            <a:ext cx="432048" cy="280831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43385" y="4701009"/>
            <a:ext cx="6912768" cy="64633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Replicazione anno 2012:</a:t>
            </a:r>
          </a:p>
          <a:p>
            <a:r>
              <a:rPr lang="it-IT" b="1" dirty="0"/>
              <a:t>7.872 comuni con una popolazione residente di 60.213.848</a:t>
            </a:r>
            <a:endParaRPr lang="it-IT" dirty="0"/>
          </a:p>
        </p:txBody>
      </p:sp>
      <p:sp>
        <p:nvSpPr>
          <p:cNvPr id="10" name="Cilindro 9"/>
          <p:cNvSpPr/>
          <p:nvPr/>
        </p:nvSpPr>
        <p:spPr>
          <a:xfrm>
            <a:off x="6372200" y="1450132"/>
            <a:ext cx="2407543" cy="115212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db</a:t>
            </a:r>
            <a:r>
              <a:rPr lang="it-IT" dirty="0" smtClean="0"/>
              <a:t> individui </a:t>
            </a:r>
          </a:p>
          <a:p>
            <a:pPr algn="ctr"/>
            <a:r>
              <a:rPr lang="it-IT" dirty="0" smtClean="0"/>
              <a:t>200 variabili</a:t>
            </a:r>
            <a:endParaRPr lang="it-IT" dirty="0"/>
          </a:p>
        </p:txBody>
      </p:sp>
      <p:sp>
        <p:nvSpPr>
          <p:cNvPr id="12" name="Cilindro 11"/>
          <p:cNvSpPr/>
          <p:nvPr/>
        </p:nvSpPr>
        <p:spPr>
          <a:xfrm>
            <a:off x="6372199" y="2888940"/>
            <a:ext cx="2407543" cy="115212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db</a:t>
            </a:r>
            <a:r>
              <a:rPr lang="it-IT" dirty="0" smtClean="0"/>
              <a:t> famiglie </a:t>
            </a:r>
          </a:p>
          <a:p>
            <a:pPr algn="ctr"/>
            <a:r>
              <a:rPr lang="it-IT" dirty="0" smtClean="0"/>
              <a:t>70 variabili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86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uppo 14"/>
          <p:cNvGrpSpPr>
            <a:grpSpLocks/>
          </p:cNvGrpSpPr>
          <p:nvPr/>
        </p:nvGrpSpPr>
        <p:grpSpPr bwMode="auto">
          <a:xfrm>
            <a:off x="500063" y="1728788"/>
            <a:ext cx="8229600" cy="3124200"/>
            <a:chOff x="457199" y="744340"/>
            <a:chExt cx="8229601" cy="3124084"/>
          </a:xfrm>
        </p:grpSpPr>
        <p:sp>
          <p:nvSpPr>
            <p:cNvPr id="20" name="Figura a mano libera 19"/>
            <p:cNvSpPr/>
            <p:nvPr/>
          </p:nvSpPr>
          <p:spPr>
            <a:xfrm>
              <a:off x="2597149" y="744340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457199" y="1312644"/>
              <a:ext cx="8229601" cy="928653"/>
            </a:xfrm>
            <a:custGeom>
              <a:avLst/>
              <a:gdLst>
                <a:gd name="connsiteX0" fmla="*/ 0 w 8229600"/>
                <a:gd name="connsiteY0" fmla="*/ 0 h 927658"/>
                <a:gd name="connsiteX1" fmla="*/ 8229600 w 8229600"/>
                <a:gd name="connsiteY1" fmla="*/ 0 h 927658"/>
                <a:gd name="connsiteX2" fmla="*/ 8229600 w 8229600"/>
                <a:gd name="connsiteY2" fmla="*/ 927658 h 927658"/>
                <a:gd name="connsiteX3" fmla="*/ 0 w 8229600"/>
                <a:gd name="connsiteY3" fmla="*/ 927658 h 927658"/>
                <a:gd name="connsiteX4" fmla="*/ 0 w 8229600"/>
                <a:gd name="connsiteY4" fmla="*/ 0 h 9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27658">
                  <a:moveTo>
                    <a:pt x="0" y="0"/>
                  </a:moveTo>
                  <a:lnTo>
                    <a:pt x="8229600" y="0"/>
                  </a:lnTo>
                  <a:lnTo>
                    <a:pt x="8229600" y="927658"/>
                  </a:lnTo>
                  <a:lnTo>
                    <a:pt x="0" y="927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/>
            <a:lstStyle/>
            <a:p>
              <a:pPr marL="0" lvl="1" defTabSz="800100">
                <a:spcAft>
                  <a:spcPct val="15000"/>
                </a:spcAft>
                <a:defRPr/>
              </a:pPr>
              <a:endParaRPr lang="it-IT" dirty="0"/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2597149" y="2158749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2597149" y="3404891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2411413" y="1666875"/>
            <a:ext cx="5572125" cy="0"/>
          </a:xfrm>
          <a:prstGeom prst="line">
            <a:avLst/>
          </a:prstGeom>
          <a:ln cap="sq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mbo 10"/>
          <p:cNvSpPr/>
          <p:nvPr/>
        </p:nvSpPr>
        <p:spPr>
          <a:xfrm>
            <a:off x="8129588" y="1608138"/>
            <a:ext cx="133350" cy="13335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045" name="CasellaDiTesto 11"/>
          <p:cNvSpPr txBox="1">
            <a:spLocks noChangeArrowheads="1"/>
          </p:cNvSpPr>
          <p:nvPr/>
        </p:nvSpPr>
        <p:spPr bwMode="auto">
          <a:xfrm>
            <a:off x="2051050" y="14954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200"/>
              <a:t>1 €</a:t>
            </a:r>
            <a:endParaRPr lang="it-IT" altLang="it-IT" sz="1400"/>
          </a:p>
        </p:txBody>
      </p:sp>
      <p:pic>
        <p:nvPicPr>
          <p:cNvPr id="87046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466850"/>
            <a:ext cx="70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CasellaDiTesto 12"/>
          <p:cNvSpPr txBox="1">
            <a:spLocks noChangeArrowheads="1"/>
          </p:cNvSpPr>
          <p:nvPr/>
        </p:nvSpPr>
        <p:spPr bwMode="auto">
          <a:xfrm>
            <a:off x="8196263" y="1449388"/>
            <a:ext cx="990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200"/>
              <a:t>500 mila €</a:t>
            </a:r>
            <a:endParaRPr lang="it-IT" altLang="it-IT" sz="1400"/>
          </a:p>
        </p:txBody>
      </p:sp>
      <p:sp>
        <p:nvSpPr>
          <p:cNvPr id="37" name="Rettangolo 36"/>
          <p:cNvSpPr/>
          <p:nvPr/>
        </p:nvSpPr>
        <p:spPr>
          <a:xfrm flipV="1">
            <a:off x="2395538" y="2017713"/>
            <a:ext cx="1671637" cy="388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24592" name="CasellaDiTesto 39"/>
          <p:cNvSpPr txBox="1">
            <a:spLocks noChangeArrowheads="1"/>
          </p:cNvSpPr>
          <p:nvPr/>
        </p:nvSpPr>
        <p:spPr bwMode="auto">
          <a:xfrm>
            <a:off x="3059113" y="2060575"/>
            <a:ext cx="128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18,5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612" name="Text Box 51"/>
          <p:cNvSpPr txBox="1">
            <a:spLocks noChangeArrowheads="1"/>
          </p:cNvSpPr>
          <p:nvPr/>
        </p:nvSpPr>
        <p:spPr bwMode="auto">
          <a:xfrm>
            <a:off x="538163" y="476250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Reddito</a:t>
            </a:r>
            <a:r>
              <a:rPr lang="en-US" altLang="it-I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mediano</a:t>
            </a:r>
            <a:endParaRPr lang="en-US" altLang="it-IT" sz="2000" b="1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7380288" y="2100263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053" name="Rettangolo 3"/>
          <p:cNvSpPr>
            <a:spLocks noChangeArrowheads="1"/>
          </p:cNvSpPr>
          <p:nvPr/>
        </p:nvSpPr>
        <p:spPr bwMode="auto">
          <a:xfrm>
            <a:off x="7461250" y="2100263"/>
            <a:ext cx="1384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200">
                <a:solidFill>
                  <a:srgbClr val="C00000"/>
                </a:solidFill>
              </a:rPr>
              <a:t>Reddito mediano </a:t>
            </a:r>
            <a:endParaRPr lang="it-IT" altLang="it-IT" sz="1200">
              <a:solidFill>
                <a:srgbClr val="C00000"/>
              </a:solidFill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56100" y="1989138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7055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1447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31" descr="http://www.aab.bs.it/wp-content/uploads/2013/07/Comune-di-BRESCIA-stemma-300x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84438"/>
            <a:ext cx="10175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571875"/>
            <a:ext cx="78581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Picture 34" descr="http://www.comune.modena.it/servizidemografici/notizie-servizi-demografici/pubblicazioni-di-matrimonio-1/image_min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10113"/>
            <a:ext cx="13271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Picture 36" descr="http://www.spiz.it/images/partner/comune_di_tries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87975"/>
            <a:ext cx="10604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281488" y="2036763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0000"/>
                </a:solidFill>
              </a:rPr>
              <a:t>21.066€</a:t>
            </a:r>
          </a:p>
        </p:txBody>
      </p:sp>
      <p:sp>
        <p:nvSpPr>
          <p:cNvPr id="58" name="Rettangolo 57"/>
          <p:cNvSpPr/>
          <p:nvPr/>
        </p:nvSpPr>
        <p:spPr>
          <a:xfrm flipV="1">
            <a:off x="2370138" y="2852738"/>
            <a:ext cx="1481137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59" name="CasellaDiTesto 39"/>
          <p:cNvSpPr txBox="1">
            <a:spLocks noChangeArrowheads="1"/>
          </p:cNvSpPr>
          <p:nvPr/>
        </p:nvSpPr>
        <p:spPr bwMode="auto">
          <a:xfrm>
            <a:off x="2771775" y="2976563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16,6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0" name="Connettore 1 59"/>
          <p:cNvCxnSpPr/>
          <p:nvPr/>
        </p:nvCxnSpPr>
        <p:spPr>
          <a:xfrm>
            <a:off x="3995738" y="2852738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3924300" y="28527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0000"/>
                </a:solidFill>
              </a:rPr>
              <a:t>18.445€</a:t>
            </a:r>
          </a:p>
        </p:txBody>
      </p:sp>
      <p:sp>
        <p:nvSpPr>
          <p:cNvPr id="62" name="Rettangolo 61"/>
          <p:cNvSpPr/>
          <p:nvPr/>
        </p:nvSpPr>
        <p:spPr>
          <a:xfrm flipV="1">
            <a:off x="2370138" y="3860800"/>
            <a:ext cx="1671637" cy="4556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63" name="CasellaDiTesto 39"/>
          <p:cNvSpPr txBox="1">
            <a:spLocks noChangeArrowheads="1"/>
          </p:cNvSpPr>
          <p:nvPr/>
        </p:nvSpPr>
        <p:spPr bwMode="auto">
          <a:xfrm>
            <a:off x="3033713" y="4005263"/>
            <a:ext cx="128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18,2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4" name="Connettore 1 63"/>
          <p:cNvCxnSpPr/>
          <p:nvPr/>
        </p:nvCxnSpPr>
        <p:spPr>
          <a:xfrm>
            <a:off x="4140200" y="3933825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4067175" y="393382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0000"/>
                </a:solidFill>
              </a:rPr>
              <a:t>19.937€</a:t>
            </a:r>
          </a:p>
        </p:txBody>
      </p:sp>
      <p:sp>
        <p:nvSpPr>
          <p:cNvPr id="66" name="Rettangolo 65"/>
          <p:cNvSpPr/>
          <p:nvPr/>
        </p:nvSpPr>
        <p:spPr>
          <a:xfrm flipV="1">
            <a:off x="2343150" y="4852988"/>
            <a:ext cx="1938338" cy="4381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67" name="CasellaDiTesto 39"/>
          <p:cNvSpPr txBox="1">
            <a:spLocks noChangeArrowheads="1"/>
          </p:cNvSpPr>
          <p:nvPr/>
        </p:nvSpPr>
        <p:spPr bwMode="auto">
          <a:xfrm>
            <a:off x="3216275" y="5013325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19,3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8" name="Connettore 1 67"/>
          <p:cNvCxnSpPr/>
          <p:nvPr/>
        </p:nvCxnSpPr>
        <p:spPr>
          <a:xfrm>
            <a:off x="4500563" y="4868863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4427538" y="48688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0000"/>
                </a:solidFill>
              </a:rPr>
              <a:t>21.247€</a:t>
            </a:r>
          </a:p>
        </p:txBody>
      </p:sp>
      <p:sp>
        <p:nvSpPr>
          <p:cNvPr id="70" name="Rettangolo 69"/>
          <p:cNvSpPr/>
          <p:nvPr/>
        </p:nvSpPr>
        <p:spPr>
          <a:xfrm flipV="1">
            <a:off x="2343150" y="5661025"/>
            <a:ext cx="1289050" cy="46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71" name="CasellaDiTesto 39"/>
          <p:cNvSpPr txBox="1">
            <a:spLocks noChangeArrowheads="1"/>
          </p:cNvSpPr>
          <p:nvPr/>
        </p:nvSpPr>
        <p:spPr bwMode="auto">
          <a:xfrm>
            <a:off x="2640013" y="5805488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16,2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2" name="Connettore 1 71"/>
          <p:cNvCxnSpPr/>
          <p:nvPr/>
        </p:nvCxnSpPr>
        <p:spPr>
          <a:xfrm>
            <a:off x="4170363" y="5661025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4067175" y="57324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0000"/>
                </a:solidFill>
              </a:rPr>
              <a:t>19.853€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dati (1/4)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50930" y="1080056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 la tipologia familiare</a:t>
            </a:r>
            <a:r>
              <a:rPr lang="it-IT" dirty="0" smtClean="0"/>
              <a:t>: </a:t>
            </a:r>
            <a:r>
              <a:rPr lang="it-IT" dirty="0" err="1" smtClean="0"/>
              <a:t>Monogenitore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58" grpId="0" animBg="1"/>
      <p:bldP spid="61" grpId="0"/>
      <p:bldP spid="62" grpId="0" animBg="1"/>
      <p:bldP spid="65" grpId="0"/>
      <p:bldP spid="66" grpId="0" animBg="1"/>
      <p:bldP spid="69" grpId="0"/>
      <p:bldP spid="70" grpId="0" animBg="1"/>
      <p:bldP spid="7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56268"/>
              </p:ext>
            </p:extLst>
          </p:nvPr>
        </p:nvGraphicFramePr>
        <p:xfrm>
          <a:off x="395536" y="1412776"/>
          <a:ext cx="8334376" cy="440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970" name="CasellaDiTesto 1"/>
          <p:cNvSpPr txBox="1">
            <a:spLocks noChangeArrowheads="1"/>
          </p:cNvSpPr>
          <p:nvPr/>
        </p:nvSpPr>
        <p:spPr bwMode="auto">
          <a:xfrm>
            <a:off x="300038" y="958825"/>
            <a:ext cx="792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Valori assoluti</a:t>
            </a:r>
          </a:p>
        </p:txBody>
      </p:sp>
      <p:sp>
        <p:nvSpPr>
          <p:cNvPr id="83971" name="Segnaposto piè di pagina 4"/>
          <p:cNvSpPr txBox="1">
            <a:spLocks noGrp="1"/>
          </p:cNvSpPr>
          <p:nvPr/>
        </p:nvSpPr>
        <p:spPr bwMode="auto">
          <a:xfrm>
            <a:off x="731838" y="63817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1000">
              <a:solidFill>
                <a:srgbClr val="7F7F7F"/>
              </a:solidFill>
            </a:endParaRPr>
          </a:p>
        </p:txBody>
      </p:sp>
      <p:sp>
        <p:nvSpPr>
          <p:cNvPr id="83972" name="Rettangolo 1"/>
          <p:cNvSpPr>
            <a:spLocks noChangeArrowheads="1"/>
          </p:cNvSpPr>
          <p:nvPr/>
        </p:nvSpPr>
        <p:spPr bwMode="auto">
          <a:xfrm>
            <a:off x="332061" y="450032"/>
            <a:ext cx="8064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it-IT" altLang="it-IT" b="1" dirty="0" smtClean="0"/>
              <a:t>Indicatori. </a:t>
            </a:r>
            <a:r>
              <a:rPr lang="it-IT" altLang="it-IT" b="1" dirty="0"/>
              <a:t>Anno 2011 </a:t>
            </a:r>
            <a:endParaRPr lang="it-IT" altLang="it-IT" dirty="0">
              <a:latin typeface="Berlin Sans FB" pitchFamily="34" charset="0"/>
            </a:endParaRPr>
          </a:p>
        </p:txBody>
      </p:sp>
      <p:sp>
        <p:nvSpPr>
          <p:cNvPr id="82949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dati (2/4)</a:t>
            </a:r>
          </a:p>
        </p:txBody>
      </p:sp>
      <p:pic>
        <p:nvPicPr>
          <p:cNvPr id="7067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825"/>
            <a:ext cx="8878888" cy="536250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/>
        </p:spPr>
      </p:pic>
      <p:pic>
        <p:nvPicPr>
          <p:cNvPr id="4098" name="Picture 2" descr="C:\Users\bonardo\AppData\Local\Microsoft\Windows\Temporary Internet Files\Content.IE5\J9V1ZXWQ\Nokia-Pocket-Magnifier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1" y="2060848"/>
            <a:ext cx="264046" cy="2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onardo\AppData\Local\Microsoft\Windows\Temporary Internet Files\Content.IE5\J9V1ZXWQ\Nokia-Pocket-Magnifier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1" y="3068960"/>
            <a:ext cx="264046" cy="2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CasellaDiTesto 2"/>
          <p:cNvSpPr txBox="1">
            <a:spLocks noChangeArrowheads="1"/>
          </p:cNvSpPr>
          <p:nvPr/>
        </p:nvSpPr>
        <p:spPr bwMode="auto">
          <a:xfrm>
            <a:off x="980703" y="451643"/>
            <a:ext cx="7056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dirty="0" smtClean="0"/>
              <a:t>Approfondimento su </a:t>
            </a:r>
            <a:r>
              <a:rPr lang="it-IT" altLang="it-IT" dirty="0"/>
              <a:t>famiglie con intensità di lavoro bassa</a:t>
            </a:r>
          </a:p>
        </p:txBody>
      </p:sp>
      <p:sp>
        <p:nvSpPr>
          <p:cNvPr id="84997" name="CasellaDiTesto 6"/>
          <p:cNvSpPr txBox="1">
            <a:spLocks noChangeArrowheads="1"/>
          </p:cNvSpPr>
          <p:nvPr/>
        </p:nvSpPr>
        <p:spPr bwMode="auto">
          <a:xfrm>
            <a:off x="866775" y="1026081"/>
            <a:ext cx="705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dirty="0" smtClean="0"/>
              <a:t>Modena (i=14,3%) </a:t>
            </a:r>
            <a:r>
              <a:rPr lang="it-IT" altLang="it-IT" dirty="0"/>
              <a:t>	</a:t>
            </a:r>
            <a:r>
              <a:rPr lang="it-IT" altLang="it-IT" i="1" dirty="0" smtClean="0"/>
              <a:t>versus</a:t>
            </a:r>
            <a:r>
              <a:rPr lang="it-IT" altLang="it-IT" dirty="0" smtClean="0"/>
              <a:t> </a:t>
            </a:r>
            <a:r>
              <a:rPr lang="it-IT" altLang="it-IT" dirty="0"/>
              <a:t>		</a:t>
            </a:r>
            <a:r>
              <a:rPr lang="it-IT" altLang="it-IT" dirty="0" smtClean="0"/>
              <a:t>Trieste (i=19,1%)</a:t>
            </a:r>
            <a:endParaRPr lang="it-IT" alt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dati (3/4)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89669"/>
              </p:ext>
            </p:extLst>
          </p:nvPr>
        </p:nvGraphicFramePr>
        <p:xfrm>
          <a:off x="107504" y="1765300"/>
          <a:ext cx="5832648" cy="411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39051"/>
              </p:ext>
            </p:extLst>
          </p:nvPr>
        </p:nvGraphicFramePr>
        <p:xfrm>
          <a:off x="5292080" y="2060848"/>
          <a:ext cx="43559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e 2"/>
          <p:cNvSpPr/>
          <p:nvPr/>
        </p:nvSpPr>
        <p:spPr>
          <a:xfrm>
            <a:off x="3542928" y="2036093"/>
            <a:ext cx="2016224" cy="93610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CasellaDiTesto 2"/>
          <p:cNvSpPr txBox="1">
            <a:spLocks noChangeArrowheads="1"/>
          </p:cNvSpPr>
          <p:nvPr/>
        </p:nvSpPr>
        <p:spPr bwMode="auto">
          <a:xfrm>
            <a:off x="590711" y="417126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dirty="0" smtClean="0"/>
              <a:t>Approfondimento su famiglie </a:t>
            </a:r>
            <a:r>
              <a:rPr lang="it-IT" altLang="it-IT" dirty="0"/>
              <a:t>con giovani adulti a carico di altri componenti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dati (4/4)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1058936" y="868070"/>
            <a:ext cx="705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dirty="0" smtClean="0"/>
              <a:t>Bologna (i=13,2%) </a:t>
            </a:r>
            <a:r>
              <a:rPr lang="it-IT" altLang="it-IT" dirty="0"/>
              <a:t>	</a:t>
            </a:r>
            <a:r>
              <a:rPr lang="it-IT" altLang="it-IT" i="1" dirty="0" smtClean="0"/>
              <a:t>versus</a:t>
            </a:r>
            <a:r>
              <a:rPr lang="it-IT" altLang="it-IT" dirty="0" smtClean="0"/>
              <a:t> </a:t>
            </a:r>
            <a:r>
              <a:rPr lang="it-IT" altLang="it-IT" dirty="0"/>
              <a:t>		</a:t>
            </a:r>
            <a:r>
              <a:rPr lang="it-IT" altLang="it-IT" dirty="0" smtClean="0"/>
              <a:t>Brescia (i=18,6%)</a:t>
            </a:r>
            <a:endParaRPr lang="it-IT" altLang="it-IT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41764"/>
              </p:ext>
            </p:extLst>
          </p:nvPr>
        </p:nvGraphicFramePr>
        <p:xfrm>
          <a:off x="107504" y="1458087"/>
          <a:ext cx="8568951" cy="453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7504" y="584763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Fasce di reddito</a:t>
            </a:r>
            <a:endParaRPr lang="it-IT" sz="1200" dirty="0"/>
          </a:p>
        </p:txBody>
      </p:sp>
      <p:sp>
        <p:nvSpPr>
          <p:cNvPr id="11" name="Ovale 10"/>
          <p:cNvSpPr/>
          <p:nvPr/>
        </p:nvSpPr>
        <p:spPr>
          <a:xfrm>
            <a:off x="673143" y="1628800"/>
            <a:ext cx="2181089" cy="324036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854232" y="1484784"/>
            <a:ext cx="5534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Brescia 1.623 famiglie (26%) con un reddito non superiore ai 15.000€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926240" y="3294120"/>
            <a:ext cx="54621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Bologna: 2.341 famiglie (25%) con un reddito non superiore ai 15.000€ 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737" y="1194793"/>
            <a:ext cx="8229600" cy="45577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it-IT" sz="1800" dirty="0" smtClean="0"/>
              <a:t>Dati: famiglie residenti nei comuni di Modena e di Brescia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t-IT" sz="1800" dirty="0" smtClean="0"/>
              <a:t>Strumento: COMIC (software Istat)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t-IT" sz="1800" dirty="0" smtClean="0"/>
              <a:t>Metodologie di sintesi: </a:t>
            </a:r>
          </a:p>
          <a:p>
            <a:pPr marL="769938" indent="-361950">
              <a:buFont typeface="Arial" charset="0"/>
              <a:buNone/>
              <a:defRPr/>
            </a:pPr>
            <a:r>
              <a:rPr lang="it-IT" sz="2200" b="1" dirty="0" smtClean="0"/>
              <a:t>-   </a:t>
            </a:r>
            <a:r>
              <a:rPr lang="it-IT" sz="1800" b="1" dirty="0" smtClean="0"/>
              <a:t>Media indici 0-1</a:t>
            </a:r>
          </a:p>
          <a:p>
            <a:pPr marL="769938" indent="-361950">
              <a:buFontTx/>
              <a:buChar char="-"/>
              <a:defRPr/>
            </a:pPr>
            <a:r>
              <a:rPr lang="it-IT" sz="1400" dirty="0" smtClean="0"/>
              <a:t>Media z-</a:t>
            </a:r>
            <a:r>
              <a:rPr lang="it-IT" sz="1400" dirty="0" err="1" smtClean="0"/>
              <a:t>scores</a:t>
            </a:r>
            <a:endParaRPr lang="it-IT" sz="1400" dirty="0" smtClean="0"/>
          </a:p>
          <a:p>
            <a:pPr marL="769938" indent="-361950">
              <a:buFontTx/>
              <a:buChar char="-"/>
              <a:defRPr/>
            </a:pPr>
            <a:r>
              <a:rPr lang="it-IT" sz="1400" dirty="0" smtClean="0"/>
              <a:t>Indice di </a:t>
            </a:r>
            <a:r>
              <a:rPr lang="it-IT" sz="1400" dirty="0" err="1" smtClean="0"/>
              <a:t>Jevons</a:t>
            </a:r>
            <a:r>
              <a:rPr lang="it-IT" sz="1400" dirty="0" smtClean="0"/>
              <a:t> statico</a:t>
            </a:r>
          </a:p>
          <a:p>
            <a:pPr marL="769938" indent="-361950">
              <a:buFontTx/>
              <a:buChar char="-"/>
              <a:defRPr/>
            </a:pPr>
            <a:r>
              <a:rPr lang="it-IT" sz="1400" dirty="0" smtClean="0"/>
              <a:t>MPI </a:t>
            </a:r>
          </a:p>
          <a:p>
            <a:pPr marL="769938" indent="-361950">
              <a:buFontTx/>
              <a:buChar char="-"/>
              <a:defRPr/>
            </a:pPr>
            <a:r>
              <a:rPr lang="it-IT" sz="1400" dirty="0" smtClean="0"/>
              <a:t>MPI corretto</a:t>
            </a:r>
          </a:p>
          <a:p>
            <a:pPr marL="769938" indent="-361950">
              <a:buFontTx/>
              <a:buChar char="-"/>
              <a:defRPr/>
            </a:pPr>
            <a:r>
              <a:rPr lang="it-IT" sz="1400" dirty="0" smtClean="0"/>
              <a:t>Indice media geometrica</a:t>
            </a:r>
          </a:p>
          <a:p>
            <a:pPr>
              <a:defRPr/>
            </a:pPr>
            <a:endParaRPr lang="it-IT" sz="1400" dirty="0" smtClean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 smtClean="0"/>
          </a:p>
          <a:p>
            <a:pPr>
              <a:defRPr/>
            </a:pPr>
            <a:r>
              <a:rPr lang="it-IT" sz="1400" dirty="0" smtClean="0"/>
              <a:t>Polarità positiva =&gt; protezione, 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1400" dirty="0" smtClean="0"/>
              <a:t>più è alto il valore dell’indice e minore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1400" dirty="0" smtClean="0"/>
              <a:t>è la condizione di vulnerabilità</a:t>
            </a:r>
            <a:endParaRPr lang="it-IT" sz="2400" dirty="0"/>
          </a:p>
        </p:txBody>
      </p:sp>
      <p:sp>
        <p:nvSpPr>
          <p:cNvPr id="88067" name="Rettangolo 1"/>
          <p:cNvSpPr>
            <a:spLocks noChangeArrowheads="1"/>
          </p:cNvSpPr>
          <p:nvPr/>
        </p:nvSpPr>
        <p:spPr bwMode="auto">
          <a:xfrm>
            <a:off x="66675" y="548680"/>
            <a:ext cx="889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dirty="0"/>
              <a:t>Costruzione di indici sintetici su unità famiglia: consentono di avere una misura dell’intensità del fenomeno</a:t>
            </a:r>
          </a:p>
        </p:txBody>
      </p:sp>
      <p:pic>
        <p:nvPicPr>
          <p:cNvPr id="8806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4737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CasellaDiTesto 1"/>
          <p:cNvSpPr txBox="1">
            <a:spLocks noChangeArrowheads="1"/>
          </p:cNvSpPr>
          <p:nvPr/>
        </p:nvSpPr>
        <p:spPr bwMode="auto">
          <a:xfrm>
            <a:off x="4573092" y="5578477"/>
            <a:ext cx="417646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Per costruzione, tutti gli indicatori variano tra 0 e 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applicazioni (1/5)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in giù 5"/>
          <p:cNvSpPr/>
          <p:nvPr/>
        </p:nvSpPr>
        <p:spPr bwMode="auto">
          <a:xfrm>
            <a:off x="6201841" y="3098800"/>
            <a:ext cx="457200" cy="377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8" name="Freccia in giù 7"/>
          <p:cNvSpPr/>
          <p:nvPr/>
        </p:nvSpPr>
        <p:spPr bwMode="auto">
          <a:xfrm>
            <a:off x="2228726" y="3040063"/>
            <a:ext cx="457200" cy="4016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 bwMode="auto">
          <a:xfrm>
            <a:off x="712664" y="3040063"/>
            <a:ext cx="460375" cy="3889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3779912" y="5517232"/>
            <a:ext cx="3542402" cy="648072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529" tIns="71524" rIns="111529" bIns="71524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C00000"/>
                </a:solidFill>
              </a:rPr>
              <a:t>Popolazione INSISTENTE  giornalmente in </a:t>
            </a:r>
            <a:r>
              <a:rPr lang="it-IT" sz="1400" b="1" dirty="0" err="1" smtClean="0">
                <a:solidFill>
                  <a:srgbClr val="C00000"/>
                </a:solidFill>
              </a:rPr>
              <a:t>C</a:t>
            </a:r>
            <a:r>
              <a:rPr lang="it-IT" sz="1400" b="1" baseline="-25000" dirty="0" err="1" smtClean="0">
                <a:solidFill>
                  <a:srgbClr val="C00000"/>
                </a:solidFill>
              </a:rPr>
              <a:t>k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Figura a mano libera 14"/>
          <p:cNvSpPr/>
          <p:nvPr/>
        </p:nvSpPr>
        <p:spPr bwMode="auto">
          <a:xfrm>
            <a:off x="96127" y="1653251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Pendolare periodica di </a:t>
            </a:r>
            <a:r>
              <a:rPr lang="it-IT" i="1" dirty="0" err="1" smtClean="0">
                <a:solidFill>
                  <a:schemeClr val="tx1"/>
                </a:solidFill>
              </a:rPr>
              <a:t>C</a:t>
            </a:r>
            <a:r>
              <a:rPr lang="it-IT" i="1" baseline="-25000" dirty="0" err="1" smtClean="0">
                <a:solidFill>
                  <a:schemeClr val="tx1"/>
                </a:solidFill>
              </a:rPr>
              <a:t>k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che è Temporaneamente </a:t>
            </a:r>
            <a:r>
              <a:rPr lang="it-IT" dirty="0">
                <a:solidFill>
                  <a:schemeClr val="tx1"/>
                </a:solidFill>
              </a:rPr>
              <a:t>Dimorante in </a:t>
            </a:r>
            <a:r>
              <a:rPr lang="it-IT" dirty="0" smtClean="0">
                <a:solidFill>
                  <a:schemeClr val="tx1"/>
                </a:solidFill>
              </a:rPr>
              <a:t>C</a:t>
            </a:r>
            <a:r>
              <a:rPr lang="it-IT" baseline="-25000" dirty="0" smtClean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endParaRPr lang="it-IT" sz="1200" b="1" dirty="0"/>
          </a:p>
          <a:p>
            <a:pPr algn="ctr">
              <a:defRPr/>
            </a:pPr>
            <a:r>
              <a:rPr lang="it-IT" sz="1200" b="1" dirty="0" smtClean="0"/>
              <a:t> </a:t>
            </a:r>
            <a:endParaRPr lang="it-IT" sz="1200" b="1" dirty="0"/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195139" y="3638550"/>
            <a:ext cx="1411287" cy="123825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….che alloggia per periodi più o meno lunghi </a:t>
            </a: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in C</a:t>
            </a:r>
            <a:r>
              <a:rPr lang="it-IT" sz="1200" baseline="-25000" dirty="0">
                <a:solidFill>
                  <a:srgbClr val="000000"/>
                </a:solidFill>
                <a:cs typeface="Arial" pitchFamily="34" charset="0"/>
              </a:rPr>
              <a:t>i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1749759" y="1697152"/>
            <a:ext cx="1560427" cy="1234985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</a:t>
            </a:r>
            <a:r>
              <a:rPr lang="it-IT" dirty="0">
                <a:solidFill>
                  <a:schemeClr val="tx1"/>
                </a:solidFill>
              </a:rPr>
              <a:t>Pendolare </a:t>
            </a:r>
            <a:r>
              <a:rPr lang="it-IT" dirty="0" smtClean="0">
                <a:solidFill>
                  <a:schemeClr val="tx1"/>
                </a:solidFill>
              </a:rPr>
              <a:t>giornaliera di </a:t>
            </a:r>
            <a:r>
              <a:rPr lang="it-IT" i="1" dirty="0" err="1" smtClean="0">
                <a:solidFill>
                  <a:schemeClr val="tx1"/>
                </a:solidFill>
              </a:rPr>
              <a:t>C</a:t>
            </a:r>
            <a:r>
              <a:rPr lang="it-IT" i="1" baseline="-25000" dirty="0" err="1" smtClean="0">
                <a:solidFill>
                  <a:schemeClr val="tx1"/>
                </a:solidFill>
              </a:rPr>
              <a:t>k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che </a:t>
            </a:r>
            <a:r>
              <a:rPr lang="it-IT" dirty="0">
                <a:solidFill>
                  <a:schemeClr val="tx1"/>
                </a:solidFill>
              </a:rPr>
              <a:t>è </a:t>
            </a:r>
            <a:r>
              <a:rPr lang="it-IT" dirty="0" smtClean="0">
                <a:solidFill>
                  <a:schemeClr val="tx1"/>
                </a:solidFill>
              </a:rPr>
              <a:t>Giornalmente Presente </a:t>
            </a:r>
            <a:r>
              <a:rPr lang="it-IT" dirty="0">
                <a:solidFill>
                  <a:schemeClr val="tx1"/>
                </a:solidFill>
              </a:rPr>
              <a:t>in C</a:t>
            </a:r>
            <a:r>
              <a:rPr lang="it-IT" baseline="-25000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endParaRPr lang="it-IT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200" b="1" dirty="0"/>
          </a:p>
        </p:txBody>
      </p:sp>
      <p:sp>
        <p:nvSpPr>
          <p:cNvPr id="18" name="Figura a mano libera 17"/>
          <p:cNvSpPr/>
          <p:nvPr/>
        </p:nvSpPr>
        <p:spPr bwMode="auto">
          <a:xfrm>
            <a:off x="1758826" y="3665538"/>
            <a:ext cx="1574800" cy="1211262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… che per lavoro o per studio si reca giornalmente in C</a:t>
            </a:r>
            <a:r>
              <a:rPr lang="it-IT" sz="1200" baseline="-25000" dirty="0">
                <a:solidFill>
                  <a:srgbClr val="000000"/>
                </a:solidFill>
                <a:cs typeface="Arial" pitchFamily="34" charset="0"/>
              </a:rPr>
              <a:t>i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82" name="CasellaDiTesto 3"/>
          <p:cNvSpPr txBox="1">
            <a:spLocks noChangeArrowheads="1"/>
          </p:cNvSpPr>
          <p:nvPr/>
        </p:nvSpPr>
        <p:spPr bwMode="auto">
          <a:xfrm>
            <a:off x="957263" y="465138"/>
            <a:ext cx="388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>
                <a:solidFill>
                  <a:srgbClr val="C00000"/>
                </a:solidFill>
              </a:rPr>
              <a:t>Popolazione ISCRITTA in anagrafe di C</a:t>
            </a:r>
            <a:r>
              <a:rPr lang="it-IT" altLang="it-IT" sz="1200" b="1" baseline="-2500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0983" name="Rettangolo 1"/>
          <p:cNvSpPr>
            <a:spLocks noChangeArrowheads="1"/>
          </p:cNvSpPr>
          <p:nvPr/>
        </p:nvSpPr>
        <p:spPr bwMode="auto">
          <a:xfrm>
            <a:off x="5508104" y="465138"/>
            <a:ext cx="3528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 dirty="0">
                <a:solidFill>
                  <a:srgbClr val="C00000"/>
                </a:solidFill>
              </a:rPr>
              <a:t>Pop. </a:t>
            </a:r>
            <a:r>
              <a:rPr lang="it-IT" altLang="it-IT" sz="1200" b="1" dirty="0" smtClean="0">
                <a:solidFill>
                  <a:srgbClr val="C00000"/>
                </a:solidFill>
              </a:rPr>
              <a:t>ISCRITTA in anagrafe di altri Comuni C</a:t>
            </a:r>
            <a:r>
              <a:rPr lang="it-IT" altLang="it-IT" sz="1200" b="1" baseline="-25000" dirty="0" smtClean="0">
                <a:solidFill>
                  <a:srgbClr val="C00000"/>
                </a:solidFill>
              </a:rPr>
              <a:t>i</a:t>
            </a:r>
            <a:endParaRPr lang="it-IT" altLang="it-IT" sz="1200" b="1" baseline="-25000" dirty="0">
              <a:solidFill>
                <a:srgbClr val="C00000"/>
              </a:solidFill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3635896" y="3652838"/>
            <a:ext cx="1439863" cy="1201737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spcCol="1270" anchor="ctr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dirty="0"/>
              <a:t>Sottoinsieme di residenti </a:t>
            </a:r>
            <a:r>
              <a:rPr lang="it-IT" dirty="0" smtClean="0"/>
              <a:t>che </a:t>
            </a:r>
            <a:r>
              <a:rPr lang="it-IT" dirty="0"/>
              <a:t>vive, risiede, lavora/studia </a:t>
            </a:r>
            <a:r>
              <a:rPr lang="it-IT" dirty="0" err="1" smtClean="0"/>
              <a:t>nemune</a:t>
            </a:r>
            <a:r>
              <a:rPr lang="it-IT" dirty="0" smtClean="0"/>
              <a:t> </a:t>
            </a:r>
            <a:r>
              <a:rPr lang="it-IT" dirty="0"/>
              <a:t>di residenza </a:t>
            </a:r>
            <a:r>
              <a:rPr lang="it-IT" dirty="0" smtClean="0"/>
              <a:t>anagrafica, </a:t>
            </a:r>
            <a:r>
              <a:rPr lang="it-IT" i="1" dirty="0" err="1" smtClean="0">
                <a:solidFill>
                  <a:schemeClr val="tx1"/>
                </a:solidFill>
              </a:rPr>
              <a:t>C</a:t>
            </a:r>
            <a:r>
              <a:rPr lang="it-IT" i="1" baseline="-25000" dirty="0" err="1" smtClean="0">
                <a:solidFill>
                  <a:schemeClr val="tx1"/>
                </a:solidFill>
              </a:rPr>
              <a:t>k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0986" name="CasellaDiTesto 1"/>
          <p:cNvSpPr txBox="1">
            <a:spLocks noChangeArrowheads="1"/>
          </p:cNvSpPr>
          <p:nvPr/>
        </p:nvSpPr>
        <p:spPr bwMode="auto">
          <a:xfrm>
            <a:off x="644401" y="944563"/>
            <a:ext cx="216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Dinamica in uscita da </a:t>
            </a:r>
            <a:r>
              <a:rPr lang="it-IT" altLang="it-IT" sz="1400" i="1"/>
              <a:t>C</a:t>
            </a:r>
            <a:r>
              <a:rPr lang="it-IT" altLang="it-IT" sz="1400" i="1" baseline="-25000"/>
              <a:t>k</a:t>
            </a:r>
            <a:endParaRPr lang="it-IT" altLang="it-IT" sz="1400" i="1"/>
          </a:p>
        </p:txBody>
      </p:sp>
      <p:sp>
        <p:nvSpPr>
          <p:cNvPr id="40987" name="CasellaDiTesto 2"/>
          <p:cNvSpPr txBox="1">
            <a:spLocks noChangeArrowheads="1"/>
          </p:cNvSpPr>
          <p:nvPr/>
        </p:nvSpPr>
        <p:spPr bwMode="auto">
          <a:xfrm>
            <a:off x="3947992" y="944563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Statica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508104" y="1027113"/>
            <a:ext cx="0" cy="413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9" name="CasellaDiTesto 31"/>
          <p:cNvSpPr txBox="1">
            <a:spLocks noChangeArrowheads="1"/>
          </p:cNvSpPr>
          <p:nvPr/>
        </p:nvSpPr>
        <p:spPr bwMode="auto">
          <a:xfrm>
            <a:off x="5622404" y="944563"/>
            <a:ext cx="1814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dirty="0"/>
              <a:t>Dinamica in uscita da </a:t>
            </a:r>
            <a:r>
              <a:rPr lang="it-IT" altLang="it-IT" sz="1100" dirty="0">
                <a:solidFill>
                  <a:srgbClr val="000000"/>
                </a:solidFill>
              </a:rPr>
              <a:t>C</a:t>
            </a:r>
            <a:r>
              <a:rPr lang="it-IT" altLang="it-IT" sz="1100" baseline="-25000" dirty="0">
                <a:solidFill>
                  <a:srgbClr val="000000"/>
                </a:solidFill>
              </a:rPr>
              <a:t>i</a:t>
            </a:r>
            <a:r>
              <a:rPr lang="it-IT" altLang="it-IT" sz="1100" dirty="0"/>
              <a:t> / Dinamica in entrata a </a:t>
            </a:r>
            <a:r>
              <a:rPr lang="it-IT" altLang="it-IT" sz="1100" i="1" dirty="0" err="1"/>
              <a:t>C</a:t>
            </a:r>
            <a:r>
              <a:rPr lang="it-IT" altLang="it-IT" sz="1100" i="1" baseline="-25000" dirty="0" err="1"/>
              <a:t>k</a:t>
            </a:r>
            <a:endParaRPr lang="it-IT" altLang="it-IT" sz="1100" i="1" dirty="0"/>
          </a:p>
        </p:txBody>
      </p:sp>
      <p:cxnSp>
        <p:nvCxnSpPr>
          <p:cNvPr id="23" name="Connettore 1 22"/>
          <p:cNvCxnSpPr/>
          <p:nvPr/>
        </p:nvCxnSpPr>
        <p:spPr>
          <a:xfrm>
            <a:off x="-68386" y="828675"/>
            <a:ext cx="5360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543029" y="828675"/>
            <a:ext cx="3493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arentesi graffa chiusa 25"/>
          <p:cNvSpPr/>
          <p:nvPr/>
        </p:nvSpPr>
        <p:spPr>
          <a:xfrm rot="16200000">
            <a:off x="1542133" y="-156369"/>
            <a:ext cx="287338" cy="3254375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Parentesi graffa chiusa 37"/>
          <p:cNvSpPr/>
          <p:nvPr/>
        </p:nvSpPr>
        <p:spPr>
          <a:xfrm rot="16200000">
            <a:off x="4274222" y="669131"/>
            <a:ext cx="287338" cy="1635126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3635896" y="1700808"/>
            <a:ext cx="1558976" cy="124782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>
                <a:solidFill>
                  <a:schemeClr val="tx1"/>
                </a:solidFill>
              </a:rPr>
              <a:t>Popolazione </a:t>
            </a:r>
            <a:r>
              <a:rPr lang="it-IT" sz="1200" dirty="0" smtClean="0">
                <a:solidFill>
                  <a:schemeClr val="tx1"/>
                </a:solidFill>
              </a:rPr>
              <a:t>statica in </a:t>
            </a:r>
            <a:r>
              <a:rPr lang="it-IT" sz="1200" i="1" dirty="0" err="1" smtClean="0">
                <a:solidFill>
                  <a:schemeClr val="tx1"/>
                </a:solidFill>
              </a:rPr>
              <a:t>C</a:t>
            </a:r>
            <a:r>
              <a:rPr lang="it-IT" sz="1200" i="1" baseline="-25000" dirty="0" err="1" smtClean="0">
                <a:solidFill>
                  <a:schemeClr val="tx1"/>
                </a:solidFill>
              </a:rPr>
              <a:t>k</a:t>
            </a:r>
            <a:endParaRPr lang="it-IT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t-IT" sz="1200" b="1" dirty="0" smtClean="0"/>
          </a:p>
          <a:p>
            <a:pPr algn="ctr">
              <a:defRPr/>
            </a:pPr>
            <a:endParaRPr lang="it-IT" sz="1200" b="1" dirty="0" smtClean="0"/>
          </a:p>
        </p:txBody>
      </p:sp>
      <p:sp>
        <p:nvSpPr>
          <p:cNvPr id="40" name="Freccia in giù 39"/>
          <p:cNvSpPr/>
          <p:nvPr/>
        </p:nvSpPr>
        <p:spPr bwMode="auto">
          <a:xfrm>
            <a:off x="4166121" y="3079750"/>
            <a:ext cx="457200" cy="3905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42" name="Parentesi graffa chiusa 41"/>
          <p:cNvSpPr/>
          <p:nvPr/>
        </p:nvSpPr>
        <p:spPr>
          <a:xfrm rot="5400000">
            <a:off x="5312585" y="3449505"/>
            <a:ext cx="281086" cy="3710351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" name="Parentesi graffa chiusa 42"/>
          <p:cNvSpPr/>
          <p:nvPr/>
        </p:nvSpPr>
        <p:spPr>
          <a:xfrm rot="16200000">
            <a:off x="7041766" y="-57285"/>
            <a:ext cx="287338" cy="3126058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5650682" y="1675202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Popolazione Pendolare periodica/</a:t>
            </a:r>
            <a:r>
              <a:rPr lang="it-IT" sz="1000" dirty="0">
                <a:solidFill>
                  <a:schemeClr val="tx1"/>
                </a:solidFill>
              </a:rPr>
              <a:t> giornaliera</a:t>
            </a:r>
            <a:r>
              <a:rPr lang="it-IT" sz="1000" dirty="0" smtClean="0">
                <a:solidFill>
                  <a:schemeClr val="tx1"/>
                </a:solidFill>
              </a:rPr>
              <a:t> di </a:t>
            </a:r>
            <a:r>
              <a:rPr lang="it-IT" sz="1000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000" baseline="-25000" dirty="0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it-IT" sz="1000" dirty="0" smtClean="0">
                <a:solidFill>
                  <a:schemeClr val="tx1"/>
                </a:solidFill>
              </a:rPr>
              <a:t>  che è Temporaneamente Dimorante/</a:t>
            </a:r>
            <a:r>
              <a:rPr lang="it-IT" sz="1000" dirty="0">
                <a:solidFill>
                  <a:schemeClr val="tx1"/>
                </a:solidFill>
              </a:rPr>
              <a:t> Giornalmente Presente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>
                <a:solidFill>
                  <a:schemeClr val="tx1"/>
                </a:solidFill>
              </a:rPr>
              <a:t>in </a:t>
            </a:r>
            <a:r>
              <a:rPr lang="it-IT" sz="1000" i="1" dirty="0" err="1" smtClean="0">
                <a:solidFill>
                  <a:schemeClr val="tx1"/>
                </a:solidFill>
              </a:rPr>
              <a:t>C</a:t>
            </a:r>
            <a:r>
              <a:rPr lang="it-IT" sz="1000" i="1" baseline="-25000" dirty="0" err="1" smtClean="0">
                <a:solidFill>
                  <a:schemeClr val="tx1"/>
                </a:solidFill>
              </a:rPr>
              <a:t>k</a:t>
            </a:r>
            <a:endParaRPr lang="it-IT" sz="1000" baseline="-25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it-IT" sz="1050" b="1" dirty="0"/>
          </a:p>
          <a:p>
            <a:pPr algn="ctr">
              <a:defRPr/>
            </a:pPr>
            <a:r>
              <a:rPr lang="it-IT" sz="1050" b="1" dirty="0" smtClean="0"/>
              <a:t> </a:t>
            </a:r>
            <a:endParaRPr lang="it-IT" sz="1050" b="1" dirty="0"/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5771629" y="3681413"/>
            <a:ext cx="1411287" cy="123825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050" dirty="0">
                <a:solidFill>
                  <a:srgbClr val="000000"/>
                </a:solidFill>
                <a:cs typeface="Arial" pitchFamily="34" charset="0"/>
              </a:rPr>
              <a:t>….che alloggia per periodi più o meno lunghi </a:t>
            </a:r>
          </a:p>
          <a:p>
            <a:pPr algn="ctr">
              <a:defRPr/>
            </a:pPr>
            <a:r>
              <a:rPr lang="it-IT" sz="1050" dirty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it-IT" sz="1050" i="1" dirty="0" err="1">
                <a:solidFill>
                  <a:schemeClr val="tx1"/>
                </a:solidFill>
              </a:rPr>
              <a:t>C</a:t>
            </a:r>
            <a:r>
              <a:rPr lang="it-IT" sz="1050" i="1" baseline="-25000" dirty="0" err="1">
                <a:solidFill>
                  <a:schemeClr val="tx1"/>
                </a:solidFill>
              </a:rPr>
              <a:t>k</a:t>
            </a:r>
            <a:r>
              <a:rPr lang="it-IT" sz="1050" i="1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rgbClr val="000000"/>
                </a:solidFill>
                <a:cs typeface="Arial" pitchFamily="34" charset="0"/>
              </a:rPr>
              <a:t>/  che per lavoro o per studio si reca giornalmente in </a:t>
            </a:r>
            <a:r>
              <a:rPr lang="it-IT" sz="1050" dirty="0" err="1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050" baseline="-25000" dirty="0" err="1">
                <a:solidFill>
                  <a:srgbClr val="000000"/>
                </a:solidFill>
                <a:cs typeface="Arial" pitchFamily="34" charset="0"/>
              </a:rPr>
              <a:t>k</a:t>
            </a:r>
            <a:endParaRPr lang="it-IT" sz="105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esigenze conoscitive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15707" y="6287784"/>
            <a:ext cx="2262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050" dirty="0">
                <a:solidFill>
                  <a:srgbClr val="000000"/>
                </a:solidFill>
              </a:rPr>
              <a:t>C</a:t>
            </a:r>
            <a:r>
              <a:rPr lang="it-IT" altLang="it-IT" sz="1050" baseline="-25000" dirty="0">
                <a:solidFill>
                  <a:srgbClr val="000000"/>
                </a:solidFill>
              </a:rPr>
              <a:t>i</a:t>
            </a:r>
            <a:r>
              <a:rPr lang="it-IT" sz="1050" dirty="0" smtClean="0"/>
              <a:t> = altri comuni eccetto </a:t>
            </a:r>
            <a:r>
              <a:rPr lang="it-IT" sz="1050" i="1" dirty="0" err="1"/>
              <a:t>C</a:t>
            </a:r>
            <a:r>
              <a:rPr lang="it-IT" sz="1050" i="1" baseline="-25000" dirty="0" err="1"/>
              <a:t>k</a:t>
            </a:r>
            <a:endParaRPr lang="it-IT" sz="105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96336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16175"/>
            <a:ext cx="454342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CasellaDiTesto 2"/>
          <p:cNvSpPr txBox="1">
            <a:spLocks noChangeArrowheads="1"/>
          </p:cNvSpPr>
          <p:nvPr/>
        </p:nvSpPr>
        <p:spPr bwMode="auto">
          <a:xfrm>
            <a:off x="7515225" y="2887663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Brescia</a:t>
            </a:r>
          </a:p>
        </p:txBody>
      </p:sp>
      <p:pic>
        <p:nvPicPr>
          <p:cNvPr id="8909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28650"/>
            <a:ext cx="4502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CasellaDiTesto 11"/>
          <p:cNvSpPr txBox="1">
            <a:spLocks noChangeArrowheads="1"/>
          </p:cNvSpPr>
          <p:nvPr/>
        </p:nvSpPr>
        <p:spPr bwMode="auto">
          <a:xfrm>
            <a:off x="809625" y="11176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Modena</a:t>
            </a:r>
          </a:p>
        </p:txBody>
      </p:sp>
      <p:sp>
        <p:nvSpPr>
          <p:cNvPr id="89094" name="Rettangolo 3"/>
          <p:cNvSpPr>
            <a:spLocks noChangeArrowheads="1"/>
          </p:cNvSpPr>
          <p:nvPr/>
        </p:nvSpPr>
        <p:spPr bwMode="auto">
          <a:xfrm>
            <a:off x="5029200" y="950913"/>
            <a:ext cx="3497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b="1" dirty="0"/>
              <a:t>Distribuzione dell’indice media 0-1</a:t>
            </a:r>
            <a:endParaRPr lang="it-IT" altLang="it-IT" sz="1400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029200" y="1933575"/>
            <a:ext cx="381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sz="1400"/>
              <a:t>Frequenza progressivamente meno elevata per livelli di vulnerabilità minima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1325" y="5408613"/>
            <a:ext cx="3668713" cy="6477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/>
              <a:t>Quale «soglia» utilizzare per identificare le famiglie vulnerabili?</a:t>
            </a:r>
          </a:p>
        </p:txBody>
      </p:sp>
      <p:sp>
        <p:nvSpPr>
          <p:cNvPr id="9" name="Ovale 8"/>
          <p:cNvSpPr/>
          <p:nvPr/>
        </p:nvSpPr>
        <p:spPr>
          <a:xfrm>
            <a:off x="695325" y="3438525"/>
            <a:ext cx="1181100" cy="647700"/>
          </a:xfrm>
          <a:prstGeom prst="ellipse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365125" y="4270375"/>
            <a:ext cx="1920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/>
              <a:t>Frequenza ridotta su livelli di vulnerabilità molto elevati</a:t>
            </a:r>
          </a:p>
        </p:txBody>
      </p:sp>
      <p:cxnSp>
        <p:nvCxnSpPr>
          <p:cNvPr id="13" name="Connettore 2 12"/>
          <p:cNvCxnSpPr>
            <a:stCxn id="9" idx="4"/>
          </p:cNvCxnSpPr>
          <p:nvPr/>
        </p:nvCxnSpPr>
        <p:spPr>
          <a:xfrm flipH="1">
            <a:off x="1285875" y="4086225"/>
            <a:ext cx="0" cy="1746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2647950" y="950913"/>
            <a:ext cx="1066800" cy="3108325"/>
          </a:xfrm>
          <a:prstGeom prst="ellipse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462213" y="4284663"/>
            <a:ext cx="1571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/>
              <a:t>addensamento su livelli di vulnerabilità medio-bassi </a:t>
            </a:r>
          </a:p>
        </p:txBody>
      </p:sp>
      <p:cxnSp>
        <p:nvCxnSpPr>
          <p:cNvPr id="24" name="Connettore 2 23"/>
          <p:cNvCxnSpPr>
            <a:endCxn id="14" idx="0"/>
          </p:cNvCxnSpPr>
          <p:nvPr/>
        </p:nvCxnSpPr>
        <p:spPr>
          <a:xfrm>
            <a:off x="3238500" y="4059238"/>
            <a:ext cx="9525" cy="22542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 rot="2400000">
            <a:off x="3790950" y="2679700"/>
            <a:ext cx="1200150" cy="655638"/>
          </a:xfrm>
          <a:prstGeom prst="ellipse">
            <a:avLst/>
          </a:prstGeom>
          <a:noFill/>
          <a:ln w="15875">
            <a:solidFill>
              <a:srgbClr val="0068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7" name="Connettore 2 26"/>
          <p:cNvCxnSpPr>
            <a:stCxn id="26" idx="0"/>
          </p:cNvCxnSpPr>
          <p:nvPr/>
        </p:nvCxnSpPr>
        <p:spPr>
          <a:xfrm flipV="1">
            <a:off x="4600575" y="2455863"/>
            <a:ext cx="485775" cy="300037"/>
          </a:xfrm>
          <a:prstGeom prst="straightConnector1">
            <a:avLst/>
          </a:prstGeom>
          <a:ln w="15875">
            <a:solidFill>
              <a:srgbClr val="0068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applicazioni (2/5)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/>
      <p:bldP spid="22" grpId="0" animBg="1"/>
      <p:bldP spid="14" grpId="0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ttangolo 6"/>
          <p:cNvSpPr>
            <a:spLocks noChangeArrowheads="1"/>
          </p:cNvSpPr>
          <p:nvPr/>
        </p:nvSpPr>
        <p:spPr bwMode="auto">
          <a:xfrm>
            <a:off x="6588224" y="1412776"/>
            <a:ext cx="23034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b="1" dirty="0" smtClean="0">
                <a:solidFill>
                  <a:srgbClr val="C00000"/>
                </a:solidFill>
              </a:rPr>
              <a:t>famiglie </a:t>
            </a:r>
            <a:r>
              <a:rPr lang="it-IT" altLang="it-IT" b="1" dirty="0">
                <a:solidFill>
                  <a:srgbClr val="C00000"/>
                </a:solidFill>
              </a:rPr>
              <a:t>con </a:t>
            </a:r>
            <a:r>
              <a:rPr lang="it-IT" altLang="it-IT" b="1" dirty="0" smtClean="0">
                <a:solidFill>
                  <a:srgbClr val="C00000"/>
                </a:solidFill>
              </a:rPr>
              <a:t>figli</a:t>
            </a:r>
            <a:r>
              <a:rPr lang="it-IT" altLang="it-IT" dirty="0" smtClean="0"/>
              <a:t>: più </a:t>
            </a:r>
            <a:r>
              <a:rPr lang="it-IT" altLang="it-IT" dirty="0"/>
              <a:t>alta </a:t>
            </a:r>
            <a:r>
              <a:rPr lang="it-IT" altLang="it-IT" dirty="0" smtClean="0"/>
              <a:t>la quota con </a:t>
            </a:r>
            <a:r>
              <a:rPr lang="it-IT" altLang="it-IT" dirty="0"/>
              <a:t>un minor livello di vulnerabilità</a:t>
            </a:r>
          </a:p>
          <a:p>
            <a:pPr algn="ctr" eaLnBrk="1" hangingPunct="1"/>
            <a:endParaRPr lang="it-IT" altLang="it-IT" dirty="0"/>
          </a:p>
          <a:p>
            <a:pPr algn="ctr" eaLnBrk="1" hangingPunct="1"/>
            <a:endParaRPr lang="it-IT" altLang="it-IT" dirty="0" smtClean="0"/>
          </a:p>
          <a:p>
            <a:pPr algn="ctr" eaLnBrk="1" hangingPunct="1"/>
            <a:endParaRPr lang="it-IT" altLang="it-IT" dirty="0" smtClean="0"/>
          </a:p>
          <a:p>
            <a:pPr algn="ctr" eaLnBrk="1" hangingPunct="1"/>
            <a:endParaRPr lang="it-IT" altLang="it-IT" dirty="0"/>
          </a:p>
          <a:p>
            <a:pPr algn="ctr" eaLnBrk="1" hangingPunct="1"/>
            <a:r>
              <a:rPr lang="it-IT" altLang="it-IT" b="1" dirty="0"/>
              <a:t>famiglie </a:t>
            </a:r>
            <a:r>
              <a:rPr lang="it-IT" altLang="it-IT" b="1" dirty="0" err="1" smtClean="0"/>
              <a:t>monogenitore</a:t>
            </a:r>
            <a:r>
              <a:rPr lang="it-IT" altLang="it-IT" dirty="0" smtClean="0"/>
              <a:t>: </a:t>
            </a:r>
            <a:r>
              <a:rPr lang="it-IT" altLang="it-IT" dirty="0"/>
              <a:t>maggior </a:t>
            </a:r>
            <a:r>
              <a:rPr lang="it-IT" altLang="it-IT" dirty="0" smtClean="0"/>
              <a:t>incidenza di vulnerabilità </a:t>
            </a:r>
            <a:endParaRPr lang="it-IT" altLang="it-IT" dirty="0"/>
          </a:p>
          <a:p>
            <a:pPr algn="ctr" eaLnBrk="1" hangingPunct="1"/>
            <a:endParaRPr lang="it-IT" altLang="it-IT" dirty="0" smtClean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4418"/>
              </p:ext>
            </p:extLst>
          </p:nvPr>
        </p:nvGraphicFramePr>
        <p:xfrm>
          <a:off x="107504" y="1196752"/>
          <a:ext cx="63367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e 1"/>
          <p:cNvSpPr/>
          <p:nvPr/>
        </p:nvSpPr>
        <p:spPr>
          <a:xfrm>
            <a:off x="2285206" y="3305870"/>
            <a:ext cx="2430809" cy="180022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851920" y="1124744"/>
            <a:ext cx="2592288" cy="180022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44030" y="692696"/>
            <a:ext cx="352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dirty="0"/>
              <a:t>Tipologie </a:t>
            </a:r>
            <a:r>
              <a:rPr lang="it-IT" altLang="it-IT" dirty="0" smtClean="0"/>
              <a:t>familiari e vulnerabilità</a:t>
            </a:r>
            <a:endParaRPr lang="it-IT" alt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applicazioni (3/5)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41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7" name="Rectangle 39"/>
          <p:cNvSpPr>
            <a:spLocks noChangeArrowheads="1"/>
          </p:cNvSpPr>
          <p:nvPr/>
        </p:nvSpPr>
        <p:spPr bwMode="auto">
          <a:xfrm>
            <a:off x="245964" y="436606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cs typeface="Arial" charset="0"/>
              </a:rPr>
              <a:t>Sperimentazione analisi sulle relazioni tra «famiglie» nel comune di Bologna</a:t>
            </a:r>
          </a:p>
          <a:p>
            <a:endParaRPr lang="it-IT" dirty="0" smtClean="0">
              <a:cs typeface="Arial" charset="0"/>
            </a:endParaRPr>
          </a:p>
          <a:p>
            <a:r>
              <a:rPr lang="it-IT" sz="1600" dirty="0" smtClean="0"/>
              <a:t>Fonti: dati </a:t>
            </a:r>
            <a:r>
              <a:rPr lang="it-IT" sz="1600" dirty="0" err="1" smtClean="0"/>
              <a:t>Lac</a:t>
            </a:r>
            <a:r>
              <a:rPr lang="it-IT" sz="1600" dirty="0" smtClean="0"/>
              <a:t> e dati sui </a:t>
            </a:r>
            <a:r>
              <a:rPr lang="it-IT" sz="1600" dirty="0"/>
              <a:t>familiari a carico Modelli Unico e </a:t>
            </a:r>
            <a:r>
              <a:rPr lang="it-IT" sz="1600" dirty="0" smtClean="0"/>
              <a:t>730 (anno 2012)</a:t>
            </a:r>
            <a:r>
              <a:rPr lang="it-IT" sz="2000" dirty="0">
                <a:solidFill>
                  <a:srgbClr val="505150"/>
                </a:solidFill>
                <a:cs typeface="Arial" charset="0"/>
              </a:rPr>
              <a:t>	</a:t>
            </a:r>
          </a:p>
        </p:txBody>
      </p:sp>
      <p:sp>
        <p:nvSpPr>
          <p:cNvPr id="30759" name="CasellaDiTesto 1"/>
          <p:cNvSpPr txBox="1">
            <a:spLocks noChangeArrowheads="1"/>
          </p:cNvSpPr>
          <p:nvPr/>
        </p:nvSpPr>
        <p:spPr bwMode="auto">
          <a:xfrm>
            <a:off x="714375" y="1484784"/>
            <a:ext cx="7680325" cy="70788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solidFill>
                  <a:schemeClr val="dk1"/>
                </a:solidFill>
              </a:rPr>
              <a:t>206.215 famiglie residenti nel comune di Bologna associate a 92.266 famiglie fiscali</a:t>
            </a:r>
            <a:endParaRPr lang="it-IT" sz="2000" dirty="0"/>
          </a:p>
        </p:txBody>
      </p:sp>
      <p:sp>
        <p:nvSpPr>
          <p:cNvPr id="106" name="Rettangolo arrotondato 105"/>
          <p:cNvSpPr/>
          <p:nvPr/>
        </p:nvSpPr>
        <p:spPr>
          <a:xfrm>
            <a:off x="5712703" y="3213100"/>
            <a:ext cx="509587" cy="30321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107" name="Rettangolo arrotondato 106"/>
          <p:cNvSpPr/>
          <p:nvPr/>
        </p:nvSpPr>
        <p:spPr>
          <a:xfrm>
            <a:off x="5712703" y="3789363"/>
            <a:ext cx="509587" cy="303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8" name="Rettangolo arrotondato 107"/>
          <p:cNvSpPr/>
          <p:nvPr/>
        </p:nvSpPr>
        <p:spPr>
          <a:xfrm>
            <a:off x="5712703" y="4365625"/>
            <a:ext cx="509587" cy="303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109" name="CasellaDiTesto 108"/>
          <p:cNvSpPr txBox="1">
            <a:spLocks noChangeArrowheads="1"/>
          </p:cNvSpPr>
          <p:nvPr/>
        </p:nvSpPr>
        <p:spPr bwMode="auto">
          <a:xfrm>
            <a:off x="6217528" y="3219450"/>
            <a:ext cx="2303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/>
              <a:t>16.817</a:t>
            </a:r>
            <a:r>
              <a:rPr lang="it-IT" dirty="0" smtClean="0"/>
              <a:t> </a:t>
            </a:r>
            <a:r>
              <a:rPr lang="it-IT" dirty="0"/>
              <a:t>legami 1:1</a:t>
            </a:r>
          </a:p>
        </p:txBody>
      </p:sp>
      <p:sp>
        <p:nvSpPr>
          <p:cNvPr id="110" name="CasellaDiTesto 109"/>
          <p:cNvSpPr txBox="1">
            <a:spLocks noChangeArrowheads="1"/>
          </p:cNvSpPr>
          <p:nvPr/>
        </p:nvSpPr>
        <p:spPr bwMode="auto">
          <a:xfrm>
            <a:off x="6288965" y="379571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/>
              <a:t>825 </a:t>
            </a:r>
            <a:r>
              <a:rPr lang="it-IT" dirty="0"/>
              <a:t>legami 1:2</a:t>
            </a:r>
          </a:p>
        </p:txBody>
      </p:sp>
      <p:sp>
        <p:nvSpPr>
          <p:cNvPr id="111" name="CasellaDiTesto 110"/>
          <p:cNvSpPr txBox="1">
            <a:spLocks noChangeArrowheads="1"/>
          </p:cNvSpPr>
          <p:nvPr/>
        </p:nvSpPr>
        <p:spPr bwMode="auto">
          <a:xfrm>
            <a:off x="6288965" y="429895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/>
              <a:t>33 </a:t>
            </a:r>
            <a:r>
              <a:rPr lang="it-IT" dirty="0"/>
              <a:t>legami 1:3</a:t>
            </a:r>
          </a:p>
        </p:txBody>
      </p:sp>
      <p:sp>
        <p:nvSpPr>
          <p:cNvPr id="113" name="CasellaDiTesto 112"/>
          <p:cNvSpPr txBox="1">
            <a:spLocks noChangeArrowheads="1"/>
          </p:cNvSpPr>
          <p:nvPr/>
        </p:nvSpPr>
        <p:spPr bwMode="auto">
          <a:xfrm>
            <a:off x="4915694" y="2648506"/>
            <a:ext cx="4228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I dati fiscali instaurano </a:t>
            </a:r>
            <a:r>
              <a:rPr lang="it-IT" dirty="0" smtClean="0"/>
              <a:t>17.675 </a:t>
            </a:r>
            <a:r>
              <a:rPr lang="it-IT" dirty="0"/>
              <a:t>legami:</a:t>
            </a: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applicazioni (4/5)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42</a:t>
            </a:fld>
            <a:endParaRPr lang="it-IT" altLang="it-IT"/>
          </a:p>
        </p:txBody>
      </p:sp>
      <p:sp>
        <p:nvSpPr>
          <p:cNvPr id="60" name="Rettangolo arrotondato 59"/>
          <p:cNvSpPr/>
          <p:nvPr/>
        </p:nvSpPr>
        <p:spPr>
          <a:xfrm>
            <a:off x="1154113" y="3468688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1035050" y="4519613"/>
            <a:ext cx="51435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2" name="Rettangolo arrotondato 61"/>
          <p:cNvSpPr/>
          <p:nvPr/>
        </p:nvSpPr>
        <p:spPr>
          <a:xfrm>
            <a:off x="1136650" y="4976813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63" name="Rettangolo arrotondato 62"/>
          <p:cNvSpPr/>
          <p:nvPr/>
        </p:nvSpPr>
        <p:spPr>
          <a:xfrm>
            <a:off x="1697038" y="4557713"/>
            <a:ext cx="51435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64" name="Rettangolo arrotondato 63"/>
          <p:cNvSpPr/>
          <p:nvPr/>
        </p:nvSpPr>
        <p:spPr>
          <a:xfrm>
            <a:off x="3071813" y="4727575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65" name="Rettangolo arrotondato 64"/>
          <p:cNvSpPr/>
          <p:nvPr/>
        </p:nvSpPr>
        <p:spPr>
          <a:xfrm>
            <a:off x="2687638" y="3289300"/>
            <a:ext cx="509587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66" name="Rettangolo arrotondato 65"/>
          <p:cNvSpPr/>
          <p:nvPr/>
        </p:nvSpPr>
        <p:spPr>
          <a:xfrm>
            <a:off x="3033713" y="3792538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67" name="Rettangolo arrotondato 66"/>
          <p:cNvSpPr/>
          <p:nvPr/>
        </p:nvSpPr>
        <p:spPr>
          <a:xfrm>
            <a:off x="782638" y="3989388"/>
            <a:ext cx="51435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68" name="Rettangolo arrotondato 67"/>
          <p:cNvSpPr/>
          <p:nvPr/>
        </p:nvSpPr>
        <p:spPr>
          <a:xfrm>
            <a:off x="2314575" y="4727575"/>
            <a:ext cx="51435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69" name="Rettangolo arrotondato 68"/>
          <p:cNvSpPr/>
          <p:nvPr/>
        </p:nvSpPr>
        <p:spPr>
          <a:xfrm>
            <a:off x="1296988" y="5494338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0" name="Rettangolo arrotondato 69"/>
          <p:cNvSpPr/>
          <p:nvPr/>
        </p:nvSpPr>
        <p:spPr>
          <a:xfrm>
            <a:off x="1830388" y="3289300"/>
            <a:ext cx="509587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71" name="Rettangolo arrotondato 70"/>
          <p:cNvSpPr/>
          <p:nvPr/>
        </p:nvSpPr>
        <p:spPr>
          <a:xfrm>
            <a:off x="2820988" y="5265738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/>
          </a:p>
        </p:txBody>
      </p:sp>
      <p:sp>
        <p:nvSpPr>
          <p:cNvPr id="72" name="Rettangolo arrotondato 71"/>
          <p:cNvSpPr/>
          <p:nvPr/>
        </p:nvSpPr>
        <p:spPr>
          <a:xfrm>
            <a:off x="1619250" y="4008438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3" name="Rettangolo arrotondato 72"/>
          <p:cNvSpPr/>
          <p:nvPr/>
        </p:nvSpPr>
        <p:spPr>
          <a:xfrm>
            <a:off x="2478088" y="4216400"/>
            <a:ext cx="509587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4" name="Rettangolo arrotondato 73"/>
          <p:cNvSpPr/>
          <p:nvPr/>
        </p:nvSpPr>
        <p:spPr>
          <a:xfrm>
            <a:off x="1897063" y="5218113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75" name="Rettangolo arrotondato 74"/>
          <p:cNvSpPr/>
          <p:nvPr/>
        </p:nvSpPr>
        <p:spPr>
          <a:xfrm>
            <a:off x="2151063" y="5710238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76" name="Rettangolo arrotondato 75"/>
          <p:cNvSpPr/>
          <p:nvPr/>
        </p:nvSpPr>
        <p:spPr>
          <a:xfrm>
            <a:off x="2266950" y="3762375"/>
            <a:ext cx="509588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7" name="Rettangolo arrotondato 76"/>
          <p:cNvSpPr/>
          <p:nvPr/>
        </p:nvSpPr>
        <p:spPr>
          <a:xfrm>
            <a:off x="3348038" y="4224338"/>
            <a:ext cx="5080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78" name="Rettangolo arrotondato 77"/>
          <p:cNvSpPr/>
          <p:nvPr/>
        </p:nvSpPr>
        <p:spPr>
          <a:xfrm>
            <a:off x="3565525" y="5178425"/>
            <a:ext cx="509588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79" name="Rettangolo arrotondato 78"/>
          <p:cNvSpPr/>
          <p:nvPr/>
        </p:nvSpPr>
        <p:spPr>
          <a:xfrm>
            <a:off x="2911475" y="5862638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0" name="Rettangolo arrotondato 79"/>
          <p:cNvSpPr/>
          <p:nvPr/>
        </p:nvSpPr>
        <p:spPr>
          <a:xfrm>
            <a:off x="3700463" y="5686425"/>
            <a:ext cx="508000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1" name="Rettangolo arrotondato 80"/>
          <p:cNvSpPr/>
          <p:nvPr/>
        </p:nvSpPr>
        <p:spPr>
          <a:xfrm>
            <a:off x="3917950" y="4673600"/>
            <a:ext cx="509588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82" name="Rettangolo arrotondato 81"/>
          <p:cNvSpPr/>
          <p:nvPr/>
        </p:nvSpPr>
        <p:spPr>
          <a:xfrm>
            <a:off x="3719513" y="3776663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83" name="Rettangolo arrotondato 82"/>
          <p:cNvSpPr/>
          <p:nvPr/>
        </p:nvSpPr>
        <p:spPr>
          <a:xfrm>
            <a:off x="3541713" y="3292475"/>
            <a:ext cx="509587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4" name="Rettangolo arrotondato 83"/>
          <p:cNvSpPr/>
          <p:nvPr/>
        </p:nvSpPr>
        <p:spPr>
          <a:xfrm>
            <a:off x="2925763" y="2787650"/>
            <a:ext cx="508000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85" name="Rettangolo arrotondato 84"/>
          <p:cNvSpPr/>
          <p:nvPr/>
        </p:nvSpPr>
        <p:spPr>
          <a:xfrm>
            <a:off x="2179638" y="2714625"/>
            <a:ext cx="508000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86" name="Rettangolo arrotondato 85"/>
          <p:cNvSpPr/>
          <p:nvPr/>
        </p:nvSpPr>
        <p:spPr>
          <a:xfrm>
            <a:off x="3708400" y="2787650"/>
            <a:ext cx="508000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7" name="Rettangolo arrotondato 86"/>
          <p:cNvSpPr/>
          <p:nvPr/>
        </p:nvSpPr>
        <p:spPr>
          <a:xfrm>
            <a:off x="4257675" y="3252788"/>
            <a:ext cx="509588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>
              <a:solidFill>
                <a:schemeClr val="lt1"/>
              </a:solidFill>
            </a:endParaRPr>
          </a:p>
        </p:txBody>
      </p:sp>
      <p:sp>
        <p:nvSpPr>
          <p:cNvPr id="88" name="Rettangolo arrotondato 87"/>
          <p:cNvSpPr/>
          <p:nvPr/>
        </p:nvSpPr>
        <p:spPr>
          <a:xfrm>
            <a:off x="4410075" y="3771900"/>
            <a:ext cx="509588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9" name="Rettangolo arrotondato 88"/>
          <p:cNvSpPr/>
          <p:nvPr/>
        </p:nvSpPr>
        <p:spPr>
          <a:xfrm>
            <a:off x="4244975" y="4216400"/>
            <a:ext cx="508000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0" name="Rettangolo arrotondato 89"/>
          <p:cNvSpPr/>
          <p:nvPr/>
        </p:nvSpPr>
        <p:spPr>
          <a:xfrm>
            <a:off x="4565650" y="4713288"/>
            <a:ext cx="509588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1" name="Rettangolo arrotondato 90"/>
          <p:cNvSpPr/>
          <p:nvPr/>
        </p:nvSpPr>
        <p:spPr>
          <a:xfrm>
            <a:off x="4311650" y="5178425"/>
            <a:ext cx="509588" cy="303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2" name="Rettangolo arrotondato 91"/>
          <p:cNvSpPr/>
          <p:nvPr/>
        </p:nvSpPr>
        <p:spPr>
          <a:xfrm>
            <a:off x="1504950" y="2827338"/>
            <a:ext cx="508000" cy="303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3" name="CasellaDiTesto 59"/>
          <p:cNvSpPr txBox="1">
            <a:spLocks noChangeArrowheads="1"/>
          </p:cNvSpPr>
          <p:nvPr/>
        </p:nvSpPr>
        <p:spPr bwMode="auto">
          <a:xfrm>
            <a:off x="1611313" y="2198688"/>
            <a:ext cx="3176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Famiglie anagrafiche</a:t>
            </a: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697163"/>
            <a:ext cx="431641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/>
      <p:bldP spid="110" grpId="0"/>
      <p:bldP spid="111" grpId="0"/>
      <p:bldP spid="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395536" y="609691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it-IT" dirty="0" smtClean="0">
                <a:cs typeface="Arial" charset="0"/>
              </a:rPr>
              <a:t>Ipotesi «limite» di riclassificazione delle tipologie familiari anagrafiche </a:t>
            </a:r>
            <a:endParaRPr lang="it-IT" sz="2000" dirty="0">
              <a:solidFill>
                <a:srgbClr val="505150"/>
              </a:solidFill>
              <a:cs typeface="Arial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51561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1300081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Selezione dei legami doppi che mettono in relazione coniugi</a:t>
            </a:r>
            <a:endParaRPr lang="it-IT" sz="2000" dirty="0"/>
          </a:p>
        </p:txBody>
      </p:sp>
      <p:sp>
        <p:nvSpPr>
          <p:cNvPr id="17" name="Fumetto 2 16"/>
          <p:cNvSpPr/>
          <p:nvPr/>
        </p:nvSpPr>
        <p:spPr>
          <a:xfrm>
            <a:off x="1331640" y="4365103"/>
            <a:ext cx="6984776" cy="1368153"/>
          </a:xfrm>
          <a:prstGeom prst="wedgeRoundRectCallout">
            <a:avLst>
              <a:gd name="adj1" fmla="val 45032"/>
              <a:gd name="adj2" fmla="val -7146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riduzione delle famiglie unipersonali </a:t>
            </a:r>
            <a:r>
              <a:rPr lang="it-IT" dirty="0" smtClean="0">
                <a:solidFill>
                  <a:schemeClr val="tx1"/>
                </a:solidFill>
              </a:rPr>
              <a:t>e </a:t>
            </a:r>
            <a:r>
              <a:rPr lang="it-IT" dirty="0">
                <a:solidFill>
                  <a:schemeClr val="tx1"/>
                </a:solidFill>
              </a:rPr>
              <a:t>delle famiglie </a:t>
            </a:r>
            <a:r>
              <a:rPr lang="it-IT" dirty="0" err="1">
                <a:solidFill>
                  <a:schemeClr val="tx1"/>
                </a:solidFill>
              </a:rPr>
              <a:t>monogenitore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incremento </a:t>
            </a:r>
            <a:r>
              <a:rPr lang="it-IT" dirty="0">
                <a:solidFill>
                  <a:schemeClr val="tx1"/>
                </a:solidFill>
              </a:rPr>
              <a:t>delle coppie senza figli e delle coppie con </a:t>
            </a:r>
            <a:r>
              <a:rPr lang="it-IT" dirty="0" smtClean="0">
                <a:solidFill>
                  <a:schemeClr val="tx1"/>
                </a:solidFill>
              </a:rPr>
              <a:t>figli</a:t>
            </a:r>
            <a:endParaRPr 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applicazioni (5/5)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09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conclusioni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asellaDiTesto 31"/>
          <p:cNvSpPr txBox="1">
            <a:spLocks noChangeArrowheads="1"/>
          </p:cNvSpPr>
          <p:nvPr/>
        </p:nvSpPr>
        <p:spPr bwMode="auto">
          <a:xfrm>
            <a:off x="733772" y="1029145"/>
            <a:ext cx="76660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</a:t>
            </a:r>
            <a:endParaRPr lang="it-IT" altLang="it-IT" sz="2000" b="1" i="1" dirty="0" smtClean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Tempestività nella </a:t>
            </a:r>
            <a:r>
              <a:rPr lang="it-IT" altLang="it-IT" b="1" dirty="0"/>
              <a:t>produzione del dato (T+2/3)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Costruzione di un sistema informativo sul reddito </a:t>
            </a:r>
            <a:r>
              <a:rPr lang="it-IT" altLang="it-IT" b="1" dirty="0" smtClean="0"/>
              <a:t>condiviso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Confrontabilità con le indagini sociali (definizioni, aggregati)</a:t>
            </a:r>
          </a:p>
          <a:p>
            <a:pPr eaLnBrk="1" hangingPunct="1"/>
            <a:r>
              <a:rPr lang="it-IT" altLang="it-IT" dirty="0" smtClean="0"/>
              <a:t> 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400800" y="6369050"/>
            <a:ext cx="5953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400800" y="6369050"/>
            <a:ext cx="595313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2" name="Rettangolo 1"/>
          <p:cNvSpPr/>
          <p:nvPr/>
        </p:nvSpPr>
        <p:spPr>
          <a:xfrm>
            <a:off x="971550" y="1247775"/>
            <a:ext cx="3562350" cy="4362450"/>
          </a:xfrm>
          <a:prstGeom prst="rect">
            <a:avLst/>
          </a:prstGeom>
          <a:solidFill>
            <a:srgbClr val="6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214" name="CasellaDiTesto 2"/>
          <p:cNvSpPr txBox="1">
            <a:spLocks noChangeArrowheads="1"/>
          </p:cNvSpPr>
          <p:nvPr/>
        </p:nvSpPr>
        <p:spPr bwMode="auto">
          <a:xfrm>
            <a:off x="1333500" y="2028825"/>
            <a:ext cx="283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7200" b="1">
                <a:solidFill>
                  <a:srgbClr val="FFFFFF"/>
                </a:solidFill>
                <a:latin typeface="Bradley Hand ITC" pitchFamily="66" charset="0"/>
              </a:rPr>
              <a:t>Grazie</a:t>
            </a:r>
            <a:endParaRPr lang="it-IT" altLang="it-IT" sz="4800" b="1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45</a:t>
            </a:fld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Segnaposto contenuto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469882"/>
              </p:ext>
            </p:extLst>
          </p:nvPr>
        </p:nvGraphicFramePr>
        <p:xfrm>
          <a:off x="467544" y="759619"/>
          <a:ext cx="8229600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fonti e variabili principali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83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692696"/>
            <a:ext cx="842493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 smtClean="0">
                <a:solidFill>
                  <a:srgbClr val="C00000"/>
                </a:solidFill>
                <a:latin typeface="+mn-lt"/>
                <a:cs typeface="+mn-cs"/>
              </a:rPr>
              <a:t>Realizzazione </a:t>
            </a:r>
            <a:r>
              <a:rPr lang="it-IT" altLang="it-IT" u="sng" dirty="0" smtClean="0">
                <a:solidFill>
                  <a:srgbClr val="C00000"/>
                </a:solidFill>
                <a:latin typeface="+mn-lt"/>
                <a:cs typeface="+mn-cs"/>
              </a:rPr>
              <a:t>Matrici comunali origine/destinazione</a:t>
            </a:r>
            <a:r>
              <a:rPr lang="it-IT" altLang="it-IT" dirty="0" smtClean="0">
                <a:solidFill>
                  <a:prstClr val="black"/>
                </a:solidFill>
                <a:latin typeface="+mn-lt"/>
                <a:cs typeface="+mn-cs"/>
              </a:rPr>
              <a:t> (mobilità Lavoro e Studio) </a:t>
            </a:r>
            <a:r>
              <a:rPr lang="it-IT" altLang="it-IT" dirty="0">
                <a:solidFill>
                  <a:prstClr val="black"/>
                </a:solidFill>
                <a:latin typeface="+mn-lt"/>
                <a:cs typeface="+mn-cs"/>
              </a:rPr>
              <a:t>anni 2011 e  2012 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solidFill>
                  <a:srgbClr val="C00000"/>
                </a:solidFill>
                <a:latin typeface="+mn-lt"/>
                <a:cs typeface="+mn-cs"/>
              </a:rPr>
              <a:t>Origine</a:t>
            </a: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: </a:t>
            </a:r>
            <a:r>
              <a:rPr lang="it-IT" sz="1600" dirty="0" smtClean="0">
                <a:solidFill>
                  <a:prstClr val="black"/>
                </a:solidFill>
                <a:latin typeface="+mn-lt"/>
                <a:cs typeface="+mn-cs"/>
              </a:rPr>
              <a:t>residenza anagrafica </a:t>
            </a: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per i residenti, </a:t>
            </a:r>
            <a:r>
              <a:rPr lang="it-IT" sz="1600" dirty="0" smtClean="0">
                <a:solidFill>
                  <a:prstClr val="black"/>
                </a:solidFill>
                <a:latin typeface="+mn-lt"/>
                <a:cs typeface="+mn-cs"/>
              </a:rPr>
              <a:t>domicilio </a:t>
            </a: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fiscale per i non residenti  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rgbClr val="C00000"/>
                </a:solidFill>
                <a:latin typeface="+mn-lt"/>
                <a:cs typeface="+mn-cs"/>
              </a:rPr>
              <a:t>Destinazione</a:t>
            </a: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: comune di studio, comune di lavoro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400" dirty="0">
              <a:solidFill>
                <a:prstClr val="black"/>
              </a:solidFill>
              <a:latin typeface="+mn-l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 smtClean="0">
                <a:solidFill>
                  <a:srgbClr val="C00000"/>
                </a:solidFill>
                <a:latin typeface="+mn-lt"/>
                <a:cs typeface="+mn-cs"/>
              </a:rPr>
              <a:t>Scomposizione</a:t>
            </a:r>
            <a:r>
              <a:rPr lang="it-IT" altLang="it-IT" dirty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Residenti anagrafici in </a:t>
            </a:r>
            <a:r>
              <a:rPr lang="it-IT" altLang="it-IT" dirty="0">
                <a:solidFill>
                  <a:srgbClr val="C00000"/>
                </a:solidFill>
                <a:latin typeface="+mn-lt"/>
                <a:cs typeface="+mn-cs"/>
              </a:rPr>
              <a:t>City </a:t>
            </a:r>
            <a:r>
              <a:rPr lang="it-IT" altLang="it-IT" dirty="0" err="1">
                <a:solidFill>
                  <a:srgbClr val="C00000"/>
                </a:solidFill>
                <a:latin typeface="+mn-lt"/>
                <a:cs typeface="+mn-cs"/>
              </a:rPr>
              <a:t>users</a:t>
            </a:r>
            <a:endParaRPr lang="it-IT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Residenti statici 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cs typeface="+mn-cs"/>
              </a:rPr>
              <a:t>Residenti dinamici</a:t>
            </a:r>
            <a:r>
              <a:rPr lang="it-IT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</a:p>
          <a:p>
            <a:pPr lvl="2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solidFill>
                <a:srgbClr val="C00000"/>
              </a:solidFill>
              <a:latin typeface="+mn-l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Popolazione identificabili per ambito territoriale</a:t>
            </a:r>
            <a:endParaRPr lang="it-IT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Popolazione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insistente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diurna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en-US" sz="160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+mn-lt"/>
                <a:cs typeface="+mn-cs"/>
              </a:rPr>
              <a:t>Popolazione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afferente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Popolazione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dinamica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in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+mn-cs"/>
              </a:rPr>
              <a:t>ingresso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cs typeface="+mn-cs"/>
              </a:rPr>
              <a:t>e in </a:t>
            </a:r>
            <a:r>
              <a:rPr lang="en-US" sz="1600" dirty="0" err="1" smtClean="0">
                <a:solidFill>
                  <a:prstClr val="black"/>
                </a:solidFill>
                <a:latin typeface="+mn-lt"/>
                <a:cs typeface="+mn-cs"/>
              </a:rPr>
              <a:t>uscita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200150" lvl="2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Alcuni Indicatori </a:t>
            </a:r>
          </a:p>
          <a:p>
            <a:pPr marL="714375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+mn-lt"/>
                <a:cs typeface="+mn-cs"/>
              </a:rPr>
              <a:t>Indice </a:t>
            </a:r>
            <a:r>
              <a:rPr lang="it-IT" sz="1600" b="1" dirty="0">
                <a:solidFill>
                  <a:srgbClr val="C00000"/>
                </a:solidFill>
                <a:latin typeface="+mn-lt"/>
                <a:cs typeface="+mn-cs"/>
              </a:rPr>
              <a:t>di </a:t>
            </a:r>
            <a:r>
              <a:rPr lang="it-IT" sz="1600" b="1" dirty="0" smtClean="0">
                <a:solidFill>
                  <a:srgbClr val="C00000"/>
                </a:solidFill>
                <a:latin typeface="+mn-lt"/>
                <a:cs typeface="+mn-cs"/>
              </a:rPr>
              <a:t>attrazione: </a:t>
            </a:r>
            <a:r>
              <a:rPr lang="it-IT" sz="1600" dirty="0" smtClean="0">
                <a:latin typeface="+mn-lt"/>
                <a:cs typeface="+mn-cs"/>
              </a:rPr>
              <a:t>la capacità di un territorio di attrarre popolazione</a:t>
            </a:r>
            <a:endParaRPr lang="it-IT" sz="160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714375" lvl="1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C00000"/>
                </a:solidFill>
                <a:latin typeface="+mn-lt"/>
                <a:cs typeface="+mn-cs"/>
              </a:rPr>
              <a:t>Rapporto di coesistenza </a:t>
            </a:r>
            <a:r>
              <a:rPr lang="it-IT" sz="1600" dirty="0" smtClean="0">
                <a:solidFill>
                  <a:prstClr val="black"/>
                </a:solidFill>
                <a:latin typeface="+mn-lt"/>
                <a:cs typeface="+mn-cs"/>
              </a:rPr>
              <a:t>tra individui Insistenti e Residenti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risultati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3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514" y="764704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Sistema informativo </a:t>
            </a:r>
            <a:r>
              <a:rPr lang="it-IT" sz="1600" dirty="0" err="1" smtClean="0"/>
              <a:t>Persons</a:t>
            </a:r>
            <a:r>
              <a:rPr lang="it-IT" sz="1600" dirty="0" smtClean="0"/>
              <a:t> &amp; </a:t>
            </a:r>
            <a:r>
              <a:rPr lang="it-IT" sz="1600" dirty="0" err="1" smtClean="0"/>
              <a:t>Places</a:t>
            </a:r>
            <a:r>
              <a:rPr lang="it-IT" sz="1600" dirty="0" smtClean="0"/>
              <a:t>, dicembre 2012, Italia (</a:t>
            </a:r>
            <a:r>
              <a:rPr lang="it-IT" sz="1600" i="1" dirty="0" smtClean="0"/>
              <a:t>valori in milioni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dati (1/5)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75618"/>
              </p:ext>
            </p:extLst>
          </p:nvPr>
        </p:nvGraphicFramePr>
        <p:xfrm>
          <a:off x="107502" y="1268758"/>
          <a:ext cx="8856985" cy="3672410"/>
        </p:xfrm>
        <a:graphic>
          <a:graphicData uri="http://schemas.openxmlformats.org/drawingml/2006/table">
            <a:tbl>
              <a:tblPr/>
              <a:tblGrid>
                <a:gridCol w="2401763"/>
                <a:gridCol w="809150"/>
                <a:gridCol w="601083"/>
                <a:gridCol w="809150"/>
                <a:gridCol w="539434"/>
                <a:gridCol w="886213"/>
                <a:gridCol w="524021"/>
                <a:gridCol w="1181617"/>
                <a:gridCol w="1104554"/>
              </a:tblGrid>
              <a:tr h="290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Fonte Luogo Origine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Studenti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Universitari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L/S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 ≠ Dest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 ≠ Dest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 ≠ Dest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Residenza in LAC (1/1/2013)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6.949.638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26,4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1.422.215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79,6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20.228.817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51,1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31.817.273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60.417.943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81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Residenza recuperata da Censimento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81.979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39,3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17.205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88,8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261.435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61,6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202.723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563.342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81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Domicilio in Anagrafe Tributaria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43.619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32,2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23.252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29,7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204.375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50,3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571.146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842.392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Altri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17.069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100,0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6.786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100,0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80.513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100,0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89.716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194.084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7.092.305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26,8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1.469.458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79,0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20.775.140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51,4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32.680.858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62.017.761 </a:t>
                      </a:r>
                    </a:p>
                  </a:txBody>
                  <a:tcPr marL="6130" marR="6130" marT="61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346157424"/>
              </p:ext>
            </p:extLst>
          </p:nvPr>
        </p:nvGraphicFramePr>
        <p:xfrm>
          <a:off x="683568" y="1412776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dati (2/5)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74835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Archimede per URBES: indicatori derivabili dal sistema informativo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7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in giù 5"/>
          <p:cNvSpPr/>
          <p:nvPr/>
        </p:nvSpPr>
        <p:spPr bwMode="auto">
          <a:xfrm>
            <a:off x="6201841" y="3098800"/>
            <a:ext cx="457200" cy="377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 bwMode="auto">
          <a:xfrm>
            <a:off x="1455614" y="3040063"/>
            <a:ext cx="460375" cy="3889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3400650" y="5519489"/>
            <a:ext cx="4500064" cy="648072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529" tIns="71524" rIns="111529" bIns="71524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C00000"/>
                </a:solidFill>
              </a:rPr>
              <a:t>114. 762 </a:t>
            </a:r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C00000"/>
                </a:solidFill>
              </a:rPr>
              <a:t>Popolazione INSISTENTE  giornalmente a COMO</a:t>
            </a:r>
            <a:endParaRPr lang="it-IT" sz="12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Figura a mano libera 14"/>
          <p:cNvSpPr/>
          <p:nvPr/>
        </p:nvSpPr>
        <p:spPr bwMode="auto">
          <a:xfrm>
            <a:off x="96127" y="1653251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Pendolare periodica di </a:t>
            </a:r>
            <a:r>
              <a:rPr lang="it-IT" i="1" dirty="0" err="1" smtClean="0">
                <a:solidFill>
                  <a:schemeClr val="tx1"/>
                </a:solidFill>
              </a:rPr>
              <a:t>C</a:t>
            </a:r>
            <a:r>
              <a:rPr lang="it-IT" i="1" baseline="-25000" dirty="0" err="1" smtClean="0">
                <a:solidFill>
                  <a:schemeClr val="tx1"/>
                </a:solidFill>
              </a:rPr>
              <a:t>k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che è Temporaneamente </a:t>
            </a:r>
            <a:r>
              <a:rPr lang="it-IT" dirty="0">
                <a:solidFill>
                  <a:schemeClr val="tx1"/>
                </a:solidFill>
              </a:rPr>
              <a:t>Dimorante in </a:t>
            </a:r>
            <a:r>
              <a:rPr lang="it-IT" dirty="0" smtClean="0">
                <a:solidFill>
                  <a:schemeClr val="tx1"/>
                </a:solidFill>
              </a:rPr>
              <a:t>C</a:t>
            </a:r>
            <a:r>
              <a:rPr lang="it-IT" baseline="-25000" dirty="0" smtClean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endParaRPr lang="it-IT" sz="1200" b="1" dirty="0"/>
          </a:p>
          <a:p>
            <a:pPr algn="ctr">
              <a:defRPr/>
            </a:pPr>
            <a:r>
              <a:rPr lang="it-IT" sz="1200" b="1" dirty="0" smtClean="0"/>
              <a:t> </a:t>
            </a:r>
            <a:endParaRPr lang="it-IT" sz="1200" b="1" dirty="0"/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755576" y="3616325"/>
            <a:ext cx="1655677" cy="123825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400" b="1" dirty="0"/>
              <a:t>14.995</a:t>
            </a: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Studenti: </a:t>
            </a:r>
            <a:r>
              <a:rPr lang="it-IT" sz="1200" b="1" dirty="0"/>
              <a:t>516 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Universitari: </a:t>
            </a:r>
            <a:r>
              <a:rPr lang="it-IT" sz="1200" b="1" dirty="0"/>
              <a:t>1.365</a:t>
            </a:r>
            <a:r>
              <a:rPr lang="it-IT" sz="1200" dirty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Occupati:  </a:t>
            </a:r>
            <a:r>
              <a:rPr lang="it-IT" sz="1200" b="1" dirty="0"/>
              <a:t>13.114</a:t>
            </a:r>
            <a:r>
              <a:rPr lang="it-IT" sz="1200" dirty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1749759" y="1697152"/>
            <a:ext cx="1560427" cy="1234985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</a:t>
            </a:r>
            <a:r>
              <a:rPr lang="it-IT" dirty="0">
                <a:solidFill>
                  <a:schemeClr val="tx1"/>
                </a:solidFill>
              </a:rPr>
              <a:t>Pendolare </a:t>
            </a:r>
            <a:r>
              <a:rPr lang="it-IT" dirty="0" smtClean="0">
                <a:solidFill>
                  <a:schemeClr val="tx1"/>
                </a:solidFill>
              </a:rPr>
              <a:t>giornaliera di </a:t>
            </a:r>
            <a:r>
              <a:rPr lang="it-IT" i="1" dirty="0" err="1" smtClean="0">
                <a:solidFill>
                  <a:schemeClr val="tx1"/>
                </a:solidFill>
              </a:rPr>
              <a:t>C</a:t>
            </a:r>
            <a:r>
              <a:rPr lang="it-IT" i="1" baseline="-25000" dirty="0" err="1" smtClean="0">
                <a:solidFill>
                  <a:schemeClr val="tx1"/>
                </a:solidFill>
              </a:rPr>
              <a:t>k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che </a:t>
            </a:r>
            <a:r>
              <a:rPr lang="it-IT" dirty="0">
                <a:solidFill>
                  <a:schemeClr val="tx1"/>
                </a:solidFill>
              </a:rPr>
              <a:t>è </a:t>
            </a:r>
            <a:r>
              <a:rPr lang="it-IT" dirty="0" smtClean="0">
                <a:solidFill>
                  <a:schemeClr val="tx1"/>
                </a:solidFill>
              </a:rPr>
              <a:t>Giornalmente Presente </a:t>
            </a:r>
            <a:r>
              <a:rPr lang="it-IT" dirty="0">
                <a:solidFill>
                  <a:schemeClr val="tx1"/>
                </a:solidFill>
              </a:rPr>
              <a:t>in C</a:t>
            </a:r>
            <a:r>
              <a:rPr lang="it-IT" baseline="-25000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endParaRPr lang="it-IT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200" b="1" dirty="0"/>
          </a:p>
        </p:txBody>
      </p:sp>
      <p:sp>
        <p:nvSpPr>
          <p:cNvPr id="40982" name="CasellaDiTesto 3"/>
          <p:cNvSpPr txBox="1">
            <a:spLocks noChangeArrowheads="1"/>
          </p:cNvSpPr>
          <p:nvPr/>
        </p:nvSpPr>
        <p:spPr bwMode="auto">
          <a:xfrm>
            <a:off x="957263" y="465138"/>
            <a:ext cx="388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 dirty="0">
                <a:solidFill>
                  <a:srgbClr val="C00000"/>
                </a:solidFill>
              </a:rPr>
              <a:t>Popolazione ISCRITTA in anagrafe di </a:t>
            </a:r>
            <a:r>
              <a:rPr lang="it-IT" altLang="it-IT" sz="1200" b="1" dirty="0" smtClean="0">
                <a:solidFill>
                  <a:srgbClr val="C00000"/>
                </a:solidFill>
              </a:rPr>
              <a:t>COMO</a:t>
            </a:r>
            <a:endParaRPr lang="it-IT" altLang="it-IT" sz="1200" b="1" baseline="-25000" dirty="0">
              <a:solidFill>
                <a:srgbClr val="C00000"/>
              </a:solidFill>
            </a:endParaRPr>
          </a:p>
        </p:txBody>
      </p:sp>
      <p:sp>
        <p:nvSpPr>
          <p:cNvPr id="40983" name="Rettangolo 1"/>
          <p:cNvSpPr>
            <a:spLocks noChangeArrowheads="1"/>
          </p:cNvSpPr>
          <p:nvPr/>
        </p:nvSpPr>
        <p:spPr bwMode="auto">
          <a:xfrm>
            <a:off x="5508104" y="465138"/>
            <a:ext cx="3528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 dirty="0">
                <a:solidFill>
                  <a:srgbClr val="C00000"/>
                </a:solidFill>
              </a:rPr>
              <a:t>Pop. </a:t>
            </a:r>
            <a:r>
              <a:rPr lang="it-IT" altLang="it-IT" sz="1200" b="1" dirty="0" smtClean="0">
                <a:solidFill>
                  <a:srgbClr val="C00000"/>
                </a:solidFill>
              </a:rPr>
              <a:t>ISCRITTA in anagrafe di altri Comuni C</a:t>
            </a:r>
            <a:r>
              <a:rPr lang="it-IT" altLang="it-IT" sz="1200" b="1" baseline="-25000" dirty="0" smtClean="0">
                <a:solidFill>
                  <a:srgbClr val="C00000"/>
                </a:solidFill>
              </a:rPr>
              <a:t>i</a:t>
            </a:r>
            <a:endParaRPr lang="it-IT" altLang="it-IT" sz="1200" b="1" baseline="-25000" dirty="0">
              <a:solidFill>
                <a:srgbClr val="C00000"/>
              </a:solidFill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3529311" y="3652838"/>
            <a:ext cx="1762769" cy="1201737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spcCol="1270" anchor="ctr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400" b="1" dirty="0"/>
              <a:t>72.943</a:t>
            </a: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Studenti: </a:t>
            </a:r>
            <a:r>
              <a:rPr lang="it-IT" sz="1200" b="1" dirty="0"/>
              <a:t>8.143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Universitari: </a:t>
            </a:r>
            <a:r>
              <a:rPr lang="it-IT" sz="1200" b="1" dirty="0"/>
              <a:t>716 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Occupati: </a:t>
            </a:r>
            <a:r>
              <a:rPr lang="it-IT" sz="1200" b="1" dirty="0"/>
              <a:t>16.461</a:t>
            </a:r>
            <a:r>
              <a:rPr lang="it-IT" sz="1200" dirty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86" name="CasellaDiTesto 1"/>
          <p:cNvSpPr txBox="1">
            <a:spLocks noChangeArrowheads="1"/>
          </p:cNvSpPr>
          <p:nvPr/>
        </p:nvSpPr>
        <p:spPr bwMode="auto">
          <a:xfrm>
            <a:off x="539552" y="944562"/>
            <a:ext cx="2559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Dinamica in uscita da </a:t>
            </a:r>
            <a:r>
              <a:rPr lang="it-IT" altLang="it-IT" sz="1400" i="1" dirty="0" smtClean="0"/>
              <a:t>Como</a:t>
            </a:r>
            <a:endParaRPr lang="it-IT" altLang="it-IT" sz="1400" i="1" dirty="0"/>
          </a:p>
        </p:txBody>
      </p:sp>
      <p:sp>
        <p:nvSpPr>
          <p:cNvPr id="40987" name="CasellaDiTesto 2"/>
          <p:cNvSpPr txBox="1">
            <a:spLocks noChangeArrowheads="1"/>
          </p:cNvSpPr>
          <p:nvPr/>
        </p:nvSpPr>
        <p:spPr bwMode="auto">
          <a:xfrm>
            <a:off x="3947992" y="944563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Statica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508104" y="1027113"/>
            <a:ext cx="0" cy="413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9" name="CasellaDiTesto 31"/>
          <p:cNvSpPr txBox="1">
            <a:spLocks noChangeArrowheads="1"/>
          </p:cNvSpPr>
          <p:nvPr/>
        </p:nvSpPr>
        <p:spPr bwMode="auto">
          <a:xfrm>
            <a:off x="5622404" y="944563"/>
            <a:ext cx="18145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dirty="0"/>
              <a:t>Dinamica in uscita da </a:t>
            </a:r>
            <a:r>
              <a:rPr lang="it-IT" altLang="it-IT" sz="1100" dirty="0" smtClean="0">
                <a:solidFill>
                  <a:srgbClr val="000000"/>
                </a:solidFill>
              </a:rPr>
              <a:t>altri comuni verso COMO</a:t>
            </a:r>
            <a:endParaRPr lang="it-IT" altLang="it-IT" sz="1100" i="1" dirty="0"/>
          </a:p>
        </p:txBody>
      </p:sp>
      <p:cxnSp>
        <p:nvCxnSpPr>
          <p:cNvPr id="23" name="Connettore 1 22"/>
          <p:cNvCxnSpPr/>
          <p:nvPr/>
        </p:nvCxnSpPr>
        <p:spPr>
          <a:xfrm>
            <a:off x="-68386" y="828675"/>
            <a:ext cx="5360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543029" y="828675"/>
            <a:ext cx="3493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arentesi graffa chiusa 25"/>
          <p:cNvSpPr/>
          <p:nvPr/>
        </p:nvSpPr>
        <p:spPr>
          <a:xfrm rot="16200000">
            <a:off x="1542133" y="-156369"/>
            <a:ext cx="287338" cy="3254375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Parentesi graffa chiusa 37"/>
          <p:cNvSpPr/>
          <p:nvPr/>
        </p:nvSpPr>
        <p:spPr>
          <a:xfrm rot="16200000">
            <a:off x="4274222" y="669131"/>
            <a:ext cx="287338" cy="1635126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3635896" y="1700808"/>
            <a:ext cx="1558976" cy="124782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>
                <a:solidFill>
                  <a:schemeClr val="tx1"/>
                </a:solidFill>
              </a:rPr>
              <a:t>Popolazione </a:t>
            </a:r>
            <a:r>
              <a:rPr lang="it-IT" sz="1200" dirty="0" smtClean="0">
                <a:solidFill>
                  <a:schemeClr val="tx1"/>
                </a:solidFill>
              </a:rPr>
              <a:t>statica in </a:t>
            </a:r>
            <a:r>
              <a:rPr lang="it-IT" sz="1200" i="1" dirty="0" err="1" smtClean="0">
                <a:solidFill>
                  <a:schemeClr val="tx1"/>
                </a:solidFill>
              </a:rPr>
              <a:t>C</a:t>
            </a:r>
            <a:r>
              <a:rPr lang="it-IT" sz="1200" i="1" baseline="-25000" dirty="0" err="1" smtClean="0">
                <a:solidFill>
                  <a:schemeClr val="tx1"/>
                </a:solidFill>
              </a:rPr>
              <a:t>k</a:t>
            </a:r>
            <a:endParaRPr lang="it-IT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t-IT" sz="1200" b="1" dirty="0" smtClean="0"/>
          </a:p>
          <a:p>
            <a:pPr algn="ctr">
              <a:defRPr/>
            </a:pPr>
            <a:endParaRPr lang="it-IT" sz="1200" b="1" dirty="0" smtClean="0"/>
          </a:p>
        </p:txBody>
      </p:sp>
      <p:sp>
        <p:nvSpPr>
          <p:cNvPr id="40" name="Freccia in giù 39"/>
          <p:cNvSpPr/>
          <p:nvPr/>
        </p:nvSpPr>
        <p:spPr bwMode="auto">
          <a:xfrm>
            <a:off x="4166121" y="3079750"/>
            <a:ext cx="457200" cy="3905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42" name="Parentesi graffa chiusa 41"/>
          <p:cNvSpPr/>
          <p:nvPr/>
        </p:nvSpPr>
        <p:spPr>
          <a:xfrm rot="5400000">
            <a:off x="5312585" y="3377497"/>
            <a:ext cx="281086" cy="3710351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" name="Parentesi graffa chiusa 42"/>
          <p:cNvSpPr/>
          <p:nvPr/>
        </p:nvSpPr>
        <p:spPr>
          <a:xfrm rot="16200000">
            <a:off x="7041766" y="-57285"/>
            <a:ext cx="287338" cy="3126058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5650682" y="1675202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05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Popolazione Pendolare periodica/</a:t>
            </a:r>
            <a:r>
              <a:rPr lang="it-IT" sz="1000" dirty="0">
                <a:solidFill>
                  <a:schemeClr val="tx1"/>
                </a:solidFill>
              </a:rPr>
              <a:t> giornaliera</a:t>
            </a:r>
            <a:r>
              <a:rPr lang="it-IT" sz="1000" dirty="0" smtClean="0">
                <a:solidFill>
                  <a:schemeClr val="tx1"/>
                </a:solidFill>
              </a:rPr>
              <a:t> di </a:t>
            </a:r>
            <a:r>
              <a:rPr lang="it-IT" sz="1000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000" baseline="-25000" dirty="0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it-IT" sz="1000" dirty="0" smtClean="0">
                <a:solidFill>
                  <a:schemeClr val="tx1"/>
                </a:solidFill>
              </a:rPr>
              <a:t>  che è Temporaneamente Dimorante/</a:t>
            </a:r>
            <a:r>
              <a:rPr lang="it-IT" sz="1000" dirty="0">
                <a:solidFill>
                  <a:schemeClr val="tx1"/>
                </a:solidFill>
              </a:rPr>
              <a:t> Giornalmente Presente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>
                <a:solidFill>
                  <a:schemeClr val="tx1"/>
                </a:solidFill>
              </a:rPr>
              <a:t>in </a:t>
            </a:r>
            <a:r>
              <a:rPr lang="it-IT" sz="1000" i="1" dirty="0" err="1" smtClean="0">
                <a:solidFill>
                  <a:schemeClr val="tx1"/>
                </a:solidFill>
              </a:rPr>
              <a:t>C</a:t>
            </a:r>
            <a:r>
              <a:rPr lang="it-IT" sz="1000" i="1" baseline="-25000" dirty="0" err="1" smtClean="0">
                <a:solidFill>
                  <a:schemeClr val="tx1"/>
                </a:solidFill>
              </a:rPr>
              <a:t>k</a:t>
            </a:r>
            <a:endParaRPr lang="it-IT" sz="1000" baseline="-25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it-IT" sz="1050" b="1" dirty="0"/>
          </a:p>
          <a:p>
            <a:pPr algn="ctr">
              <a:defRPr/>
            </a:pPr>
            <a:r>
              <a:rPr lang="it-IT" sz="1050" b="1" dirty="0" smtClean="0"/>
              <a:t> </a:t>
            </a:r>
            <a:endParaRPr lang="it-IT" sz="1050" b="1" dirty="0"/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5652120" y="3681413"/>
            <a:ext cx="1518133" cy="123825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400" b="1" dirty="0"/>
              <a:t>41.819</a:t>
            </a: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Studenti: </a:t>
            </a:r>
            <a:r>
              <a:rPr lang="it-IT" sz="1200" b="1" dirty="0"/>
              <a:t>8.728</a:t>
            </a:r>
            <a:r>
              <a:rPr lang="it-IT" sz="1200" dirty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Universitari: </a:t>
            </a:r>
            <a:r>
              <a:rPr lang="it-IT" sz="1200" b="1" dirty="0"/>
              <a:t>2.833</a:t>
            </a:r>
            <a:r>
              <a:rPr lang="it-IT" sz="1200" dirty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Occupati: </a:t>
            </a:r>
            <a:r>
              <a:rPr lang="it-IT" sz="1200" b="1" dirty="0"/>
              <a:t> 30.258 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15707" y="6287784"/>
            <a:ext cx="2262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050" dirty="0">
                <a:solidFill>
                  <a:srgbClr val="000000"/>
                </a:solidFill>
              </a:rPr>
              <a:t>C</a:t>
            </a:r>
            <a:r>
              <a:rPr lang="it-IT" altLang="it-IT" sz="1050" baseline="-25000" dirty="0">
                <a:solidFill>
                  <a:srgbClr val="000000"/>
                </a:solidFill>
              </a:rPr>
              <a:t>i</a:t>
            </a:r>
            <a:r>
              <a:rPr lang="it-IT" sz="1050" dirty="0" smtClean="0"/>
              <a:t> = altri comuni eccetto </a:t>
            </a:r>
            <a:r>
              <a:rPr lang="it-IT" sz="1050" i="1" dirty="0" err="1"/>
              <a:t>C</a:t>
            </a:r>
            <a:r>
              <a:rPr lang="it-IT" sz="1050" i="1" baseline="-25000" dirty="0" err="1"/>
              <a:t>k</a:t>
            </a:r>
            <a:endParaRPr lang="it-IT" sz="105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96336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dati (3/5)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3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8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4165</Words>
  <Application>Microsoft Office PowerPoint</Application>
  <PresentationFormat>Presentazione su schermo (4:3)</PresentationFormat>
  <Paragraphs>841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copertina</vt:lpstr>
      <vt:lpstr>8_copertina</vt:lpstr>
      <vt:lpstr>1_copertina</vt:lpstr>
      <vt:lpstr>Seminario URBES, ARCH.I.M.E.DE, Censimento permanente I Comuni verso l’uso statistico degli archivi amministrativi e dei sistemi di integrazione delle fonti </vt:lpstr>
      <vt:lpstr>Persons &amp; Places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Precarietà Lavorativa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Condizioni socio-economiche delle famiglie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Barberis</dc:creator>
  <cp:lastModifiedBy>De Rocchi Domizia</cp:lastModifiedBy>
  <cp:revision>596</cp:revision>
  <cp:lastPrinted>2015-04-17T13:19:53Z</cp:lastPrinted>
  <dcterms:created xsi:type="dcterms:W3CDTF">2013-06-06T07:15:55Z</dcterms:created>
  <dcterms:modified xsi:type="dcterms:W3CDTF">2015-04-23T09:24:13Z</dcterms:modified>
</cp:coreProperties>
</file>