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306" r:id="rId3"/>
    <p:sldId id="332" r:id="rId4"/>
    <p:sldId id="369" r:id="rId5"/>
    <p:sldId id="354" r:id="rId6"/>
    <p:sldId id="370" r:id="rId7"/>
    <p:sldId id="371" r:id="rId8"/>
    <p:sldId id="372" r:id="rId9"/>
    <p:sldId id="373" r:id="rId10"/>
    <p:sldId id="374" r:id="rId11"/>
    <p:sldId id="375" r:id="rId12"/>
    <p:sldId id="376" r:id="rId13"/>
    <p:sldId id="391" r:id="rId14"/>
    <p:sldId id="386" r:id="rId15"/>
    <p:sldId id="387" r:id="rId16"/>
    <p:sldId id="388" r:id="rId17"/>
    <p:sldId id="389" r:id="rId18"/>
    <p:sldId id="390" r:id="rId19"/>
    <p:sldId id="377" r:id="rId20"/>
    <p:sldId id="392" r:id="rId21"/>
    <p:sldId id="393" r:id="rId22"/>
    <p:sldId id="394" r:id="rId23"/>
    <p:sldId id="395" r:id="rId24"/>
    <p:sldId id="396" r:id="rId25"/>
    <p:sldId id="397" r:id="rId26"/>
    <p:sldId id="398" r:id="rId27"/>
    <p:sldId id="378" r:id="rId28"/>
    <p:sldId id="379" r:id="rId29"/>
    <p:sldId id="380" r:id="rId30"/>
    <p:sldId id="381" r:id="rId31"/>
  </p:sldIdLst>
  <p:sldSz cx="9144000" cy="6858000" type="screen4x3"/>
  <p:notesSz cx="6888163" cy="10020300"/>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6">
          <p15:clr>
            <a:srgbClr val="A4A3A4"/>
          </p15:clr>
        </p15:guide>
        <p15:guide id="2" pos="217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ola" initials="P" lastIdx="2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04" autoAdjust="0"/>
    <p:restoredTop sz="86576" autoAdjust="0"/>
  </p:normalViewPr>
  <p:slideViewPr>
    <p:cSldViewPr>
      <p:cViewPr varScale="1">
        <p:scale>
          <a:sx n="98" d="100"/>
          <a:sy n="98" d="100"/>
        </p:scale>
        <p:origin x="2454" y="90"/>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3240" y="-86"/>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84500" cy="501650"/>
          </a:xfrm>
          <a:prstGeom prst="rect">
            <a:avLst/>
          </a:prstGeom>
        </p:spPr>
        <p:txBody>
          <a:bodyPr vert="horz" lIns="96608" tIns="48302" rIns="96608" bIns="48302" rtlCol="0"/>
          <a:lstStyle>
            <a:lvl1pPr algn="l">
              <a:defRPr sz="1300"/>
            </a:lvl1pPr>
          </a:lstStyle>
          <a:p>
            <a:pPr>
              <a:defRPr/>
            </a:pPr>
            <a:endParaRPr lang="it-IT"/>
          </a:p>
        </p:txBody>
      </p:sp>
      <p:sp>
        <p:nvSpPr>
          <p:cNvPr id="3" name="Segnaposto data 2"/>
          <p:cNvSpPr>
            <a:spLocks noGrp="1"/>
          </p:cNvSpPr>
          <p:nvPr>
            <p:ph type="dt" sz="quarter" idx="1"/>
          </p:nvPr>
        </p:nvSpPr>
        <p:spPr>
          <a:xfrm>
            <a:off x="3902075" y="1"/>
            <a:ext cx="2984500" cy="501650"/>
          </a:xfrm>
          <a:prstGeom prst="rect">
            <a:avLst/>
          </a:prstGeom>
        </p:spPr>
        <p:txBody>
          <a:bodyPr vert="horz" lIns="96608" tIns="48302" rIns="96608" bIns="48302" rtlCol="0"/>
          <a:lstStyle>
            <a:lvl1pPr algn="r">
              <a:defRPr sz="1300"/>
            </a:lvl1pPr>
          </a:lstStyle>
          <a:p>
            <a:pPr>
              <a:defRPr/>
            </a:pPr>
            <a:fld id="{93932739-1723-4D8B-920D-03786E03823A}" type="datetimeFigureOut">
              <a:rPr lang="it-IT"/>
              <a:pPr>
                <a:defRPr/>
              </a:pPr>
              <a:t>26/10/2015</a:t>
            </a:fld>
            <a:endParaRPr lang="it-IT"/>
          </a:p>
        </p:txBody>
      </p:sp>
      <p:sp>
        <p:nvSpPr>
          <p:cNvPr id="4" name="Segnaposto piè di pagina 3"/>
          <p:cNvSpPr>
            <a:spLocks noGrp="1"/>
          </p:cNvSpPr>
          <p:nvPr>
            <p:ph type="ftr" sz="quarter" idx="2"/>
          </p:nvPr>
        </p:nvSpPr>
        <p:spPr>
          <a:xfrm>
            <a:off x="0" y="9517063"/>
            <a:ext cx="2984500" cy="501650"/>
          </a:xfrm>
          <a:prstGeom prst="rect">
            <a:avLst/>
          </a:prstGeom>
        </p:spPr>
        <p:txBody>
          <a:bodyPr vert="horz" lIns="96608" tIns="48302" rIns="96608" bIns="48302" rtlCol="0" anchor="b"/>
          <a:lstStyle>
            <a:lvl1pPr algn="l">
              <a:defRPr sz="1300"/>
            </a:lvl1pPr>
          </a:lstStyle>
          <a:p>
            <a:pPr>
              <a:defRPr/>
            </a:pPr>
            <a:endParaRPr lang="it-IT"/>
          </a:p>
        </p:txBody>
      </p:sp>
      <p:sp>
        <p:nvSpPr>
          <p:cNvPr id="5" name="Segnaposto numero diapositiva 4"/>
          <p:cNvSpPr>
            <a:spLocks noGrp="1"/>
          </p:cNvSpPr>
          <p:nvPr>
            <p:ph type="sldNum" sz="quarter" idx="3"/>
          </p:nvPr>
        </p:nvSpPr>
        <p:spPr>
          <a:xfrm>
            <a:off x="3902075" y="9517063"/>
            <a:ext cx="2984500" cy="501650"/>
          </a:xfrm>
          <a:prstGeom prst="rect">
            <a:avLst/>
          </a:prstGeom>
        </p:spPr>
        <p:txBody>
          <a:bodyPr vert="horz" lIns="96608" tIns="48302" rIns="96608" bIns="48302" rtlCol="0" anchor="b"/>
          <a:lstStyle>
            <a:lvl1pPr algn="r">
              <a:defRPr sz="1300"/>
            </a:lvl1pPr>
          </a:lstStyle>
          <a:p>
            <a:pPr>
              <a:defRPr/>
            </a:pPr>
            <a:fld id="{317AA425-CFD7-4E0A-ADF2-993DBF73EB2B}" type="slidenum">
              <a:rPr lang="it-IT"/>
              <a:pPr>
                <a:defRPr/>
              </a:pPr>
              <a:t>‹N›</a:t>
            </a:fld>
            <a:endParaRPr lang="it-IT"/>
          </a:p>
        </p:txBody>
      </p:sp>
    </p:spTree>
    <p:extLst>
      <p:ext uri="{BB962C8B-B14F-4D97-AF65-F5344CB8AC3E}">
        <p14:creationId xmlns:p14="http://schemas.microsoft.com/office/powerpoint/2010/main" val="4030115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88163" cy="10020300"/>
          </a:xfrm>
          <a:prstGeom prst="roundRect">
            <a:avLst>
              <a:gd name="adj" fmla="val 23"/>
            </a:avLst>
          </a:prstGeom>
          <a:solidFill>
            <a:srgbClr val="FFFFFF"/>
          </a:solidFill>
          <a:ln w="9360">
            <a:noFill/>
            <a:miter lim="800000"/>
            <a:headEnd/>
            <a:tailEnd/>
          </a:ln>
          <a:effectLst/>
        </p:spPr>
        <p:txBody>
          <a:bodyPr wrap="none" lIns="96608" tIns="48302" rIns="96608" bIns="48302" anchor="ctr"/>
          <a:lstStyle/>
          <a:p>
            <a:pPr>
              <a:buFont typeface="Times New Roman" pitchFamily="16" charset="0"/>
              <a:buNone/>
              <a:defRPr/>
            </a:pPr>
            <a:endParaRPr lang="it-IT"/>
          </a:p>
        </p:txBody>
      </p:sp>
      <p:sp>
        <p:nvSpPr>
          <p:cNvPr id="2050" name="AutoShape 2"/>
          <p:cNvSpPr>
            <a:spLocks noChangeArrowheads="1"/>
          </p:cNvSpPr>
          <p:nvPr/>
        </p:nvSpPr>
        <p:spPr bwMode="auto">
          <a:xfrm>
            <a:off x="0" y="0"/>
            <a:ext cx="6888163" cy="10020300"/>
          </a:xfrm>
          <a:prstGeom prst="roundRect">
            <a:avLst>
              <a:gd name="adj" fmla="val 23"/>
            </a:avLst>
          </a:prstGeom>
          <a:solidFill>
            <a:srgbClr val="FFFFFF"/>
          </a:solidFill>
          <a:ln w="9525">
            <a:noFill/>
            <a:round/>
            <a:headEnd/>
            <a:tailEnd/>
          </a:ln>
          <a:effectLst/>
        </p:spPr>
        <p:txBody>
          <a:bodyPr wrap="none" lIns="96608" tIns="48302" rIns="96608" bIns="48302" anchor="ctr"/>
          <a:lstStyle/>
          <a:p>
            <a:pPr>
              <a:buFont typeface="Times New Roman" pitchFamily="16" charset="0"/>
              <a:buNone/>
              <a:defRPr/>
            </a:pPr>
            <a:endParaRPr lang="it-IT"/>
          </a:p>
        </p:txBody>
      </p:sp>
      <p:sp>
        <p:nvSpPr>
          <p:cNvPr id="2051" name="Rectangle 3"/>
          <p:cNvSpPr>
            <a:spLocks noGrp="1" noChangeArrowheads="1"/>
          </p:cNvSpPr>
          <p:nvPr>
            <p:ph type="hdr"/>
          </p:nvPr>
        </p:nvSpPr>
        <p:spPr bwMode="auto">
          <a:xfrm>
            <a:off x="1" y="0"/>
            <a:ext cx="2981325" cy="496888"/>
          </a:xfrm>
          <a:prstGeom prst="rect">
            <a:avLst/>
          </a:prstGeom>
          <a:noFill/>
          <a:ln w="9525">
            <a:noFill/>
            <a:round/>
            <a:headEnd/>
            <a:tailEnd/>
          </a:ln>
          <a:effectLst/>
        </p:spPr>
        <p:txBody>
          <a:bodyPr vert="horz" wrap="square" lIns="95086" tIns="49445" rIns="95086" bIns="49445" numCol="1" anchor="t" anchorCtr="0" compatLnSpc="1">
            <a:prstTxWarp prst="textNoShape">
              <a:avLst/>
            </a:prstTxWarp>
          </a:bodyPr>
          <a:lstStyle>
            <a:lvl1pPr>
              <a:buFont typeface="Times New Roman" pitchFamily="16" charset="0"/>
              <a:buNone/>
              <a:tabLst>
                <a:tab pos="0" algn="l"/>
                <a:tab pos="472971" algn="l"/>
                <a:tab pos="947620" algn="l"/>
                <a:tab pos="1422267" algn="l"/>
                <a:tab pos="1896916" algn="l"/>
                <a:tab pos="2371563" algn="l"/>
                <a:tab pos="2846214" algn="l"/>
                <a:tab pos="3320860" algn="l"/>
                <a:tab pos="3795509" algn="l"/>
                <a:tab pos="4270156" algn="l"/>
                <a:tab pos="4744805" algn="l"/>
                <a:tab pos="5219453" algn="l"/>
                <a:tab pos="5694101" algn="l"/>
                <a:tab pos="6168749" algn="l"/>
                <a:tab pos="6643398" algn="l"/>
                <a:tab pos="7118046" algn="l"/>
                <a:tab pos="7592693" algn="l"/>
                <a:tab pos="8067341" algn="l"/>
                <a:tab pos="8541990" algn="l"/>
                <a:tab pos="9016637" algn="l"/>
                <a:tab pos="9491286" algn="l"/>
              </a:tabLst>
              <a:defRPr sz="1300">
                <a:solidFill>
                  <a:srgbClr val="000000"/>
                </a:solidFill>
              </a:defRPr>
            </a:lvl1pPr>
          </a:lstStyle>
          <a:p>
            <a:pPr>
              <a:defRPr/>
            </a:pPr>
            <a:endParaRPr lang="it-IT"/>
          </a:p>
        </p:txBody>
      </p:sp>
      <p:sp>
        <p:nvSpPr>
          <p:cNvPr id="2052" name="Rectangle 4"/>
          <p:cNvSpPr>
            <a:spLocks noGrp="1" noChangeArrowheads="1"/>
          </p:cNvSpPr>
          <p:nvPr>
            <p:ph type="dt"/>
          </p:nvPr>
        </p:nvSpPr>
        <p:spPr bwMode="auto">
          <a:xfrm>
            <a:off x="3902076" y="0"/>
            <a:ext cx="2981325" cy="496888"/>
          </a:xfrm>
          <a:prstGeom prst="rect">
            <a:avLst/>
          </a:prstGeom>
          <a:noFill/>
          <a:ln w="9525">
            <a:noFill/>
            <a:round/>
            <a:headEnd/>
            <a:tailEnd/>
          </a:ln>
          <a:effectLst/>
        </p:spPr>
        <p:txBody>
          <a:bodyPr vert="horz" wrap="square" lIns="95086" tIns="49445" rIns="95086" bIns="49445" numCol="1" anchor="t" anchorCtr="0" compatLnSpc="1">
            <a:prstTxWarp prst="textNoShape">
              <a:avLst/>
            </a:prstTxWarp>
          </a:bodyPr>
          <a:lstStyle>
            <a:lvl1pPr algn="r">
              <a:buFont typeface="Times New Roman" pitchFamily="16" charset="0"/>
              <a:buNone/>
              <a:tabLst>
                <a:tab pos="0" algn="l"/>
                <a:tab pos="472971" algn="l"/>
                <a:tab pos="947620" algn="l"/>
                <a:tab pos="1422267" algn="l"/>
                <a:tab pos="1896916" algn="l"/>
                <a:tab pos="2371563" algn="l"/>
                <a:tab pos="2846214" algn="l"/>
                <a:tab pos="3320860" algn="l"/>
                <a:tab pos="3795509" algn="l"/>
                <a:tab pos="4270156" algn="l"/>
                <a:tab pos="4744805" algn="l"/>
                <a:tab pos="5219453" algn="l"/>
                <a:tab pos="5694101" algn="l"/>
                <a:tab pos="6168749" algn="l"/>
                <a:tab pos="6643398" algn="l"/>
                <a:tab pos="7118046" algn="l"/>
                <a:tab pos="7592693" algn="l"/>
                <a:tab pos="8067341" algn="l"/>
                <a:tab pos="8541990" algn="l"/>
                <a:tab pos="9016637" algn="l"/>
                <a:tab pos="9491286" algn="l"/>
              </a:tabLst>
              <a:defRPr sz="1300">
                <a:solidFill>
                  <a:srgbClr val="000000"/>
                </a:solidFill>
              </a:defRPr>
            </a:lvl1pPr>
          </a:lstStyle>
          <a:p>
            <a:pPr>
              <a:defRPr/>
            </a:pPr>
            <a:endParaRPr lang="it-IT"/>
          </a:p>
        </p:txBody>
      </p:sp>
      <p:sp>
        <p:nvSpPr>
          <p:cNvPr id="19462" name="Rectangle 5"/>
          <p:cNvSpPr>
            <a:spLocks noGrp="1" noRot="1" noChangeAspect="1" noChangeArrowheads="1"/>
          </p:cNvSpPr>
          <p:nvPr>
            <p:ph type="sldImg"/>
          </p:nvPr>
        </p:nvSpPr>
        <p:spPr bwMode="auto">
          <a:xfrm>
            <a:off x="939800" y="750888"/>
            <a:ext cx="5005388" cy="3754437"/>
          </a:xfrm>
          <a:prstGeom prst="rect">
            <a:avLst/>
          </a:prstGeom>
          <a:solidFill>
            <a:srgbClr val="FFFFFF"/>
          </a:solidFill>
          <a:ln w="9360">
            <a:solidFill>
              <a:srgbClr val="000000"/>
            </a:solidFill>
            <a:miter lim="800000"/>
            <a:headEnd/>
            <a:tailEnd/>
          </a:ln>
        </p:spPr>
      </p:sp>
      <p:sp>
        <p:nvSpPr>
          <p:cNvPr id="2054" name="Rectangle 6"/>
          <p:cNvSpPr>
            <a:spLocks noGrp="1" noChangeArrowheads="1"/>
          </p:cNvSpPr>
          <p:nvPr>
            <p:ph type="body"/>
          </p:nvPr>
        </p:nvSpPr>
        <p:spPr bwMode="auto">
          <a:xfrm>
            <a:off x="688975" y="4759326"/>
            <a:ext cx="5507038" cy="4505325"/>
          </a:xfrm>
          <a:prstGeom prst="rect">
            <a:avLst/>
          </a:prstGeom>
          <a:noFill/>
          <a:ln w="9525">
            <a:noFill/>
            <a:round/>
            <a:headEnd/>
            <a:tailEnd/>
          </a:ln>
          <a:effectLst/>
        </p:spPr>
        <p:txBody>
          <a:bodyPr vert="horz" wrap="square" lIns="95086" tIns="49445" rIns="95086" bIns="49445" numCol="1" anchor="t" anchorCtr="0" compatLnSpc="1">
            <a:prstTxWarp prst="textNoShape">
              <a:avLst/>
            </a:prstTxWarp>
          </a:bodyPr>
          <a:lstStyle/>
          <a:p>
            <a:pPr lvl="0"/>
            <a:endParaRPr lang="it-IT" noProof="0" smtClean="0"/>
          </a:p>
        </p:txBody>
      </p:sp>
      <p:sp>
        <p:nvSpPr>
          <p:cNvPr id="2055" name="Rectangle 7"/>
          <p:cNvSpPr>
            <a:spLocks noGrp="1" noChangeArrowheads="1"/>
          </p:cNvSpPr>
          <p:nvPr>
            <p:ph type="ftr"/>
          </p:nvPr>
        </p:nvSpPr>
        <p:spPr bwMode="auto">
          <a:xfrm>
            <a:off x="1" y="9517064"/>
            <a:ext cx="2981325" cy="498475"/>
          </a:xfrm>
          <a:prstGeom prst="rect">
            <a:avLst/>
          </a:prstGeom>
          <a:noFill/>
          <a:ln w="9525">
            <a:noFill/>
            <a:round/>
            <a:headEnd/>
            <a:tailEnd/>
          </a:ln>
          <a:effectLst/>
        </p:spPr>
        <p:txBody>
          <a:bodyPr vert="horz" wrap="square" lIns="95086" tIns="49445" rIns="95086" bIns="49445" numCol="1" anchor="b" anchorCtr="0" compatLnSpc="1">
            <a:prstTxWarp prst="textNoShape">
              <a:avLst/>
            </a:prstTxWarp>
          </a:bodyPr>
          <a:lstStyle>
            <a:lvl1pPr>
              <a:buFont typeface="Times New Roman" pitchFamily="16" charset="0"/>
              <a:buNone/>
              <a:tabLst>
                <a:tab pos="0" algn="l"/>
                <a:tab pos="472971" algn="l"/>
                <a:tab pos="947620" algn="l"/>
                <a:tab pos="1422267" algn="l"/>
                <a:tab pos="1896916" algn="l"/>
                <a:tab pos="2371563" algn="l"/>
                <a:tab pos="2846214" algn="l"/>
                <a:tab pos="3320860" algn="l"/>
                <a:tab pos="3795509" algn="l"/>
                <a:tab pos="4270156" algn="l"/>
                <a:tab pos="4744805" algn="l"/>
                <a:tab pos="5219453" algn="l"/>
                <a:tab pos="5694101" algn="l"/>
                <a:tab pos="6168749" algn="l"/>
                <a:tab pos="6643398" algn="l"/>
                <a:tab pos="7118046" algn="l"/>
                <a:tab pos="7592693" algn="l"/>
                <a:tab pos="8067341" algn="l"/>
                <a:tab pos="8541990" algn="l"/>
                <a:tab pos="9016637" algn="l"/>
                <a:tab pos="9491286" algn="l"/>
              </a:tabLst>
              <a:defRPr sz="1300">
                <a:solidFill>
                  <a:srgbClr val="000000"/>
                </a:solidFill>
              </a:defRPr>
            </a:lvl1pPr>
          </a:lstStyle>
          <a:p>
            <a:pPr>
              <a:defRPr/>
            </a:pPr>
            <a:endParaRPr lang="it-IT"/>
          </a:p>
        </p:txBody>
      </p:sp>
      <p:sp>
        <p:nvSpPr>
          <p:cNvPr id="2056" name="Rectangle 8"/>
          <p:cNvSpPr>
            <a:spLocks noGrp="1" noChangeArrowheads="1"/>
          </p:cNvSpPr>
          <p:nvPr>
            <p:ph type="sldNum"/>
          </p:nvPr>
        </p:nvSpPr>
        <p:spPr bwMode="auto">
          <a:xfrm>
            <a:off x="3902076" y="9517064"/>
            <a:ext cx="2981325" cy="498475"/>
          </a:xfrm>
          <a:prstGeom prst="rect">
            <a:avLst/>
          </a:prstGeom>
          <a:noFill/>
          <a:ln w="9525">
            <a:noFill/>
            <a:round/>
            <a:headEnd/>
            <a:tailEnd/>
          </a:ln>
          <a:effectLst/>
        </p:spPr>
        <p:txBody>
          <a:bodyPr vert="horz" wrap="square" lIns="95086" tIns="49445" rIns="95086" bIns="49445" numCol="1" anchor="b" anchorCtr="0" compatLnSpc="1">
            <a:prstTxWarp prst="textNoShape">
              <a:avLst/>
            </a:prstTxWarp>
          </a:bodyPr>
          <a:lstStyle>
            <a:lvl1pPr algn="r">
              <a:buFont typeface="Times New Roman" pitchFamily="16" charset="0"/>
              <a:buNone/>
              <a:tabLst>
                <a:tab pos="0" algn="l"/>
                <a:tab pos="472971" algn="l"/>
                <a:tab pos="947620" algn="l"/>
                <a:tab pos="1422267" algn="l"/>
                <a:tab pos="1896916" algn="l"/>
                <a:tab pos="2371563" algn="l"/>
                <a:tab pos="2846214" algn="l"/>
                <a:tab pos="3320860" algn="l"/>
                <a:tab pos="3795509" algn="l"/>
                <a:tab pos="4270156" algn="l"/>
                <a:tab pos="4744805" algn="l"/>
                <a:tab pos="5219453" algn="l"/>
                <a:tab pos="5694101" algn="l"/>
                <a:tab pos="6168749" algn="l"/>
                <a:tab pos="6643398" algn="l"/>
                <a:tab pos="7118046" algn="l"/>
                <a:tab pos="7592693" algn="l"/>
                <a:tab pos="8067341" algn="l"/>
                <a:tab pos="8541990" algn="l"/>
                <a:tab pos="9016637" algn="l"/>
                <a:tab pos="9491286" algn="l"/>
              </a:tabLst>
              <a:defRPr sz="1300">
                <a:solidFill>
                  <a:srgbClr val="000000"/>
                </a:solidFill>
              </a:defRPr>
            </a:lvl1pPr>
          </a:lstStyle>
          <a:p>
            <a:pPr>
              <a:defRPr/>
            </a:pPr>
            <a:fld id="{654D2315-371C-415C-9234-D999A4AF5C26}" type="slidenum">
              <a:rPr lang="it-IT"/>
              <a:pPr>
                <a:defRPr/>
              </a:pPr>
              <a:t>‹N›</a:t>
            </a:fld>
            <a:endParaRPr lang="it-IT"/>
          </a:p>
        </p:txBody>
      </p:sp>
    </p:spTree>
    <p:extLst>
      <p:ext uri="{BB962C8B-B14F-4D97-AF65-F5344CB8AC3E}">
        <p14:creationId xmlns:p14="http://schemas.microsoft.com/office/powerpoint/2010/main" val="107976482"/>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8"/>
          <p:cNvSpPr>
            <a:spLocks noGrp="1" noChangeArrowheads="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CEE1C52B-2049-47FC-8BCD-F406676E9F90}"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a:t>
            </a:fld>
            <a:endParaRPr lang="it-IT" dirty="0" smtClean="0"/>
          </a:p>
        </p:txBody>
      </p:sp>
      <p:sp>
        <p:nvSpPr>
          <p:cNvPr id="20483" name="Text Box 1"/>
          <p:cNvSpPr txBox="1">
            <a:spLocks noChangeArrowheads="1"/>
          </p:cNvSpPr>
          <p:nvPr/>
        </p:nvSpPr>
        <p:spPr bwMode="auto">
          <a:xfrm>
            <a:off x="1147764" y="750888"/>
            <a:ext cx="4592637" cy="3757612"/>
          </a:xfrm>
          <a:prstGeom prst="rect">
            <a:avLst/>
          </a:prstGeom>
          <a:solidFill>
            <a:srgbClr val="FFFFFF"/>
          </a:solidFill>
          <a:ln w="9360">
            <a:solidFill>
              <a:srgbClr val="000000"/>
            </a:solidFill>
            <a:miter lim="800000"/>
            <a:headEnd/>
            <a:tailEnd/>
          </a:ln>
        </p:spPr>
        <p:txBody>
          <a:bodyPr wrap="none" lIns="96608" tIns="48302" rIns="96608" bIns="48302" anchor="ctr"/>
          <a:lstStyle/>
          <a:p>
            <a:endParaRPr lang="it-IT"/>
          </a:p>
        </p:txBody>
      </p:sp>
      <p:sp>
        <p:nvSpPr>
          <p:cNvPr id="20484" name="Rectangle 2"/>
          <p:cNvSpPr>
            <a:spLocks noGrp="1" noChangeArrowheads="1"/>
          </p:cNvSpPr>
          <p:nvPr>
            <p:ph type="body"/>
          </p:nvPr>
        </p:nvSpPr>
        <p:spPr>
          <a:xfrm>
            <a:off x="688976" y="4759325"/>
            <a:ext cx="5508625" cy="4611688"/>
          </a:xfrm>
          <a:noFill/>
          <a:ln/>
        </p:spPr>
        <p:txBody>
          <a:bodyPr wrap="none" anchor="ctr"/>
          <a:lstStyle/>
          <a:p>
            <a:r>
              <a:rPr lang="it-IT" dirty="0" smtClean="0">
                <a:latin typeface="Times New Roman" pitchFamily="18" charset="0"/>
              </a:rPr>
              <a:t>Paola	19/04/2015</a:t>
            </a:r>
          </a:p>
          <a:p>
            <a:r>
              <a:rPr lang="it-IT" dirty="0" smtClean="0">
                <a:latin typeface="Times New Roman" pitchFamily="18" charset="0"/>
              </a:rPr>
              <a:t>Più che di 'gradi di libertà' si parlerà di 'disposizioni e comportamenti</a:t>
            </a:r>
          </a:p>
          <a:p>
            <a:r>
              <a:rPr lang="it-IT" dirty="0" smtClean="0">
                <a:latin typeface="Times New Roman" pitchFamily="18" charset="0"/>
              </a:rPr>
              <a:t> che rendono possibile' l'uso statistico  dei dati amministrativi</a:t>
            </a:r>
          </a:p>
          <a:p>
            <a:r>
              <a:rPr lang="it-IT" dirty="0" smtClean="0">
                <a:latin typeface="Times New Roman" pitchFamily="18" charset="0"/>
              </a:rPr>
              <a:t> e l'integrazione delle fonti.</a:t>
            </a:r>
          </a:p>
        </p:txBody>
      </p:sp>
    </p:spTree>
    <p:extLst>
      <p:ext uri="{BB962C8B-B14F-4D97-AF65-F5344CB8AC3E}">
        <p14:creationId xmlns:p14="http://schemas.microsoft.com/office/powerpoint/2010/main" val="3673550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10</a:t>
            </a:fld>
            <a:endParaRPr lang="it-IT" dirty="0" smtClean="0"/>
          </a:p>
        </p:txBody>
      </p:sp>
    </p:spTree>
    <p:extLst>
      <p:ext uri="{BB962C8B-B14F-4D97-AF65-F5344CB8AC3E}">
        <p14:creationId xmlns:p14="http://schemas.microsoft.com/office/powerpoint/2010/main" val="2155272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11</a:t>
            </a:fld>
            <a:endParaRPr lang="it-IT" dirty="0" smtClean="0"/>
          </a:p>
        </p:txBody>
      </p:sp>
    </p:spTree>
    <p:extLst>
      <p:ext uri="{BB962C8B-B14F-4D97-AF65-F5344CB8AC3E}">
        <p14:creationId xmlns:p14="http://schemas.microsoft.com/office/powerpoint/2010/main" val="2726020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12</a:t>
            </a:fld>
            <a:endParaRPr lang="it-IT" dirty="0" smtClean="0"/>
          </a:p>
        </p:txBody>
      </p:sp>
    </p:spTree>
    <p:extLst>
      <p:ext uri="{BB962C8B-B14F-4D97-AF65-F5344CB8AC3E}">
        <p14:creationId xmlns:p14="http://schemas.microsoft.com/office/powerpoint/2010/main" val="42848783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19</a:t>
            </a:fld>
            <a:endParaRPr lang="it-IT" dirty="0" smtClean="0"/>
          </a:p>
        </p:txBody>
      </p:sp>
    </p:spTree>
    <p:extLst>
      <p:ext uri="{BB962C8B-B14F-4D97-AF65-F5344CB8AC3E}">
        <p14:creationId xmlns:p14="http://schemas.microsoft.com/office/powerpoint/2010/main" val="9048984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27</a:t>
            </a:fld>
            <a:endParaRPr lang="it-IT" dirty="0" smtClean="0"/>
          </a:p>
        </p:txBody>
      </p:sp>
    </p:spTree>
    <p:extLst>
      <p:ext uri="{BB962C8B-B14F-4D97-AF65-F5344CB8AC3E}">
        <p14:creationId xmlns:p14="http://schemas.microsoft.com/office/powerpoint/2010/main" val="6620583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28</a:t>
            </a:fld>
            <a:endParaRPr lang="it-IT" dirty="0" smtClean="0"/>
          </a:p>
        </p:txBody>
      </p:sp>
    </p:spTree>
    <p:extLst>
      <p:ext uri="{BB962C8B-B14F-4D97-AF65-F5344CB8AC3E}">
        <p14:creationId xmlns:p14="http://schemas.microsoft.com/office/powerpoint/2010/main" val="41530464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29</a:t>
            </a:fld>
            <a:endParaRPr lang="it-IT" dirty="0" smtClean="0"/>
          </a:p>
        </p:txBody>
      </p:sp>
    </p:spTree>
    <p:extLst>
      <p:ext uri="{BB962C8B-B14F-4D97-AF65-F5344CB8AC3E}">
        <p14:creationId xmlns:p14="http://schemas.microsoft.com/office/powerpoint/2010/main" val="13510916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30</a:t>
            </a:fld>
            <a:endParaRPr lang="it-IT" dirty="0" smtClean="0"/>
          </a:p>
        </p:txBody>
      </p:sp>
    </p:spTree>
    <p:extLst>
      <p:ext uri="{BB962C8B-B14F-4D97-AF65-F5344CB8AC3E}">
        <p14:creationId xmlns:p14="http://schemas.microsoft.com/office/powerpoint/2010/main" val="1794173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immagine diapositiva 1"/>
          <p:cNvSpPr>
            <a:spLocks noGrp="1" noRot="1" noChangeAspect="1" noTextEdit="1"/>
          </p:cNvSpPr>
          <p:nvPr>
            <p:ph type="sldImg"/>
          </p:nvPr>
        </p:nvSpPr>
        <p:spPr>
          <a:ln/>
        </p:spPr>
      </p:sp>
      <p:sp>
        <p:nvSpPr>
          <p:cNvPr id="21507" name="Segnaposto note 2"/>
          <p:cNvSpPr>
            <a:spLocks noGrp="1"/>
          </p:cNvSpPr>
          <p:nvPr>
            <p:ph type="body" idx="1"/>
          </p:nvPr>
        </p:nvSpPr>
        <p:spPr>
          <a:noFill/>
          <a:ln/>
        </p:spPr>
        <p:txBody>
          <a:bodyPr/>
          <a:lstStyle/>
          <a:p>
            <a:endParaRPr lang="it-IT" dirty="0" smtClean="0">
              <a:latin typeface="Times New Roman" pitchFamily="18" charset="0"/>
            </a:endParaRPr>
          </a:p>
        </p:txBody>
      </p:sp>
      <p:sp>
        <p:nvSpPr>
          <p:cNvPr id="21508"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29560976-AE9C-4860-8B8F-1F4031CEC03C}"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2</a:t>
            </a:fld>
            <a:endParaRPr lang="it-IT" dirty="0" smtClean="0"/>
          </a:p>
        </p:txBody>
      </p:sp>
    </p:spTree>
    <p:extLst>
      <p:ext uri="{BB962C8B-B14F-4D97-AF65-F5344CB8AC3E}">
        <p14:creationId xmlns:p14="http://schemas.microsoft.com/office/powerpoint/2010/main" val="301635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3</a:t>
            </a:fld>
            <a:endParaRPr lang="it-IT" dirty="0" smtClean="0"/>
          </a:p>
        </p:txBody>
      </p:sp>
    </p:spTree>
    <p:extLst>
      <p:ext uri="{BB962C8B-B14F-4D97-AF65-F5344CB8AC3E}">
        <p14:creationId xmlns:p14="http://schemas.microsoft.com/office/powerpoint/2010/main" val="392192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idx="10"/>
          </p:nvPr>
        </p:nvSpPr>
        <p:spPr/>
        <p:txBody>
          <a:bodyPr/>
          <a:lstStyle/>
          <a:p>
            <a:pPr>
              <a:defRPr/>
            </a:pPr>
            <a:fld id="{654D2315-371C-415C-9234-D999A4AF5C26}" type="slidenum">
              <a:rPr lang="it-IT" smtClean="0"/>
              <a:pPr>
                <a:defRPr/>
              </a:pPr>
              <a:t>4</a:t>
            </a:fld>
            <a:endParaRPr lang="it-IT"/>
          </a:p>
        </p:txBody>
      </p:sp>
    </p:spTree>
    <p:extLst>
      <p:ext uri="{BB962C8B-B14F-4D97-AF65-F5344CB8AC3E}">
        <p14:creationId xmlns:p14="http://schemas.microsoft.com/office/powerpoint/2010/main" val="894283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5</a:t>
            </a:fld>
            <a:endParaRPr lang="it-IT" dirty="0" smtClean="0"/>
          </a:p>
        </p:txBody>
      </p:sp>
    </p:spTree>
    <p:extLst>
      <p:ext uri="{BB962C8B-B14F-4D97-AF65-F5344CB8AC3E}">
        <p14:creationId xmlns:p14="http://schemas.microsoft.com/office/powerpoint/2010/main" val="2780796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6</a:t>
            </a:fld>
            <a:endParaRPr lang="it-IT" dirty="0" smtClean="0"/>
          </a:p>
        </p:txBody>
      </p:sp>
    </p:spTree>
    <p:extLst>
      <p:ext uri="{BB962C8B-B14F-4D97-AF65-F5344CB8AC3E}">
        <p14:creationId xmlns:p14="http://schemas.microsoft.com/office/powerpoint/2010/main" val="4098140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7</a:t>
            </a:fld>
            <a:endParaRPr lang="it-IT" dirty="0" smtClean="0"/>
          </a:p>
        </p:txBody>
      </p:sp>
    </p:spTree>
    <p:extLst>
      <p:ext uri="{BB962C8B-B14F-4D97-AF65-F5344CB8AC3E}">
        <p14:creationId xmlns:p14="http://schemas.microsoft.com/office/powerpoint/2010/main" val="2423869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8</a:t>
            </a:fld>
            <a:endParaRPr lang="it-IT" dirty="0" smtClean="0"/>
          </a:p>
        </p:txBody>
      </p:sp>
    </p:spTree>
    <p:extLst>
      <p:ext uri="{BB962C8B-B14F-4D97-AF65-F5344CB8AC3E}">
        <p14:creationId xmlns:p14="http://schemas.microsoft.com/office/powerpoint/2010/main" val="378505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a:ln/>
        </p:spPr>
      </p:sp>
      <p:sp>
        <p:nvSpPr>
          <p:cNvPr id="23555" name="Segnaposto note 2"/>
          <p:cNvSpPr>
            <a:spLocks noGrp="1"/>
          </p:cNvSpPr>
          <p:nvPr>
            <p:ph type="body" idx="1"/>
          </p:nvPr>
        </p:nvSpPr>
        <p:spPr>
          <a:noFill/>
          <a:ln/>
        </p:spPr>
        <p:txBody>
          <a:bodyPr/>
          <a:lstStyle/>
          <a:p>
            <a:endParaRPr lang="it-IT" dirty="0" smtClean="0"/>
          </a:p>
        </p:txBody>
      </p:sp>
      <p:sp>
        <p:nvSpPr>
          <p:cNvPr id="23556" name="Segnaposto numero diapositiva 3"/>
          <p:cNvSpPr>
            <a:spLocks noGrp="1"/>
          </p:cNvSpPr>
          <p:nvPr>
            <p:ph type="sldNum" sz="quarter"/>
          </p:nvPr>
        </p:nvSpPr>
        <p:spPr>
          <a:noFill/>
        </p:spPr>
        <p:txBody>
          <a:bodyPr/>
          <a:lstStyle/>
          <a:p>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fld id="{F5B49175-6D2C-4462-A56E-461FB573E252}" type="slidenum">
              <a:rPr lang="it-IT" smtClean="0"/>
              <a:pPr>
                <a:tabLst>
                  <a:tab pos="0" algn="l"/>
                  <a:tab pos="469879" algn="l"/>
                  <a:tab pos="944520" algn="l"/>
                  <a:tab pos="1419161" algn="l"/>
                  <a:tab pos="1895390" algn="l"/>
                  <a:tab pos="2370032" algn="l"/>
                  <a:tab pos="2844672" algn="l"/>
                  <a:tab pos="3319314" algn="l"/>
                  <a:tab pos="3793954" algn="l"/>
                  <a:tab pos="4268596" algn="l"/>
                  <a:tab pos="4743237" algn="l"/>
                  <a:tab pos="5217879" algn="l"/>
                  <a:tab pos="5692519" algn="l"/>
                  <a:tab pos="6167161" algn="l"/>
                  <a:tab pos="6641802" algn="l"/>
                  <a:tab pos="7116444" algn="l"/>
                  <a:tab pos="7591084" algn="l"/>
                  <a:tab pos="8065726" algn="l"/>
                  <a:tab pos="8540367" algn="l"/>
                  <a:tab pos="9015009" algn="l"/>
                  <a:tab pos="9489648" algn="l"/>
                </a:tabLst>
              </a:pPr>
              <a:t>9</a:t>
            </a:fld>
            <a:endParaRPr lang="it-IT" dirty="0" smtClean="0"/>
          </a:p>
        </p:txBody>
      </p:sp>
    </p:spTree>
    <p:extLst>
      <p:ext uri="{BB962C8B-B14F-4D97-AF65-F5344CB8AC3E}">
        <p14:creationId xmlns:p14="http://schemas.microsoft.com/office/powerpoint/2010/main" val="653895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7" name="Line 5"/>
          <p:cNvSpPr>
            <a:spLocks noChangeShapeType="1"/>
          </p:cNvSpPr>
          <p:nvPr userDrawn="1"/>
        </p:nvSpPr>
        <p:spPr bwMode="auto">
          <a:xfrm>
            <a:off x="609600" y="6172200"/>
            <a:ext cx="7924800" cy="1588"/>
          </a:xfrm>
          <a:prstGeom prst="line">
            <a:avLst/>
          </a:prstGeom>
          <a:noFill/>
          <a:ln w="3240">
            <a:solidFill>
              <a:srgbClr val="CC0000"/>
            </a:solidFill>
            <a:miter lim="800000"/>
            <a:headEnd/>
            <a:tailEnd/>
          </a:ln>
          <a:effectLst/>
        </p:spPr>
        <p:txBody>
          <a:bodyPr/>
          <a:lstStyle/>
          <a:p>
            <a:pPr>
              <a:buFont typeface="Times New Roman" pitchFamily="16" charset="0"/>
              <a:buNone/>
              <a:defRPr/>
            </a:pPr>
            <a:endParaRPr lang="it-IT"/>
          </a:p>
        </p:txBody>
      </p:sp>
      <p:sp>
        <p:nvSpPr>
          <p:cNvPr id="10" name="Rectangle 8"/>
          <p:cNvSpPr>
            <a:spLocks noChangeArrowheads="1"/>
          </p:cNvSpPr>
          <p:nvPr userDrawn="1"/>
        </p:nvSpPr>
        <p:spPr bwMode="auto">
          <a:xfrm>
            <a:off x="7380288" y="6237288"/>
            <a:ext cx="1370012" cy="476250"/>
          </a:xfrm>
          <a:prstGeom prst="rect">
            <a:avLst/>
          </a:prstGeom>
          <a:noFill/>
          <a:ln w="9525">
            <a:noFill/>
            <a:round/>
            <a:headEnd/>
            <a:tailEnd/>
          </a:ln>
          <a:effectLst/>
        </p:spPr>
        <p:txBody>
          <a:bodyPr lIns="90000" tIns="46800" rIns="90000" bIns="46800"/>
          <a:lstStyle/>
          <a:p>
            <a: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200">
                <a:solidFill>
                  <a:srgbClr val="000000"/>
                </a:solidFill>
                <a:latin typeface="Times New Roman" pitchFamily="16" charset="0"/>
              </a:rPr>
              <a:t> </a:t>
            </a:r>
          </a:p>
        </p:txBody>
      </p:sp>
      <p:sp>
        <p:nvSpPr>
          <p:cNvPr id="12" name="Titolo 11"/>
          <p:cNvSpPr>
            <a:spLocks noGrp="1"/>
          </p:cNvSpPr>
          <p:nvPr>
            <p:ph type="title"/>
          </p:nvPr>
        </p:nvSpPr>
        <p:spPr/>
        <p:txBody>
          <a:bodyPr/>
          <a:lstStyle/>
          <a:p>
            <a:r>
              <a:rPr lang="it-IT" smtClean="0"/>
              <a:t>Fare clic per modificare lo stile del titolo</a:t>
            </a:r>
            <a:endParaRPr lang="it-IT"/>
          </a:p>
        </p:txBody>
      </p:sp>
      <p:sp>
        <p:nvSpPr>
          <p:cNvPr id="16" name="Segnaposto data 15"/>
          <p:cNvSpPr>
            <a:spLocks noGrp="1"/>
          </p:cNvSpPr>
          <p:nvPr>
            <p:ph type="dt" idx="10"/>
          </p:nvPr>
        </p:nvSpPr>
        <p:spPr/>
        <p:txBody>
          <a:bodyPr/>
          <a:lstStyle/>
          <a:p>
            <a:pPr>
              <a:defRPr/>
            </a:pPr>
            <a:r>
              <a:rPr lang="it-IT" smtClean="0"/>
              <a:t>Terni 18 giugno 2015</a:t>
            </a:r>
            <a:endParaRPr lang="it-IT" dirty="0"/>
          </a:p>
        </p:txBody>
      </p:sp>
      <p:sp>
        <p:nvSpPr>
          <p:cNvPr id="17" name="Segnaposto piè di pagina 16"/>
          <p:cNvSpPr>
            <a:spLocks noGrp="1"/>
          </p:cNvSpPr>
          <p:nvPr>
            <p:ph type="ftr" idx="11"/>
          </p:nvPr>
        </p:nvSpPr>
        <p:spPr/>
        <p:txBody>
          <a:bodyPr/>
          <a:lstStyle/>
          <a:p>
            <a:pPr>
              <a:defRPr/>
            </a:pPr>
            <a:r>
              <a:rPr lang="it-IT" smtClean="0"/>
              <a:t>Riccardo Innocenti</a:t>
            </a:r>
            <a:endParaRPr lang="it-IT" dirty="0"/>
          </a:p>
        </p:txBody>
      </p:sp>
      <p:sp>
        <p:nvSpPr>
          <p:cNvPr id="18" name="Segnaposto numero diapositiva 17"/>
          <p:cNvSpPr>
            <a:spLocks noGrp="1"/>
          </p:cNvSpPr>
          <p:nvPr>
            <p:ph type="sldNum" idx="12"/>
          </p:nvPr>
        </p:nvSpPr>
        <p:spPr/>
        <p:txBody>
          <a:bodyPr/>
          <a:lstStyle/>
          <a:p>
            <a:pPr>
              <a:defRPr/>
            </a:pPr>
            <a:fld id="{E056647D-3D30-4DA6-A9DC-747F6E60F85A}" type="slidenum">
              <a:rPr lang="it-IT" smtClean="0"/>
              <a:pPr>
                <a:defRPr/>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Line 5"/>
          <p:cNvSpPr>
            <a:spLocks noChangeShapeType="1"/>
          </p:cNvSpPr>
          <p:nvPr userDrawn="1"/>
        </p:nvSpPr>
        <p:spPr bwMode="auto">
          <a:xfrm>
            <a:off x="609600" y="6172200"/>
            <a:ext cx="7924800" cy="1588"/>
          </a:xfrm>
          <a:prstGeom prst="line">
            <a:avLst/>
          </a:prstGeom>
          <a:noFill/>
          <a:ln w="3240">
            <a:solidFill>
              <a:srgbClr val="CC0000"/>
            </a:solidFill>
            <a:miter lim="800000"/>
            <a:headEnd/>
            <a:tailEnd/>
          </a:ln>
          <a:effectLst/>
        </p:spPr>
        <p:txBody>
          <a:bodyPr/>
          <a:lstStyle/>
          <a:p>
            <a:pPr>
              <a:buFont typeface="Times New Roman" pitchFamily="16" charset="0"/>
              <a:buNone/>
              <a:defRPr/>
            </a:pPr>
            <a:endParaRPr lang="it-IT"/>
          </a:p>
        </p:txBody>
      </p:sp>
      <p:sp>
        <p:nvSpPr>
          <p:cNvPr id="9" name="Rectangle 6"/>
          <p:cNvSpPr>
            <a:spLocks noGrp="1" noChangeArrowheads="1"/>
          </p:cNvSpPr>
          <p:nvPr>
            <p:ph type="dt" idx="10"/>
          </p:nvPr>
        </p:nvSpPr>
        <p:spPr bwMode="auto">
          <a:xfrm>
            <a:off x="468313" y="6245225"/>
            <a:ext cx="1797050"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anose="020F0502020204030204" pitchFamily="34" charset="0"/>
              </a:defRPr>
            </a:lvl1pPr>
          </a:lstStyle>
          <a:p>
            <a:pPr>
              <a:defRPr/>
            </a:pPr>
            <a:r>
              <a:rPr lang="it-IT" smtClean="0"/>
              <a:t>Terni 18 giugno 2015</a:t>
            </a:r>
            <a:endParaRPr lang="it-IT" dirty="0"/>
          </a:p>
        </p:txBody>
      </p:sp>
      <p:sp>
        <p:nvSpPr>
          <p:cNvPr id="10" name="Rectangle 7"/>
          <p:cNvSpPr>
            <a:spLocks noGrp="1" noChangeArrowheads="1"/>
          </p:cNvSpPr>
          <p:nvPr>
            <p:ph type="ftr" idx="11"/>
          </p:nvPr>
        </p:nvSpPr>
        <p:spPr bwMode="auto">
          <a:xfrm>
            <a:off x="2411413" y="6237288"/>
            <a:ext cx="4749800" cy="50006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b="0">
                <a:solidFill>
                  <a:srgbClr val="000000"/>
                </a:solidFill>
                <a:latin typeface="Calibri" panose="020F0502020204030204" pitchFamily="34" charset="0"/>
              </a:defRPr>
            </a:lvl1pPr>
          </a:lstStyle>
          <a:p>
            <a:pPr>
              <a:defRPr/>
            </a:pPr>
            <a:r>
              <a:rPr lang="it-IT" dirty="0" smtClean="0"/>
              <a:t>Riccardo Innocenti</a:t>
            </a:r>
            <a:endParaRPr lang="it-IT" dirty="0"/>
          </a:p>
        </p:txBody>
      </p:sp>
      <p:sp>
        <p:nvSpPr>
          <p:cNvPr id="11" name="Rectangle 8"/>
          <p:cNvSpPr>
            <a:spLocks noChangeArrowheads="1"/>
          </p:cNvSpPr>
          <p:nvPr userDrawn="1"/>
        </p:nvSpPr>
        <p:spPr bwMode="auto">
          <a:xfrm>
            <a:off x="7380288" y="6237288"/>
            <a:ext cx="1370012" cy="476250"/>
          </a:xfrm>
          <a:prstGeom prst="rect">
            <a:avLst/>
          </a:prstGeom>
          <a:noFill/>
          <a:ln w="9525">
            <a:noFill/>
            <a:round/>
            <a:headEnd/>
            <a:tailEnd/>
          </a:ln>
          <a:effectLst/>
        </p:spPr>
        <p:txBody>
          <a:bodyPr lIns="90000" tIns="46800" rIns="90000" bIns="46800"/>
          <a:lstStyle/>
          <a:p>
            <a: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200">
                <a:solidFill>
                  <a:srgbClr val="000000"/>
                </a:solidFill>
                <a:latin typeface="Times New Roman" pitchFamily="16" charset="0"/>
              </a:rPr>
              <a:t> </a:t>
            </a:r>
          </a:p>
        </p:txBody>
      </p:sp>
      <p:sp>
        <p:nvSpPr>
          <p:cNvPr id="12" name="Rectangle 9"/>
          <p:cNvSpPr>
            <a:spLocks noGrp="1" noChangeArrowheads="1"/>
          </p:cNvSpPr>
          <p:nvPr>
            <p:ph type="sldNum" idx="12"/>
          </p:nvPr>
        </p:nvSpPr>
        <p:spPr bwMode="auto">
          <a:xfrm>
            <a:off x="7235825" y="6245225"/>
            <a:ext cx="1376363"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anose="020F0502020204030204" pitchFamily="34" charset="0"/>
              </a:defRPr>
            </a:lvl1pPr>
          </a:lstStyle>
          <a:p>
            <a:pPr>
              <a:defRPr/>
            </a:pPr>
            <a:fld id="{E056647D-3D30-4DA6-A9DC-747F6E60F85A}" type="slidenum">
              <a:rPr lang="it-IT" smtClean="0"/>
              <a:pPr>
                <a:defRPr/>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Line 5"/>
          <p:cNvSpPr>
            <a:spLocks noChangeShapeType="1"/>
          </p:cNvSpPr>
          <p:nvPr userDrawn="1"/>
        </p:nvSpPr>
        <p:spPr bwMode="auto">
          <a:xfrm>
            <a:off x="609600" y="6172200"/>
            <a:ext cx="7924800" cy="1588"/>
          </a:xfrm>
          <a:prstGeom prst="line">
            <a:avLst/>
          </a:prstGeom>
          <a:noFill/>
          <a:ln w="3240">
            <a:solidFill>
              <a:srgbClr val="CC0000"/>
            </a:solidFill>
            <a:miter lim="800000"/>
            <a:headEnd/>
            <a:tailEnd/>
          </a:ln>
          <a:effectLst/>
        </p:spPr>
        <p:txBody>
          <a:bodyPr/>
          <a:lstStyle/>
          <a:p>
            <a:pPr>
              <a:buFont typeface="Times New Roman" pitchFamily="16" charset="0"/>
              <a:buNone/>
              <a:defRPr/>
            </a:pPr>
            <a:endParaRPr lang="it-IT"/>
          </a:p>
        </p:txBody>
      </p:sp>
      <p:sp>
        <p:nvSpPr>
          <p:cNvPr id="8" name="Rectangle 6"/>
          <p:cNvSpPr>
            <a:spLocks noGrp="1" noChangeArrowheads="1"/>
          </p:cNvSpPr>
          <p:nvPr>
            <p:ph type="dt" idx="10"/>
          </p:nvPr>
        </p:nvSpPr>
        <p:spPr bwMode="auto">
          <a:xfrm>
            <a:off x="468313" y="6245225"/>
            <a:ext cx="1797050"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anose="020F0502020204030204" pitchFamily="34" charset="0"/>
              </a:defRPr>
            </a:lvl1pPr>
          </a:lstStyle>
          <a:p>
            <a:pPr>
              <a:defRPr/>
            </a:pPr>
            <a:r>
              <a:rPr lang="it-IT" smtClean="0"/>
              <a:t>Terni 18 giugno 2015</a:t>
            </a:r>
            <a:endParaRPr lang="it-IT" dirty="0"/>
          </a:p>
        </p:txBody>
      </p:sp>
      <p:sp>
        <p:nvSpPr>
          <p:cNvPr id="9" name="Rectangle 7"/>
          <p:cNvSpPr>
            <a:spLocks noGrp="1" noChangeArrowheads="1"/>
          </p:cNvSpPr>
          <p:nvPr>
            <p:ph type="ftr" idx="11"/>
          </p:nvPr>
        </p:nvSpPr>
        <p:spPr bwMode="auto">
          <a:xfrm>
            <a:off x="2411413" y="6237288"/>
            <a:ext cx="4749800" cy="50006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b="0">
                <a:solidFill>
                  <a:srgbClr val="000000"/>
                </a:solidFill>
                <a:latin typeface="Calibri" panose="020F0502020204030204" pitchFamily="34" charset="0"/>
              </a:defRPr>
            </a:lvl1pPr>
          </a:lstStyle>
          <a:p>
            <a:pPr>
              <a:defRPr/>
            </a:pPr>
            <a:r>
              <a:rPr lang="it-IT" dirty="0" smtClean="0"/>
              <a:t>Riccardo Innocenti</a:t>
            </a:r>
            <a:endParaRPr lang="it-IT" dirty="0"/>
          </a:p>
        </p:txBody>
      </p:sp>
      <p:sp>
        <p:nvSpPr>
          <p:cNvPr id="10" name="Rectangle 8"/>
          <p:cNvSpPr>
            <a:spLocks noChangeArrowheads="1"/>
          </p:cNvSpPr>
          <p:nvPr userDrawn="1"/>
        </p:nvSpPr>
        <p:spPr bwMode="auto">
          <a:xfrm>
            <a:off x="7380288" y="6237288"/>
            <a:ext cx="1370012" cy="476250"/>
          </a:xfrm>
          <a:prstGeom prst="rect">
            <a:avLst/>
          </a:prstGeom>
          <a:noFill/>
          <a:ln w="9525">
            <a:noFill/>
            <a:round/>
            <a:headEnd/>
            <a:tailEnd/>
          </a:ln>
          <a:effectLst/>
        </p:spPr>
        <p:txBody>
          <a:bodyPr lIns="90000" tIns="46800" rIns="90000" bIns="46800"/>
          <a:lstStyle/>
          <a:p>
            <a: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200">
                <a:solidFill>
                  <a:srgbClr val="000000"/>
                </a:solidFill>
                <a:latin typeface="Times New Roman" pitchFamily="16" charset="0"/>
              </a:rPr>
              <a:t> </a:t>
            </a:r>
          </a:p>
        </p:txBody>
      </p:sp>
      <p:sp>
        <p:nvSpPr>
          <p:cNvPr id="11" name="Rectangle 9"/>
          <p:cNvSpPr>
            <a:spLocks noGrp="1" noChangeArrowheads="1"/>
          </p:cNvSpPr>
          <p:nvPr>
            <p:ph type="sldNum" idx="12"/>
          </p:nvPr>
        </p:nvSpPr>
        <p:spPr bwMode="auto">
          <a:xfrm>
            <a:off x="7235825" y="6245225"/>
            <a:ext cx="1376363"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anose="020F0502020204030204" pitchFamily="34" charset="0"/>
              </a:defRPr>
            </a:lvl1pPr>
          </a:lstStyle>
          <a:p>
            <a:pPr>
              <a:defRPr/>
            </a:pPr>
            <a:fld id="{E056647D-3D30-4DA6-A9DC-747F6E60F85A}" type="slidenum">
              <a:rPr lang="it-IT" smtClean="0"/>
              <a:pPr>
                <a:defRPr/>
              </a:pPr>
              <a:t>‹N›</a:t>
            </a:fld>
            <a:endParaRPr lang="it-IT"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64313" y="266700"/>
            <a:ext cx="2008187" cy="5770563"/>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539750" y="266700"/>
            <a:ext cx="5872163" cy="577056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Line 5"/>
          <p:cNvSpPr>
            <a:spLocks noChangeShapeType="1"/>
          </p:cNvSpPr>
          <p:nvPr userDrawn="1"/>
        </p:nvSpPr>
        <p:spPr bwMode="auto">
          <a:xfrm>
            <a:off x="609600" y="6172200"/>
            <a:ext cx="7924800" cy="1588"/>
          </a:xfrm>
          <a:prstGeom prst="line">
            <a:avLst/>
          </a:prstGeom>
          <a:noFill/>
          <a:ln w="3240">
            <a:solidFill>
              <a:srgbClr val="CC0000"/>
            </a:solidFill>
            <a:miter lim="800000"/>
            <a:headEnd/>
            <a:tailEnd/>
          </a:ln>
          <a:effectLst/>
        </p:spPr>
        <p:txBody>
          <a:bodyPr/>
          <a:lstStyle/>
          <a:p>
            <a:pPr>
              <a:buFont typeface="Times New Roman" pitchFamily="16" charset="0"/>
              <a:buNone/>
              <a:defRPr/>
            </a:pPr>
            <a:endParaRPr lang="it-IT"/>
          </a:p>
        </p:txBody>
      </p:sp>
      <p:sp>
        <p:nvSpPr>
          <p:cNvPr id="8" name="Rectangle 6"/>
          <p:cNvSpPr>
            <a:spLocks noGrp="1" noChangeArrowheads="1"/>
          </p:cNvSpPr>
          <p:nvPr>
            <p:ph type="dt" idx="10"/>
          </p:nvPr>
        </p:nvSpPr>
        <p:spPr bwMode="auto">
          <a:xfrm>
            <a:off x="468313" y="6245225"/>
            <a:ext cx="1797050"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anose="020F0502020204030204" pitchFamily="34" charset="0"/>
              </a:defRPr>
            </a:lvl1pPr>
          </a:lstStyle>
          <a:p>
            <a:pPr>
              <a:defRPr/>
            </a:pPr>
            <a:r>
              <a:rPr lang="it-IT" smtClean="0"/>
              <a:t>Terni 18 giugno 2015</a:t>
            </a:r>
            <a:endParaRPr lang="it-IT" dirty="0"/>
          </a:p>
        </p:txBody>
      </p:sp>
      <p:sp>
        <p:nvSpPr>
          <p:cNvPr id="9" name="Rectangle 7"/>
          <p:cNvSpPr>
            <a:spLocks noGrp="1" noChangeArrowheads="1"/>
          </p:cNvSpPr>
          <p:nvPr>
            <p:ph type="ftr" idx="11"/>
          </p:nvPr>
        </p:nvSpPr>
        <p:spPr bwMode="auto">
          <a:xfrm>
            <a:off x="2411413" y="6237288"/>
            <a:ext cx="4749800" cy="50006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b="0">
                <a:solidFill>
                  <a:srgbClr val="000000"/>
                </a:solidFill>
                <a:latin typeface="Calibri" panose="020F0502020204030204" pitchFamily="34" charset="0"/>
              </a:defRPr>
            </a:lvl1pPr>
          </a:lstStyle>
          <a:p>
            <a:pPr>
              <a:defRPr/>
            </a:pPr>
            <a:r>
              <a:rPr lang="it-IT" dirty="0" smtClean="0"/>
              <a:t>Riccardo Innocenti</a:t>
            </a:r>
            <a:endParaRPr lang="it-IT" dirty="0"/>
          </a:p>
        </p:txBody>
      </p:sp>
      <p:sp>
        <p:nvSpPr>
          <p:cNvPr id="10" name="Rectangle 8"/>
          <p:cNvSpPr>
            <a:spLocks noChangeArrowheads="1"/>
          </p:cNvSpPr>
          <p:nvPr userDrawn="1"/>
        </p:nvSpPr>
        <p:spPr bwMode="auto">
          <a:xfrm>
            <a:off x="7380288" y="6237288"/>
            <a:ext cx="1370012" cy="476250"/>
          </a:xfrm>
          <a:prstGeom prst="rect">
            <a:avLst/>
          </a:prstGeom>
          <a:noFill/>
          <a:ln w="9525">
            <a:noFill/>
            <a:round/>
            <a:headEnd/>
            <a:tailEnd/>
          </a:ln>
          <a:effectLst/>
        </p:spPr>
        <p:txBody>
          <a:bodyPr lIns="90000" tIns="46800" rIns="90000" bIns="46800"/>
          <a:lstStyle/>
          <a:p>
            <a: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200">
                <a:solidFill>
                  <a:srgbClr val="000000"/>
                </a:solidFill>
                <a:latin typeface="Times New Roman" pitchFamily="16" charset="0"/>
              </a:rPr>
              <a:t> </a:t>
            </a:r>
          </a:p>
        </p:txBody>
      </p:sp>
      <p:sp>
        <p:nvSpPr>
          <p:cNvPr id="11" name="Rectangle 9"/>
          <p:cNvSpPr>
            <a:spLocks noGrp="1" noChangeArrowheads="1"/>
          </p:cNvSpPr>
          <p:nvPr>
            <p:ph type="sldNum" idx="12"/>
          </p:nvPr>
        </p:nvSpPr>
        <p:spPr bwMode="auto">
          <a:xfrm>
            <a:off x="7235825" y="6245225"/>
            <a:ext cx="1376363"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anose="020F0502020204030204" pitchFamily="34" charset="0"/>
              </a:defRPr>
            </a:lvl1pPr>
          </a:lstStyle>
          <a:p>
            <a:pPr>
              <a:defRPr/>
            </a:pPr>
            <a:fld id="{E056647D-3D30-4DA6-A9DC-747F6E60F85A}" type="slidenum">
              <a:rPr lang="it-IT" smtClean="0"/>
              <a:pPr>
                <a:defRPr/>
              </a:pPr>
              <a:t>‹N›</a:t>
            </a:fld>
            <a:endParaRPr lang="it-IT"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574675" y="266700"/>
            <a:ext cx="7997825" cy="1250950"/>
          </a:xfrm>
        </p:spPr>
        <p:txBody>
          <a:bodyPr/>
          <a:lstStyle>
            <a:lvl1pPr>
              <a:defRPr>
                <a:latin typeface="Calibri" panose="020F0502020204030204" pitchFamily="34" charset="0"/>
              </a:defRPr>
            </a:lvl1pPr>
          </a:lstStyle>
          <a:p>
            <a:r>
              <a:rPr lang="it-IT" dirty="0" smtClean="0"/>
              <a:t>Fare clic per modificare lo stile del titolo</a:t>
            </a:r>
            <a:endParaRPr lang="it-IT" dirty="0"/>
          </a:p>
        </p:txBody>
      </p:sp>
      <p:sp>
        <p:nvSpPr>
          <p:cNvPr id="3" name="Rectangle 6"/>
          <p:cNvSpPr>
            <a:spLocks noGrp="1" noChangeArrowheads="1"/>
          </p:cNvSpPr>
          <p:nvPr>
            <p:ph type="dt" idx="10"/>
          </p:nvPr>
        </p:nvSpPr>
        <p:spPr>
          <a:ln/>
        </p:spPr>
        <p:txBody>
          <a:bodyPr/>
          <a:lstStyle>
            <a:lvl1pPr>
              <a:defRPr>
                <a:latin typeface="Calibri" panose="020F0502020204030204" pitchFamily="34" charset="0"/>
              </a:defRPr>
            </a:lvl1pPr>
          </a:lstStyle>
          <a:p>
            <a:pPr>
              <a:defRPr/>
            </a:pPr>
            <a:r>
              <a:rPr lang="it-IT" dirty="0" smtClean="0"/>
              <a:t>Terni 18 giugno 2015</a:t>
            </a:r>
            <a:endParaRPr lang="it-IT" dirty="0"/>
          </a:p>
        </p:txBody>
      </p:sp>
      <p:sp>
        <p:nvSpPr>
          <p:cNvPr id="4" name="Rectangle 7"/>
          <p:cNvSpPr>
            <a:spLocks noGrp="1" noChangeArrowheads="1"/>
          </p:cNvSpPr>
          <p:nvPr>
            <p:ph type="ftr" idx="11"/>
          </p:nvPr>
        </p:nvSpPr>
        <p:spPr>
          <a:ln/>
        </p:spPr>
        <p:txBody>
          <a:bodyPr/>
          <a:lstStyle>
            <a:lvl1pPr>
              <a:defRPr>
                <a:latin typeface="Calibri" panose="020F0502020204030204" pitchFamily="34" charset="0"/>
              </a:defRPr>
            </a:lvl1pPr>
          </a:lstStyle>
          <a:p>
            <a:pPr>
              <a:defRPr/>
            </a:pPr>
            <a:r>
              <a:rPr lang="it-IT" dirty="0" smtClean="0"/>
              <a:t>Riccardo Innocenti</a:t>
            </a:r>
            <a:endParaRPr lang="it-IT" dirty="0"/>
          </a:p>
        </p:txBody>
      </p:sp>
      <p:sp>
        <p:nvSpPr>
          <p:cNvPr id="5" name="Rectangle 9"/>
          <p:cNvSpPr>
            <a:spLocks noGrp="1" noChangeArrowheads="1"/>
          </p:cNvSpPr>
          <p:nvPr>
            <p:ph type="sldNum" idx="12"/>
          </p:nvPr>
        </p:nvSpPr>
        <p:spPr>
          <a:ln/>
        </p:spPr>
        <p:txBody>
          <a:bodyPr/>
          <a:lstStyle>
            <a:lvl1pPr>
              <a:defRPr>
                <a:latin typeface="Calibri" panose="020F0502020204030204" pitchFamily="34" charset="0"/>
              </a:defRPr>
            </a:lvl1pPr>
          </a:lstStyle>
          <a:p>
            <a:pPr>
              <a:defRPr/>
            </a:pPr>
            <a:fld id="{6125B296-203D-464F-9F73-6C3F1B64C122}" type="slidenum">
              <a:rPr lang="it-IT" smtClean="0"/>
              <a:pPr>
                <a:defRPr/>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idx="10"/>
          </p:nvPr>
        </p:nvSpPr>
        <p:spPr/>
        <p:txBody>
          <a:bodyPr/>
          <a:lstStyle/>
          <a:p>
            <a:pPr>
              <a:defRPr/>
            </a:pPr>
            <a:r>
              <a:rPr lang="it-IT" smtClean="0"/>
              <a:t>Terni 18 giugno 2015</a:t>
            </a:r>
            <a:endParaRPr lang="it-IT" dirty="0"/>
          </a:p>
        </p:txBody>
      </p:sp>
      <p:sp>
        <p:nvSpPr>
          <p:cNvPr id="4" name="Segnaposto piè di pagina 3"/>
          <p:cNvSpPr>
            <a:spLocks noGrp="1"/>
          </p:cNvSpPr>
          <p:nvPr>
            <p:ph type="ftr" idx="11"/>
          </p:nvPr>
        </p:nvSpPr>
        <p:spPr/>
        <p:txBody>
          <a:bodyPr/>
          <a:lstStyle/>
          <a:p>
            <a:pPr>
              <a:defRPr/>
            </a:pPr>
            <a:r>
              <a:rPr lang="it-IT" smtClean="0"/>
              <a:t>Riccardo Innocenti</a:t>
            </a:r>
            <a:endParaRPr lang="it-IT" dirty="0"/>
          </a:p>
        </p:txBody>
      </p:sp>
      <p:sp>
        <p:nvSpPr>
          <p:cNvPr id="5" name="Segnaposto numero diapositiva 4"/>
          <p:cNvSpPr>
            <a:spLocks noGrp="1"/>
          </p:cNvSpPr>
          <p:nvPr>
            <p:ph type="sldNum" idx="12"/>
          </p:nvPr>
        </p:nvSpPr>
        <p:spPr/>
        <p:txBody>
          <a:bodyPr/>
          <a:lstStyle/>
          <a:p>
            <a:pPr>
              <a:defRPr/>
            </a:pPr>
            <a:fld id="{E056647D-3D30-4DA6-A9DC-747F6E60F85A}" type="slidenum">
              <a:rPr lang="it-IT" smtClean="0"/>
              <a:pPr>
                <a:defRPr/>
              </a:pPr>
              <a:t>‹N›</a:t>
            </a:fld>
            <a:endParaRPr lang="it-IT" dirty="0"/>
          </a:p>
        </p:txBody>
      </p:sp>
    </p:spTree>
    <p:extLst>
      <p:ext uri="{BB962C8B-B14F-4D97-AF65-F5344CB8AC3E}">
        <p14:creationId xmlns:p14="http://schemas.microsoft.com/office/powerpoint/2010/main" val="189484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18" name="Line 5"/>
          <p:cNvSpPr>
            <a:spLocks noChangeShapeType="1"/>
          </p:cNvSpPr>
          <p:nvPr userDrawn="1"/>
        </p:nvSpPr>
        <p:spPr bwMode="auto">
          <a:xfrm>
            <a:off x="609600" y="6172200"/>
            <a:ext cx="7924800" cy="1588"/>
          </a:xfrm>
          <a:prstGeom prst="line">
            <a:avLst/>
          </a:prstGeom>
          <a:noFill/>
          <a:ln w="3240">
            <a:solidFill>
              <a:srgbClr val="CC0000"/>
            </a:solidFill>
            <a:miter lim="800000"/>
            <a:headEnd/>
            <a:tailEnd/>
          </a:ln>
          <a:effectLst/>
        </p:spPr>
        <p:txBody>
          <a:bodyPr/>
          <a:lstStyle/>
          <a:p>
            <a:pPr>
              <a:buFont typeface="Times New Roman" pitchFamily="16" charset="0"/>
              <a:buNone/>
              <a:defRPr/>
            </a:pPr>
            <a:endParaRPr lang="it-IT"/>
          </a:p>
        </p:txBody>
      </p:sp>
      <p:sp>
        <p:nvSpPr>
          <p:cNvPr id="19" name="Rectangle 6"/>
          <p:cNvSpPr>
            <a:spLocks noGrp="1" noChangeArrowheads="1"/>
          </p:cNvSpPr>
          <p:nvPr>
            <p:ph type="dt" idx="10"/>
          </p:nvPr>
        </p:nvSpPr>
        <p:spPr bwMode="auto">
          <a:xfrm>
            <a:off x="468313" y="6245225"/>
            <a:ext cx="1797050"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anose="020F0502020204030204" pitchFamily="34" charset="0"/>
              </a:defRPr>
            </a:lvl1pPr>
          </a:lstStyle>
          <a:p>
            <a:pPr>
              <a:defRPr/>
            </a:pPr>
            <a:r>
              <a:rPr lang="it-IT" smtClean="0"/>
              <a:t>Terni 18 giugno 2015</a:t>
            </a:r>
            <a:endParaRPr lang="it-IT" dirty="0"/>
          </a:p>
        </p:txBody>
      </p:sp>
      <p:sp>
        <p:nvSpPr>
          <p:cNvPr id="20" name="Rectangle 7"/>
          <p:cNvSpPr>
            <a:spLocks noGrp="1" noChangeArrowheads="1"/>
          </p:cNvSpPr>
          <p:nvPr>
            <p:ph type="ftr" idx="11"/>
          </p:nvPr>
        </p:nvSpPr>
        <p:spPr bwMode="auto">
          <a:xfrm>
            <a:off x="2411413" y="6237288"/>
            <a:ext cx="4749800" cy="50006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b="0">
                <a:solidFill>
                  <a:srgbClr val="000000"/>
                </a:solidFill>
                <a:latin typeface="Calibri" panose="020F0502020204030204" pitchFamily="34" charset="0"/>
              </a:defRPr>
            </a:lvl1pPr>
          </a:lstStyle>
          <a:p>
            <a:pPr>
              <a:defRPr/>
            </a:pPr>
            <a:r>
              <a:rPr lang="it-IT" dirty="0" smtClean="0"/>
              <a:t>Riccardo Innocenti</a:t>
            </a:r>
            <a:endParaRPr lang="it-IT" dirty="0"/>
          </a:p>
        </p:txBody>
      </p:sp>
      <p:sp>
        <p:nvSpPr>
          <p:cNvPr id="21" name="Rectangle 8"/>
          <p:cNvSpPr>
            <a:spLocks noChangeArrowheads="1"/>
          </p:cNvSpPr>
          <p:nvPr userDrawn="1"/>
        </p:nvSpPr>
        <p:spPr bwMode="auto">
          <a:xfrm>
            <a:off x="7380288" y="6237288"/>
            <a:ext cx="1370012" cy="476250"/>
          </a:xfrm>
          <a:prstGeom prst="rect">
            <a:avLst/>
          </a:prstGeom>
          <a:noFill/>
          <a:ln w="9525">
            <a:noFill/>
            <a:round/>
            <a:headEnd/>
            <a:tailEnd/>
          </a:ln>
          <a:effectLst/>
        </p:spPr>
        <p:txBody>
          <a:bodyPr lIns="90000" tIns="46800" rIns="90000" bIns="46800"/>
          <a:lstStyle/>
          <a:p>
            <a: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200">
                <a:solidFill>
                  <a:srgbClr val="000000"/>
                </a:solidFill>
                <a:latin typeface="Times New Roman" pitchFamily="16" charset="0"/>
              </a:rPr>
              <a:t> </a:t>
            </a:r>
          </a:p>
        </p:txBody>
      </p:sp>
      <p:sp>
        <p:nvSpPr>
          <p:cNvPr id="22" name="Rectangle 9"/>
          <p:cNvSpPr>
            <a:spLocks noGrp="1" noChangeArrowheads="1"/>
          </p:cNvSpPr>
          <p:nvPr>
            <p:ph type="sldNum" idx="12"/>
          </p:nvPr>
        </p:nvSpPr>
        <p:spPr bwMode="auto">
          <a:xfrm>
            <a:off x="7235825" y="6245225"/>
            <a:ext cx="1376363"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anose="020F0502020204030204" pitchFamily="34" charset="0"/>
              </a:defRPr>
            </a:lvl1pPr>
          </a:lstStyle>
          <a:p>
            <a:pPr>
              <a:defRPr/>
            </a:pPr>
            <a:fld id="{E056647D-3D30-4DA6-A9DC-747F6E60F85A}" type="slidenum">
              <a:rPr lang="it-IT" smtClean="0"/>
              <a:pPr>
                <a:defRPr/>
              </a:pPr>
              <a:t>‹N›</a:t>
            </a:fld>
            <a:endParaRPr lang="it-IT"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6"/>
          <p:cNvSpPr>
            <a:spLocks noGrp="1" noChangeArrowheads="1"/>
          </p:cNvSpPr>
          <p:nvPr>
            <p:ph type="dt" idx="10"/>
          </p:nvPr>
        </p:nvSpPr>
        <p:spPr>
          <a:ln/>
        </p:spPr>
        <p:txBody>
          <a:bodyPr/>
          <a:lstStyle>
            <a:lvl1pPr>
              <a:defRPr/>
            </a:lvl1pPr>
          </a:lstStyle>
          <a:p>
            <a:pPr>
              <a:defRPr/>
            </a:pPr>
            <a:r>
              <a:rPr lang="it-IT" smtClean="0"/>
              <a:t>Como, 21 aprile 2015</a:t>
            </a:r>
            <a:endParaRPr lang="it-IT"/>
          </a:p>
        </p:txBody>
      </p:sp>
      <p:sp>
        <p:nvSpPr>
          <p:cNvPr id="6" name="Rectangle 9"/>
          <p:cNvSpPr>
            <a:spLocks noGrp="1" noChangeArrowheads="1"/>
          </p:cNvSpPr>
          <p:nvPr>
            <p:ph type="sldNum" idx="12"/>
          </p:nvPr>
        </p:nvSpPr>
        <p:spPr>
          <a:ln/>
        </p:spPr>
        <p:txBody>
          <a:bodyPr/>
          <a:lstStyle>
            <a:lvl1pPr>
              <a:defRPr/>
            </a:lvl1pPr>
          </a:lstStyle>
          <a:p>
            <a:pPr>
              <a:defRPr/>
            </a:pPr>
            <a:fld id="{8670BB0B-4D7C-415F-90DC-7BD952B91248}" type="slidenum">
              <a:rPr lang="it-IT"/>
              <a:pPr>
                <a:defRPr/>
              </a:pPr>
              <a:t>‹N›</a:t>
            </a:fld>
            <a:endParaRPr lang="it-IT"/>
          </a:p>
        </p:txBody>
      </p:sp>
      <p:sp>
        <p:nvSpPr>
          <p:cNvPr id="7" name="Rectangle 7"/>
          <p:cNvSpPr>
            <a:spLocks noGrp="1" noChangeArrowheads="1"/>
          </p:cNvSpPr>
          <p:nvPr>
            <p:ph type="ftr" idx="11"/>
          </p:nvPr>
        </p:nvSpPr>
        <p:spPr>
          <a:xfrm>
            <a:off x="2411413" y="6237288"/>
            <a:ext cx="4749800" cy="500062"/>
          </a:xfrm>
          <a:ln/>
        </p:spPr>
        <p:txBody>
          <a:bodyPr/>
          <a:lstStyle>
            <a:lvl1pPr>
              <a:defRPr/>
            </a:lvl1pPr>
          </a:lstStyle>
          <a:p>
            <a:pPr>
              <a:defRPr/>
            </a:pPr>
            <a:r>
              <a:rPr lang="it-IT" dirty="0" smtClean="0"/>
              <a:t>Riccardo Innocenti</a:t>
            </a:r>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539750" y="1773238"/>
            <a:ext cx="3922713" cy="4264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14863" y="1773238"/>
            <a:ext cx="3922712" cy="4264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8" name="Line 5"/>
          <p:cNvSpPr>
            <a:spLocks noChangeShapeType="1"/>
          </p:cNvSpPr>
          <p:nvPr userDrawn="1"/>
        </p:nvSpPr>
        <p:spPr bwMode="auto">
          <a:xfrm>
            <a:off x="609600" y="6172200"/>
            <a:ext cx="7924800" cy="1588"/>
          </a:xfrm>
          <a:prstGeom prst="line">
            <a:avLst/>
          </a:prstGeom>
          <a:noFill/>
          <a:ln w="3240">
            <a:solidFill>
              <a:srgbClr val="CC0000"/>
            </a:solidFill>
            <a:miter lim="800000"/>
            <a:headEnd/>
            <a:tailEnd/>
          </a:ln>
          <a:effectLst/>
        </p:spPr>
        <p:txBody>
          <a:bodyPr/>
          <a:lstStyle/>
          <a:p>
            <a:pPr>
              <a:buFont typeface="Times New Roman" pitchFamily="16" charset="0"/>
              <a:buNone/>
              <a:defRPr/>
            </a:pPr>
            <a:endParaRPr lang="it-IT"/>
          </a:p>
        </p:txBody>
      </p:sp>
      <p:sp>
        <p:nvSpPr>
          <p:cNvPr id="9" name="Rectangle 6"/>
          <p:cNvSpPr>
            <a:spLocks noGrp="1" noChangeArrowheads="1"/>
          </p:cNvSpPr>
          <p:nvPr>
            <p:ph type="dt" idx="10"/>
          </p:nvPr>
        </p:nvSpPr>
        <p:spPr bwMode="auto">
          <a:xfrm>
            <a:off x="468313" y="6245225"/>
            <a:ext cx="1797050"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anose="020F0502020204030204" pitchFamily="34" charset="0"/>
              </a:defRPr>
            </a:lvl1pPr>
          </a:lstStyle>
          <a:p>
            <a:pPr>
              <a:defRPr/>
            </a:pPr>
            <a:r>
              <a:rPr lang="it-IT" smtClean="0"/>
              <a:t>Terni 18 giugno 2015</a:t>
            </a:r>
            <a:endParaRPr lang="it-IT" dirty="0"/>
          </a:p>
        </p:txBody>
      </p:sp>
      <p:sp>
        <p:nvSpPr>
          <p:cNvPr id="10" name="Rectangle 7"/>
          <p:cNvSpPr>
            <a:spLocks noGrp="1" noChangeArrowheads="1"/>
          </p:cNvSpPr>
          <p:nvPr>
            <p:ph type="ftr" idx="11"/>
          </p:nvPr>
        </p:nvSpPr>
        <p:spPr bwMode="auto">
          <a:xfrm>
            <a:off x="2411413" y="6237288"/>
            <a:ext cx="4749800" cy="50006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b="0">
                <a:solidFill>
                  <a:srgbClr val="000000"/>
                </a:solidFill>
                <a:latin typeface="Calibri" panose="020F0502020204030204" pitchFamily="34" charset="0"/>
              </a:defRPr>
            </a:lvl1pPr>
          </a:lstStyle>
          <a:p>
            <a:pPr>
              <a:defRPr/>
            </a:pPr>
            <a:r>
              <a:rPr lang="it-IT" dirty="0" smtClean="0"/>
              <a:t>Riccardo Innocenti</a:t>
            </a:r>
            <a:endParaRPr lang="it-IT" dirty="0"/>
          </a:p>
        </p:txBody>
      </p:sp>
      <p:sp>
        <p:nvSpPr>
          <p:cNvPr id="11" name="Rectangle 8"/>
          <p:cNvSpPr>
            <a:spLocks noChangeArrowheads="1"/>
          </p:cNvSpPr>
          <p:nvPr userDrawn="1"/>
        </p:nvSpPr>
        <p:spPr bwMode="auto">
          <a:xfrm>
            <a:off x="7380288" y="6237288"/>
            <a:ext cx="1370012" cy="476250"/>
          </a:xfrm>
          <a:prstGeom prst="rect">
            <a:avLst/>
          </a:prstGeom>
          <a:noFill/>
          <a:ln w="9525">
            <a:noFill/>
            <a:round/>
            <a:headEnd/>
            <a:tailEnd/>
          </a:ln>
          <a:effectLst/>
        </p:spPr>
        <p:txBody>
          <a:bodyPr lIns="90000" tIns="46800" rIns="90000" bIns="46800"/>
          <a:lstStyle/>
          <a:p>
            <a: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200">
                <a:solidFill>
                  <a:srgbClr val="000000"/>
                </a:solidFill>
                <a:latin typeface="Times New Roman" pitchFamily="16" charset="0"/>
              </a:rPr>
              <a:t> </a:t>
            </a:r>
          </a:p>
        </p:txBody>
      </p:sp>
      <p:sp>
        <p:nvSpPr>
          <p:cNvPr id="12" name="Rectangle 9"/>
          <p:cNvSpPr>
            <a:spLocks noGrp="1" noChangeArrowheads="1"/>
          </p:cNvSpPr>
          <p:nvPr>
            <p:ph type="sldNum" idx="12"/>
          </p:nvPr>
        </p:nvSpPr>
        <p:spPr bwMode="auto">
          <a:xfrm>
            <a:off x="7235825" y="6245225"/>
            <a:ext cx="1376363"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anose="020F0502020204030204" pitchFamily="34" charset="0"/>
              </a:defRPr>
            </a:lvl1pPr>
          </a:lstStyle>
          <a:p>
            <a:pPr>
              <a:defRPr/>
            </a:pPr>
            <a:fld id="{E056647D-3D30-4DA6-A9DC-747F6E60F85A}" type="slidenum">
              <a:rPr lang="it-IT" smtClean="0"/>
              <a:pPr>
                <a:defRPr/>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10" name="Line 5"/>
          <p:cNvSpPr>
            <a:spLocks noChangeShapeType="1"/>
          </p:cNvSpPr>
          <p:nvPr userDrawn="1"/>
        </p:nvSpPr>
        <p:spPr bwMode="auto">
          <a:xfrm>
            <a:off x="609600" y="6172200"/>
            <a:ext cx="7924800" cy="1588"/>
          </a:xfrm>
          <a:prstGeom prst="line">
            <a:avLst/>
          </a:prstGeom>
          <a:noFill/>
          <a:ln w="3240">
            <a:solidFill>
              <a:srgbClr val="CC0000"/>
            </a:solidFill>
            <a:miter lim="800000"/>
            <a:headEnd/>
            <a:tailEnd/>
          </a:ln>
          <a:effectLst/>
        </p:spPr>
        <p:txBody>
          <a:bodyPr/>
          <a:lstStyle/>
          <a:p>
            <a:pPr>
              <a:buFont typeface="Times New Roman" pitchFamily="16" charset="0"/>
              <a:buNone/>
              <a:defRPr/>
            </a:pPr>
            <a:endParaRPr lang="it-IT"/>
          </a:p>
        </p:txBody>
      </p:sp>
      <p:sp>
        <p:nvSpPr>
          <p:cNvPr id="11" name="Rectangle 6"/>
          <p:cNvSpPr>
            <a:spLocks noGrp="1" noChangeArrowheads="1"/>
          </p:cNvSpPr>
          <p:nvPr>
            <p:ph type="dt" idx="10"/>
          </p:nvPr>
        </p:nvSpPr>
        <p:spPr bwMode="auto">
          <a:xfrm>
            <a:off x="468313" y="6245225"/>
            <a:ext cx="1797050"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anose="020F0502020204030204" pitchFamily="34" charset="0"/>
              </a:defRPr>
            </a:lvl1pPr>
          </a:lstStyle>
          <a:p>
            <a:pPr>
              <a:defRPr/>
            </a:pPr>
            <a:r>
              <a:rPr lang="it-IT" smtClean="0"/>
              <a:t>Terni 18 giugno 2015</a:t>
            </a:r>
            <a:endParaRPr lang="it-IT" dirty="0"/>
          </a:p>
        </p:txBody>
      </p:sp>
      <p:sp>
        <p:nvSpPr>
          <p:cNvPr id="12" name="Rectangle 7"/>
          <p:cNvSpPr>
            <a:spLocks noGrp="1" noChangeArrowheads="1"/>
          </p:cNvSpPr>
          <p:nvPr>
            <p:ph type="ftr" idx="11"/>
          </p:nvPr>
        </p:nvSpPr>
        <p:spPr bwMode="auto">
          <a:xfrm>
            <a:off x="2411413" y="6237288"/>
            <a:ext cx="4749800" cy="50006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b="0">
                <a:solidFill>
                  <a:srgbClr val="000000"/>
                </a:solidFill>
                <a:latin typeface="Calibri" panose="020F0502020204030204" pitchFamily="34" charset="0"/>
              </a:defRPr>
            </a:lvl1pPr>
          </a:lstStyle>
          <a:p>
            <a:pPr>
              <a:defRPr/>
            </a:pPr>
            <a:r>
              <a:rPr lang="it-IT" dirty="0" smtClean="0"/>
              <a:t>Riccardo Innocenti</a:t>
            </a:r>
            <a:endParaRPr lang="it-IT" dirty="0"/>
          </a:p>
        </p:txBody>
      </p:sp>
      <p:sp>
        <p:nvSpPr>
          <p:cNvPr id="13" name="Rectangle 8"/>
          <p:cNvSpPr>
            <a:spLocks noChangeArrowheads="1"/>
          </p:cNvSpPr>
          <p:nvPr userDrawn="1"/>
        </p:nvSpPr>
        <p:spPr bwMode="auto">
          <a:xfrm>
            <a:off x="7380288" y="6237288"/>
            <a:ext cx="1370012" cy="476250"/>
          </a:xfrm>
          <a:prstGeom prst="rect">
            <a:avLst/>
          </a:prstGeom>
          <a:noFill/>
          <a:ln w="9525">
            <a:noFill/>
            <a:round/>
            <a:headEnd/>
            <a:tailEnd/>
          </a:ln>
          <a:effectLst/>
        </p:spPr>
        <p:txBody>
          <a:bodyPr lIns="90000" tIns="46800" rIns="90000" bIns="46800"/>
          <a:lstStyle/>
          <a:p>
            <a: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200">
                <a:solidFill>
                  <a:srgbClr val="000000"/>
                </a:solidFill>
                <a:latin typeface="Times New Roman" pitchFamily="16" charset="0"/>
              </a:rPr>
              <a:t> </a:t>
            </a:r>
          </a:p>
        </p:txBody>
      </p:sp>
      <p:sp>
        <p:nvSpPr>
          <p:cNvPr id="14" name="Rectangle 9"/>
          <p:cNvSpPr>
            <a:spLocks noGrp="1" noChangeArrowheads="1"/>
          </p:cNvSpPr>
          <p:nvPr>
            <p:ph type="sldNum" idx="12"/>
          </p:nvPr>
        </p:nvSpPr>
        <p:spPr bwMode="auto">
          <a:xfrm>
            <a:off x="7235825" y="6245225"/>
            <a:ext cx="1376363"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anose="020F0502020204030204" pitchFamily="34" charset="0"/>
              </a:defRPr>
            </a:lvl1pPr>
          </a:lstStyle>
          <a:p>
            <a:pPr>
              <a:defRPr/>
            </a:pPr>
            <a:fld id="{E056647D-3D30-4DA6-A9DC-747F6E60F85A}" type="slidenum">
              <a:rPr lang="it-IT" smtClean="0"/>
              <a:pPr>
                <a:defRPr/>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6" name="Line 5"/>
          <p:cNvSpPr>
            <a:spLocks noChangeShapeType="1"/>
          </p:cNvSpPr>
          <p:nvPr userDrawn="1"/>
        </p:nvSpPr>
        <p:spPr bwMode="auto">
          <a:xfrm>
            <a:off x="609600" y="6172200"/>
            <a:ext cx="7924800" cy="1588"/>
          </a:xfrm>
          <a:prstGeom prst="line">
            <a:avLst/>
          </a:prstGeom>
          <a:noFill/>
          <a:ln w="3240">
            <a:solidFill>
              <a:srgbClr val="CC0000"/>
            </a:solidFill>
            <a:miter lim="800000"/>
            <a:headEnd/>
            <a:tailEnd/>
          </a:ln>
          <a:effectLst/>
        </p:spPr>
        <p:txBody>
          <a:bodyPr/>
          <a:lstStyle/>
          <a:p>
            <a:pPr>
              <a:buFont typeface="Times New Roman" pitchFamily="16" charset="0"/>
              <a:buNone/>
              <a:defRPr/>
            </a:pPr>
            <a:endParaRPr lang="it-IT"/>
          </a:p>
        </p:txBody>
      </p:sp>
      <p:sp>
        <p:nvSpPr>
          <p:cNvPr id="7" name="Rectangle 6"/>
          <p:cNvSpPr>
            <a:spLocks noGrp="1" noChangeArrowheads="1"/>
          </p:cNvSpPr>
          <p:nvPr>
            <p:ph type="dt" idx="10"/>
          </p:nvPr>
        </p:nvSpPr>
        <p:spPr bwMode="auto">
          <a:xfrm>
            <a:off x="468313" y="6245225"/>
            <a:ext cx="1797050"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anose="020F0502020204030204" pitchFamily="34" charset="0"/>
              </a:defRPr>
            </a:lvl1pPr>
          </a:lstStyle>
          <a:p>
            <a:pPr>
              <a:defRPr/>
            </a:pPr>
            <a:r>
              <a:rPr lang="it-IT" smtClean="0"/>
              <a:t>Terni 18 giugno 2015</a:t>
            </a:r>
            <a:endParaRPr lang="it-IT" dirty="0"/>
          </a:p>
        </p:txBody>
      </p:sp>
      <p:sp>
        <p:nvSpPr>
          <p:cNvPr id="8" name="Rectangle 7"/>
          <p:cNvSpPr>
            <a:spLocks noGrp="1" noChangeArrowheads="1"/>
          </p:cNvSpPr>
          <p:nvPr>
            <p:ph type="ftr" idx="11"/>
          </p:nvPr>
        </p:nvSpPr>
        <p:spPr bwMode="auto">
          <a:xfrm>
            <a:off x="2411413" y="6237288"/>
            <a:ext cx="4749800" cy="50006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b="0">
                <a:solidFill>
                  <a:srgbClr val="000000"/>
                </a:solidFill>
                <a:latin typeface="Calibri" panose="020F0502020204030204" pitchFamily="34" charset="0"/>
              </a:defRPr>
            </a:lvl1pPr>
          </a:lstStyle>
          <a:p>
            <a:pPr>
              <a:defRPr/>
            </a:pPr>
            <a:r>
              <a:rPr lang="it-IT" dirty="0" smtClean="0"/>
              <a:t>Riccardo Innocenti</a:t>
            </a:r>
            <a:endParaRPr lang="it-IT" dirty="0"/>
          </a:p>
        </p:txBody>
      </p:sp>
      <p:sp>
        <p:nvSpPr>
          <p:cNvPr id="9" name="Rectangle 8"/>
          <p:cNvSpPr>
            <a:spLocks noChangeArrowheads="1"/>
          </p:cNvSpPr>
          <p:nvPr userDrawn="1"/>
        </p:nvSpPr>
        <p:spPr bwMode="auto">
          <a:xfrm>
            <a:off x="7380288" y="6237288"/>
            <a:ext cx="1370012" cy="476250"/>
          </a:xfrm>
          <a:prstGeom prst="rect">
            <a:avLst/>
          </a:prstGeom>
          <a:noFill/>
          <a:ln w="9525">
            <a:noFill/>
            <a:round/>
            <a:headEnd/>
            <a:tailEnd/>
          </a:ln>
          <a:effectLst/>
        </p:spPr>
        <p:txBody>
          <a:bodyPr lIns="90000" tIns="46800" rIns="90000" bIns="46800"/>
          <a:lstStyle/>
          <a:p>
            <a: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200">
                <a:solidFill>
                  <a:srgbClr val="000000"/>
                </a:solidFill>
                <a:latin typeface="Times New Roman" pitchFamily="16" charset="0"/>
              </a:rPr>
              <a:t> </a:t>
            </a:r>
          </a:p>
        </p:txBody>
      </p:sp>
      <p:sp>
        <p:nvSpPr>
          <p:cNvPr id="10" name="Rectangle 9"/>
          <p:cNvSpPr>
            <a:spLocks noGrp="1" noChangeArrowheads="1"/>
          </p:cNvSpPr>
          <p:nvPr>
            <p:ph type="sldNum" idx="12"/>
          </p:nvPr>
        </p:nvSpPr>
        <p:spPr bwMode="auto">
          <a:xfrm>
            <a:off x="7235825" y="6245225"/>
            <a:ext cx="1376363"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anose="020F0502020204030204" pitchFamily="34" charset="0"/>
              </a:defRPr>
            </a:lvl1pPr>
          </a:lstStyle>
          <a:p>
            <a:pPr>
              <a:defRPr/>
            </a:pPr>
            <a:fld id="{E056647D-3D30-4DA6-A9DC-747F6E60F85A}" type="slidenum">
              <a:rPr lang="it-IT" smtClean="0"/>
              <a:pPr>
                <a:defRPr/>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5" name="Line 5"/>
          <p:cNvSpPr>
            <a:spLocks noChangeShapeType="1"/>
          </p:cNvSpPr>
          <p:nvPr userDrawn="1"/>
        </p:nvSpPr>
        <p:spPr bwMode="auto">
          <a:xfrm>
            <a:off x="609600" y="6172200"/>
            <a:ext cx="7924800" cy="1588"/>
          </a:xfrm>
          <a:prstGeom prst="line">
            <a:avLst/>
          </a:prstGeom>
          <a:noFill/>
          <a:ln w="3240">
            <a:solidFill>
              <a:srgbClr val="CC0000"/>
            </a:solidFill>
            <a:miter lim="800000"/>
            <a:headEnd/>
            <a:tailEnd/>
          </a:ln>
          <a:effectLst/>
        </p:spPr>
        <p:txBody>
          <a:bodyPr/>
          <a:lstStyle/>
          <a:p>
            <a:pPr>
              <a:buFont typeface="Times New Roman" pitchFamily="16" charset="0"/>
              <a:buNone/>
              <a:defRPr/>
            </a:pPr>
            <a:endParaRPr lang="it-IT"/>
          </a:p>
        </p:txBody>
      </p:sp>
      <p:sp>
        <p:nvSpPr>
          <p:cNvPr id="6" name="Rectangle 6"/>
          <p:cNvSpPr>
            <a:spLocks noGrp="1" noChangeArrowheads="1"/>
          </p:cNvSpPr>
          <p:nvPr>
            <p:ph type="dt"/>
          </p:nvPr>
        </p:nvSpPr>
        <p:spPr bwMode="auto">
          <a:xfrm>
            <a:off x="468313" y="6245225"/>
            <a:ext cx="1797050"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anose="020F0502020204030204" pitchFamily="34" charset="0"/>
              </a:defRPr>
            </a:lvl1pPr>
          </a:lstStyle>
          <a:p>
            <a:pPr>
              <a:defRPr/>
            </a:pPr>
            <a:r>
              <a:rPr lang="it-IT" smtClean="0"/>
              <a:t>Terni 18 giugno 2015</a:t>
            </a:r>
            <a:endParaRPr lang="it-IT" dirty="0"/>
          </a:p>
        </p:txBody>
      </p:sp>
      <p:sp>
        <p:nvSpPr>
          <p:cNvPr id="7" name="Rectangle 7"/>
          <p:cNvSpPr>
            <a:spLocks noGrp="1" noChangeArrowheads="1"/>
          </p:cNvSpPr>
          <p:nvPr>
            <p:ph type="ftr" idx="10"/>
          </p:nvPr>
        </p:nvSpPr>
        <p:spPr bwMode="auto">
          <a:xfrm>
            <a:off x="2411413" y="6237288"/>
            <a:ext cx="4749800" cy="50006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b="0">
                <a:solidFill>
                  <a:srgbClr val="000000"/>
                </a:solidFill>
                <a:latin typeface="Calibri" panose="020F0502020204030204" pitchFamily="34" charset="0"/>
              </a:defRPr>
            </a:lvl1pPr>
          </a:lstStyle>
          <a:p>
            <a:pPr>
              <a:defRPr/>
            </a:pPr>
            <a:r>
              <a:rPr lang="it-IT" dirty="0" smtClean="0"/>
              <a:t>Riccardo Innocenti</a:t>
            </a:r>
            <a:endParaRPr lang="it-IT" dirty="0"/>
          </a:p>
        </p:txBody>
      </p:sp>
      <p:sp>
        <p:nvSpPr>
          <p:cNvPr id="8" name="Rectangle 8"/>
          <p:cNvSpPr>
            <a:spLocks noChangeArrowheads="1"/>
          </p:cNvSpPr>
          <p:nvPr userDrawn="1"/>
        </p:nvSpPr>
        <p:spPr bwMode="auto">
          <a:xfrm>
            <a:off x="7380288" y="6237288"/>
            <a:ext cx="1370012" cy="476250"/>
          </a:xfrm>
          <a:prstGeom prst="rect">
            <a:avLst/>
          </a:prstGeom>
          <a:noFill/>
          <a:ln w="9525">
            <a:noFill/>
            <a:round/>
            <a:headEnd/>
            <a:tailEnd/>
          </a:ln>
          <a:effectLst/>
        </p:spPr>
        <p:txBody>
          <a:bodyPr lIns="90000" tIns="46800" rIns="90000" bIns="46800"/>
          <a:lstStyle/>
          <a:p>
            <a: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200">
                <a:solidFill>
                  <a:srgbClr val="000000"/>
                </a:solidFill>
                <a:latin typeface="Times New Roman" pitchFamily="16" charset="0"/>
              </a:rPr>
              <a:t> </a:t>
            </a:r>
          </a:p>
        </p:txBody>
      </p:sp>
      <p:sp>
        <p:nvSpPr>
          <p:cNvPr id="9" name="Rectangle 9"/>
          <p:cNvSpPr>
            <a:spLocks noGrp="1" noChangeArrowheads="1"/>
          </p:cNvSpPr>
          <p:nvPr>
            <p:ph type="sldNum" idx="11"/>
          </p:nvPr>
        </p:nvSpPr>
        <p:spPr bwMode="auto">
          <a:xfrm>
            <a:off x="7235825" y="6245225"/>
            <a:ext cx="1376363"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anose="020F0502020204030204" pitchFamily="34" charset="0"/>
              </a:defRPr>
            </a:lvl1pPr>
          </a:lstStyle>
          <a:p>
            <a:pPr>
              <a:defRPr/>
            </a:pPr>
            <a:fld id="{E056647D-3D30-4DA6-A9DC-747F6E60F85A}" type="slidenum">
              <a:rPr lang="it-IT" smtClean="0"/>
              <a:pPr>
                <a:defRPr/>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8" name="Line 5"/>
          <p:cNvSpPr>
            <a:spLocks noChangeShapeType="1"/>
          </p:cNvSpPr>
          <p:nvPr userDrawn="1"/>
        </p:nvSpPr>
        <p:spPr bwMode="auto">
          <a:xfrm>
            <a:off x="609600" y="6172200"/>
            <a:ext cx="7924800" cy="1588"/>
          </a:xfrm>
          <a:prstGeom prst="line">
            <a:avLst/>
          </a:prstGeom>
          <a:noFill/>
          <a:ln w="3240">
            <a:solidFill>
              <a:srgbClr val="CC0000"/>
            </a:solidFill>
            <a:miter lim="800000"/>
            <a:headEnd/>
            <a:tailEnd/>
          </a:ln>
          <a:effectLst/>
        </p:spPr>
        <p:txBody>
          <a:bodyPr/>
          <a:lstStyle/>
          <a:p>
            <a:pPr>
              <a:buFont typeface="Times New Roman" pitchFamily="16" charset="0"/>
              <a:buNone/>
              <a:defRPr/>
            </a:pPr>
            <a:endParaRPr lang="it-IT"/>
          </a:p>
        </p:txBody>
      </p:sp>
      <p:sp>
        <p:nvSpPr>
          <p:cNvPr id="9" name="Rectangle 6"/>
          <p:cNvSpPr>
            <a:spLocks noGrp="1" noChangeArrowheads="1"/>
          </p:cNvSpPr>
          <p:nvPr>
            <p:ph type="dt" idx="10"/>
          </p:nvPr>
        </p:nvSpPr>
        <p:spPr bwMode="auto">
          <a:xfrm>
            <a:off x="468313" y="6245225"/>
            <a:ext cx="1797050"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anose="020F0502020204030204" pitchFamily="34" charset="0"/>
              </a:defRPr>
            </a:lvl1pPr>
          </a:lstStyle>
          <a:p>
            <a:pPr>
              <a:defRPr/>
            </a:pPr>
            <a:r>
              <a:rPr lang="it-IT" smtClean="0"/>
              <a:t>Terni 18 giugno 2015</a:t>
            </a:r>
            <a:endParaRPr lang="it-IT" dirty="0"/>
          </a:p>
        </p:txBody>
      </p:sp>
      <p:sp>
        <p:nvSpPr>
          <p:cNvPr id="10" name="Rectangle 7"/>
          <p:cNvSpPr>
            <a:spLocks noGrp="1" noChangeArrowheads="1"/>
          </p:cNvSpPr>
          <p:nvPr>
            <p:ph type="ftr" idx="11"/>
          </p:nvPr>
        </p:nvSpPr>
        <p:spPr bwMode="auto">
          <a:xfrm>
            <a:off x="2411413" y="6237288"/>
            <a:ext cx="4749800" cy="50006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b="0">
                <a:solidFill>
                  <a:srgbClr val="000000"/>
                </a:solidFill>
                <a:latin typeface="Calibri" panose="020F0502020204030204" pitchFamily="34" charset="0"/>
              </a:defRPr>
            </a:lvl1pPr>
          </a:lstStyle>
          <a:p>
            <a:pPr>
              <a:defRPr/>
            </a:pPr>
            <a:r>
              <a:rPr lang="it-IT" dirty="0" smtClean="0"/>
              <a:t>Riccardo Innocenti</a:t>
            </a:r>
            <a:endParaRPr lang="it-IT" dirty="0"/>
          </a:p>
        </p:txBody>
      </p:sp>
      <p:sp>
        <p:nvSpPr>
          <p:cNvPr id="11" name="Rectangle 8"/>
          <p:cNvSpPr>
            <a:spLocks noChangeArrowheads="1"/>
          </p:cNvSpPr>
          <p:nvPr userDrawn="1"/>
        </p:nvSpPr>
        <p:spPr bwMode="auto">
          <a:xfrm>
            <a:off x="7380288" y="6237288"/>
            <a:ext cx="1370012" cy="476250"/>
          </a:xfrm>
          <a:prstGeom prst="rect">
            <a:avLst/>
          </a:prstGeom>
          <a:noFill/>
          <a:ln w="9525">
            <a:noFill/>
            <a:round/>
            <a:headEnd/>
            <a:tailEnd/>
          </a:ln>
          <a:effectLst/>
        </p:spPr>
        <p:txBody>
          <a:bodyPr lIns="90000" tIns="46800" rIns="90000" bIns="46800"/>
          <a:lstStyle/>
          <a:p>
            <a: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200">
                <a:solidFill>
                  <a:srgbClr val="000000"/>
                </a:solidFill>
                <a:latin typeface="Times New Roman" pitchFamily="16" charset="0"/>
              </a:rPr>
              <a:t> </a:t>
            </a:r>
          </a:p>
        </p:txBody>
      </p:sp>
      <p:sp>
        <p:nvSpPr>
          <p:cNvPr id="12" name="Rectangle 9"/>
          <p:cNvSpPr>
            <a:spLocks noGrp="1" noChangeArrowheads="1"/>
          </p:cNvSpPr>
          <p:nvPr>
            <p:ph type="sldNum" idx="12"/>
          </p:nvPr>
        </p:nvSpPr>
        <p:spPr bwMode="auto">
          <a:xfrm>
            <a:off x="7235825" y="6245225"/>
            <a:ext cx="1376363"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anose="020F0502020204030204" pitchFamily="34" charset="0"/>
              </a:defRPr>
            </a:lvl1pPr>
          </a:lstStyle>
          <a:p>
            <a:pPr>
              <a:defRPr/>
            </a:pPr>
            <a:fld id="{E056647D-3D30-4DA6-A9DC-747F6E60F85A}" type="slidenum">
              <a:rPr lang="it-IT" smtClean="0"/>
              <a:pPr>
                <a:defRPr/>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tile tx="0" ty="0" sx="100000" sy="100000" flip="none" algn="tl"/>
        </a:blip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6" cstate="print"/>
          <a:srcRect/>
          <a:stretch>
            <a:fillRect/>
          </a:stretch>
        </p:blipFill>
        <p:spPr bwMode="auto">
          <a:xfrm>
            <a:off x="7596188" y="333375"/>
            <a:ext cx="933450" cy="619125"/>
          </a:xfrm>
          <a:prstGeom prst="rect">
            <a:avLst/>
          </a:prstGeom>
          <a:noFill/>
          <a:ln w="9525">
            <a:noFill/>
            <a:round/>
            <a:headEnd/>
            <a:tailEnd/>
          </a:ln>
        </p:spPr>
      </p:pic>
      <p:sp>
        <p:nvSpPr>
          <p:cNvPr id="1027" name="Rectangle 2"/>
          <p:cNvSpPr>
            <a:spLocks noGrp="1" noChangeArrowheads="1"/>
          </p:cNvSpPr>
          <p:nvPr>
            <p:ph type="body" idx="1"/>
          </p:nvPr>
        </p:nvSpPr>
        <p:spPr bwMode="auto">
          <a:xfrm>
            <a:off x="539750" y="1773238"/>
            <a:ext cx="7997825" cy="426402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Cliccate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1028" name="Rectangle 3"/>
          <p:cNvSpPr>
            <a:spLocks noGrp="1" noChangeArrowheads="1"/>
          </p:cNvSpPr>
          <p:nvPr>
            <p:ph type="title"/>
          </p:nvPr>
        </p:nvSpPr>
        <p:spPr bwMode="auto">
          <a:xfrm>
            <a:off x="574675" y="266700"/>
            <a:ext cx="7997825" cy="1250950"/>
          </a:xfrm>
          <a:prstGeom prst="rect">
            <a:avLst/>
          </a:prstGeom>
          <a:noFill/>
          <a:ln w="9525">
            <a:noFill/>
            <a:round/>
            <a:headEnd/>
            <a:tailEnd/>
          </a:ln>
        </p:spPr>
        <p:txBody>
          <a:bodyPr vert="horz" wrap="square" lIns="90000" tIns="46800" rIns="90000" bIns="46800" numCol="1" anchor="b" anchorCtr="0" compatLnSpc="1">
            <a:prstTxWarp prst="textNoShape">
              <a:avLst/>
            </a:prstTxWarp>
          </a:bodyPr>
          <a:lstStyle/>
          <a:p>
            <a:pPr lvl="0"/>
            <a:r>
              <a:rPr lang="en-GB" smtClean="0"/>
              <a:t>Cliccate per modificare il formato del testo del titolo</a:t>
            </a:r>
          </a:p>
        </p:txBody>
      </p:sp>
      <p:sp>
        <p:nvSpPr>
          <p:cNvPr id="2"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CC0000"/>
          </a:solidFill>
          <a:ln w="9360">
            <a:solidFill>
              <a:srgbClr val="CC0000"/>
            </a:solidFill>
            <a:round/>
            <a:headEnd/>
            <a:tailEnd/>
          </a:ln>
          <a:effectLst/>
        </p:spPr>
        <p:txBody>
          <a:bodyPr wrap="none" anchor="ctr"/>
          <a:lstStyle/>
          <a:p>
            <a:pPr>
              <a:buFont typeface="Times New Roman" pitchFamily="16" charset="0"/>
              <a:buNone/>
              <a:defRPr/>
            </a:pPr>
            <a:endParaRPr lang="it-IT">
              <a:latin typeface="Calibri" panose="020F0502020204030204" pitchFamily="34" charset="0"/>
            </a:endParaRPr>
          </a:p>
        </p:txBody>
      </p:sp>
      <p:sp>
        <p:nvSpPr>
          <p:cNvPr id="1029" name="Line 5"/>
          <p:cNvSpPr>
            <a:spLocks noChangeShapeType="1"/>
          </p:cNvSpPr>
          <p:nvPr/>
        </p:nvSpPr>
        <p:spPr bwMode="auto">
          <a:xfrm>
            <a:off x="609600" y="6172200"/>
            <a:ext cx="7924800" cy="1588"/>
          </a:xfrm>
          <a:prstGeom prst="line">
            <a:avLst/>
          </a:prstGeom>
          <a:noFill/>
          <a:ln w="3240">
            <a:solidFill>
              <a:srgbClr val="CC0000"/>
            </a:solidFill>
            <a:miter lim="800000"/>
            <a:headEnd/>
            <a:tailEnd/>
          </a:ln>
          <a:effectLst/>
        </p:spPr>
        <p:txBody>
          <a:bodyPr/>
          <a:lstStyle/>
          <a:p>
            <a:pPr>
              <a:buFont typeface="Times New Roman" pitchFamily="16" charset="0"/>
              <a:buNone/>
              <a:defRPr/>
            </a:pPr>
            <a:endParaRPr lang="it-IT">
              <a:latin typeface="Calibri" panose="020F0502020204030204" pitchFamily="34" charset="0"/>
            </a:endParaRPr>
          </a:p>
        </p:txBody>
      </p:sp>
      <p:sp>
        <p:nvSpPr>
          <p:cNvPr id="1030" name="Rectangle 6"/>
          <p:cNvSpPr>
            <a:spLocks noGrp="1" noChangeArrowheads="1"/>
          </p:cNvSpPr>
          <p:nvPr>
            <p:ph type="dt"/>
          </p:nvPr>
        </p:nvSpPr>
        <p:spPr bwMode="auto">
          <a:xfrm>
            <a:off x="468313" y="6245225"/>
            <a:ext cx="1797050"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anose="020F0502020204030204" pitchFamily="34" charset="0"/>
              </a:defRPr>
            </a:lvl1pPr>
          </a:lstStyle>
          <a:p>
            <a:pPr>
              <a:defRPr/>
            </a:pPr>
            <a:r>
              <a:rPr lang="it-IT" smtClean="0"/>
              <a:t>Terni 18 giugno 2015</a:t>
            </a:r>
            <a:endParaRPr lang="it-IT" dirty="0"/>
          </a:p>
        </p:txBody>
      </p:sp>
      <p:sp>
        <p:nvSpPr>
          <p:cNvPr id="1031" name="Rectangle 7"/>
          <p:cNvSpPr>
            <a:spLocks noGrp="1" noChangeArrowheads="1"/>
          </p:cNvSpPr>
          <p:nvPr>
            <p:ph type="ftr"/>
          </p:nvPr>
        </p:nvSpPr>
        <p:spPr bwMode="auto">
          <a:xfrm>
            <a:off x="2411413" y="6237288"/>
            <a:ext cx="4749800" cy="50006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b="0">
                <a:solidFill>
                  <a:srgbClr val="000000"/>
                </a:solidFill>
                <a:latin typeface="Calibri" panose="020F0502020204030204" pitchFamily="34" charset="0"/>
              </a:defRPr>
            </a:lvl1pPr>
          </a:lstStyle>
          <a:p>
            <a:pPr>
              <a:defRPr/>
            </a:pPr>
            <a:r>
              <a:rPr lang="it-IT" smtClean="0"/>
              <a:t>Riccardo Innocenti</a:t>
            </a:r>
            <a:endParaRPr lang="it-IT" dirty="0"/>
          </a:p>
        </p:txBody>
      </p:sp>
      <p:sp>
        <p:nvSpPr>
          <p:cNvPr id="1032" name="Rectangle 8"/>
          <p:cNvSpPr>
            <a:spLocks noChangeArrowheads="1"/>
          </p:cNvSpPr>
          <p:nvPr/>
        </p:nvSpPr>
        <p:spPr bwMode="auto">
          <a:xfrm>
            <a:off x="7380288" y="6237288"/>
            <a:ext cx="1370012" cy="476250"/>
          </a:xfrm>
          <a:prstGeom prst="rect">
            <a:avLst/>
          </a:prstGeom>
          <a:noFill/>
          <a:ln w="9525">
            <a:noFill/>
            <a:round/>
            <a:headEnd/>
            <a:tailEnd/>
          </a:ln>
          <a:effectLst/>
        </p:spPr>
        <p:txBody>
          <a:bodyPr lIns="90000" tIns="46800" rIns="90000" bIns="46800"/>
          <a:lstStyle/>
          <a:p>
            <a:pP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200">
                <a:solidFill>
                  <a:srgbClr val="000000"/>
                </a:solidFill>
                <a:latin typeface="Calibri" panose="020F0502020204030204" pitchFamily="34" charset="0"/>
              </a:rPr>
              <a:t> </a:t>
            </a:r>
          </a:p>
        </p:txBody>
      </p:sp>
      <p:sp>
        <p:nvSpPr>
          <p:cNvPr id="1033" name="Rectangle 9"/>
          <p:cNvSpPr>
            <a:spLocks noGrp="1" noChangeArrowheads="1"/>
          </p:cNvSpPr>
          <p:nvPr>
            <p:ph type="sldNum"/>
          </p:nvPr>
        </p:nvSpPr>
        <p:spPr bwMode="auto">
          <a:xfrm>
            <a:off x="7235825" y="6245225"/>
            <a:ext cx="1376363"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anose="020F0502020204030204" pitchFamily="34" charset="0"/>
              </a:defRPr>
            </a:lvl1pPr>
          </a:lstStyle>
          <a:p>
            <a:pPr>
              <a:defRPr/>
            </a:pPr>
            <a:fld id="{E056647D-3D30-4DA6-A9DC-747F6E60F85A}" type="slidenum">
              <a:rPr lang="it-IT" smtClean="0"/>
              <a:pPr>
                <a:defRPr/>
              </a:pPr>
              <a:t>‹N›</a:t>
            </a:fld>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p:txStyles>
    <p:titleStyle>
      <a:lvl1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Calibri" panose="020F0502020204030204" pitchFamily="34" charset="0"/>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5pPr>
      <a:lvl6pPr marL="25146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6pPr>
      <a:lvl7pPr marL="29718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7pPr>
      <a:lvl8pPr marL="34290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8pPr>
      <a:lvl9pPr marL="38862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9pPr>
    </p:titleStyle>
    <p:bodyStyle>
      <a:lvl1pPr marL="342900" indent="-342900" algn="l" defTabSz="449263" rtl="0" eaLnBrk="0" fontAlgn="base" hangingPunct="0">
        <a:spcBef>
          <a:spcPts val="750"/>
        </a:spcBef>
        <a:spcAft>
          <a:spcPct val="0"/>
        </a:spcAft>
        <a:buClr>
          <a:srgbClr val="000000"/>
        </a:buClr>
        <a:buSzPct val="100000"/>
        <a:buFont typeface="Times New Roman" pitchFamily="18" charset="0"/>
        <a:defRPr sz="3000">
          <a:solidFill>
            <a:srgbClr val="000000"/>
          </a:solidFill>
          <a:latin typeface="Calibri" panose="020F0502020204030204" pitchFamily="34" charset="0"/>
          <a:ea typeface="+mn-ea"/>
          <a:cs typeface="+mn-cs"/>
        </a:defRPr>
      </a:lvl1pPr>
      <a:lvl2pPr marL="742950" indent="-285750" algn="l" defTabSz="449263" rtl="0" eaLnBrk="0" fontAlgn="base" hangingPunct="0">
        <a:spcBef>
          <a:spcPts val="650"/>
        </a:spcBef>
        <a:spcAft>
          <a:spcPct val="0"/>
        </a:spcAft>
        <a:buClr>
          <a:srgbClr val="000000"/>
        </a:buClr>
        <a:buSzPct val="100000"/>
        <a:buFont typeface="Times New Roman" pitchFamily="18" charset="0"/>
        <a:defRPr sz="2600">
          <a:solidFill>
            <a:srgbClr val="000000"/>
          </a:solidFill>
          <a:latin typeface="Calibri" panose="020F0502020204030204" pitchFamily="34" charset="0"/>
          <a:cs typeface="+mn-cs"/>
        </a:defRPr>
      </a:lvl2pPr>
      <a:lvl3pPr marL="1143000" indent="-228600" algn="l" defTabSz="449263" rtl="0" eaLnBrk="0" fontAlgn="base" hangingPunct="0">
        <a:spcBef>
          <a:spcPts val="575"/>
        </a:spcBef>
        <a:spcAft>
          <a:spcPct val="0"/>
        </a:spcAft>
        <a:buClr>
          <a:srgbClr val="000000"/>
        </a:buClr>
        <a:buSzPct val="100000"/>
        <a:buFont typeface="Times New Roman" pitchFamily="18" charset="0"/>
        <a:defRPr sz="2300">
          <a:solidFill>
            <a:srgbClr val="000000"/>
          </a:solidFill>
          <a:latin typeface="Calibri" panose="020F0502020204030204" pitchFamily="34" charset="0"/>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Calibri" panose="020F0502020204030204" pitchFamily="34" charset="0"/>
          <a:cs typeface="+mn-cs"/>
        </a:defRPr>
      </a:lvl4pPr>
      <a:lvl5pPr marL="2057400" indent="-228600" algn="l" defTabSz="449263" rtl="0" eaLnBrk="0" fontAlgn="base" hangingPunct="0">
        <a:spcBef>
          <a:spcPts val="625"/>
        </a:spcBef>
        <a:spcAft>
          <a:spcPct val="0"/>
        </a:spcAft>
        <a:buClr>
          <a:srgbClr val="000000"/>
        </a:buClr>
        <a:buSzPct val="100000"/>
        <a:buFont typeface="Times New Roman" pitchFamily="18" charset="0"/>
        <a:defRPr sz="2000">
          <a:solidFill>
            <a:srgbClr val="000000"/>
          </a:solidFill>
          <a:latin typeface="Calibri" panose="020F0502020204030204" pitchFamily="34" charset="0"/>
          <a:cs typeface="+mn-cs"/>
        </a:defRPr>
      </a:lvl5pPr>
      <a:lvl6pPr marL="2514600" indent="-228600" algn="l" defTabSz="449263" rtl="0" fontAlgn="base">
        <a:spcBef>
          <a:spcPts val="625"/>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fontAlgn="base">
        <a:spcBef>
          <a:spcPts val="625"/>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fontAlgn="base">
        <a:spcBef>
          <a:spcPts val="625"/>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fontAlgn="base">
        <a:spcBef>
          <a:spcPts val="625"/>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1"/>
          <p:cNvSpPr>
            <a:spLocks noGrp="1" noChangeArrowheads="1"/>
          </p:cNvSpPr>
          <p:nvPr>
            <p:ph type="ctrTitle"/>
          </p:nvPr>
        </p:nvSpPr>
        <p:spPr>
          <a:xfrm>
            <a:off x="685800" y="2130425"/>
            <a:ext cx="7772400" cy="1470025"/>
          </a:xfrm>
        </p:spPr>
        <p:txBody>
          <a:bodyPr/>
          <a:lstStyle/>
          <a:p>
            <a:pPr algn="ctr"/>
            <a:r>
              <a:rPr lang="it-IT" sz="2800" b="1" dirty="0" smtClean="0"/>
              <a:t/>
            </a:r>
            <a:br>
              <a:rPr lang="it-IT" sz="2800" b="1" dirty="0" smtClean="0"/>
            </a:br>
            <a:r>
              <a:rPr lang="it-IT" sz="2800" b="1" dirty="0" smtClean="0"/>
              <a:t/>
            </a:r>
            <a:br>
              <a:rPr lang="it-IT" sz="2800" b="1" dirty="0" smtClean="0"/>
            </a:br>
            <a:r>
              <a:rPr lang="it-IT" sz="2800" b="1" dirty="0" smtClean="0"/>
              <a:t/>
            </a:r>
            <a:br>
              <a:rPr lang="it-IT" sz="2800" b="1" dirty="0" smtClean="0"/>
            </a:br>
            <a:r>
              <a:rPr lang="it-IT" sz="2800" b="1" dirty="0" smtClean="0"/>
              <a:t/>
            </a:r>
            <a:br>
              <a:rPr lang="it-IT" sz="2800" b="1" dirty="0" smtClean="0"/>
            </a:br>
            <a:r>
              <a:rPr lang="it-IT" sz="2800" b="1" dirty="0" smtClean="0"/>
              <a:t/>
            </a:r>
            <a:br>
              <a:rPr lang="it-IT" sz="2800" b="1" dirty="0" smtClean="0"/>
            </a:br>
            <a:r>
              <a:rPr lang="it-IT" sz="2800" b="1" dirty="0" smtClean="0"/>
              <a:t/>
            </a:r>
            <a:br>
              <a:rPr lang="it-IT" sz="2800" b="1" dirty="0" smtClean="0"/>
            </a:br>
            <a:r>
              <a:rPr lang="it-IT" sz="2800" b="1" dirty="0" smtClean="0"/>
              <a:t/>
            </a:r>
            <a:br>
              <a:rPr lang="it-IT" sz="2800" b="1" dirty="0" smtClean="0"/>
            </a:br>
            <a:r>
              <a:rPr lang="it-IT" sz="2800" b="1" dirty="0" smtClean="0"/>
              <a:t/>
            </a:r>
            <a:br>
              <a:rPr lang="it-IT" sz="2800" b="1" dirty="0" smtClean="0"/>
            </a:br>
            <a:r>
              <a:rPr lang="it-IT" sz="2400" dirty="0" smtClean="0"/>
              <a:t/>
            </a:r>
            <a:br>
              <a:rPr lang="it-IT" sz="2400" dirty="0" smtClean="0"/>
            </a:br>
            <a:r>
              <a:rPr lang="it-IT" sz="2400" dirty="0" smtClean="0"/>
              <a:t> </a:t>
            </a:r>
            <a:r>
              <a:rPr lang="it-IT" sz="2400" b="1" dirty="0" smtClean="0"/>
              <a:t>URBES, ARCHIMEDE, Censimento permanente</a:t>
            </a:r>
            <a:r>
              <a:rPr lang="it-IT" sz="2400" dirty="0" smtClean="0"/>
              <a:t/>
            </a:r>
            <a:br>
              <a:rPr lang="it-IT" sz="2400" dirty="0" smtClean="0"/>
            </a:br>
            <a:r>
              <a:rPr lang="it-IT" sz="2400" b="1" dirty="0" smtClean="0"/>
              <a:t>I Comuni verso l’uso statistico degli archivi amministrativi</a:t>
            </a:r>
            <a:r>
              <a:rPr lang="it-IT" sz="2400" dirty="0" smtClean="0"/>
              <a:t/>
            </a:r>
            <a:br>
              <a:rPr lang="it-IT" sz="2400" dirty="0" smtClean="0"/>
            </a:br>
            <a:r>
              <a:rPr lang="it-IT" sz="2400" b="1" dirty="0" smtClean="0"/>
              <a:t>e dei sistemi di integrazione delle fonti</a:t>
            </a:r>
            <a:endParaRPr lang="it-IT" sz="2400" b="1" dirty="0"/>
          </a:p>
        </p:txBody>
      </p:sp>
      <p:sp>
        <p:nvSpPr>
          <p:cNvPr id="2054" name="Rectangle 2"/>
          <p:cNvSpPr>
            <a:spLocks noGrp="1" noChangeArrowheads="1"/>
          </p:cNvSpPr>
          <p:nvPr>
            <p:ph type="subTitle" idx="1"/>
          </p:nvPr>
        </p:nvSpPr>
        <p:spPr/>
        <p:txBody>
          <a:bodyPr/>
          <a:lstStyle/>
          <a:p>
            <a:pPr algn="ctr">
              <a:spcBef>
                <a:spcPts val="0"/>
              </a:spcBef>
            </a:pPr>
            <a:endParaRPr lang="it-IT" sz="2000" b="1" i="1" dirty="0" smtClean="0"/>
          </a:p>
          <a:p>
            <a:pPr algn="ctr">
              <a:spcBef>
                <a:spcPts val="0"/>
              </a:spcBef>
            </a:pPr>
            <a:r>
              <a:rPr lang="it-IT" sz="1600" dirty="0" smtClean="0">
                <a:latin typeface="Calibri" panose="020F0502020204030204" pitchFamily="34" charset="0"/>
              </a:rPr>
              <a:t>L’operatività a livello di area vasta degli uffici comunali di statistica</a:t>
            </a:r>
            <a:endParaRPr lang="it-IT" sz="1100" i="1" dirty="0" smtClean="0">
              <a:latin typeface="Calibri" panose="020F0502020204030204" pitchFamily="34" charset="0"/>
            </a:endParaRPr>
          </a:p>
        </p:txBody>
      </p:sp>
      <p:sp>
        <p:nvSpPr>
          <p:cNvPr id="4"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5"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
        <p:nvSpPr>
          <p:cNvPr id="6" name="Segnaposto numero diapositiva 4"/>
          <p:cNvSpPr>
            <a:spLocks noGrp="1"/>
          </p:cNvSpPr>
          <p:nvPr>
            <p:ph type="sldNum" idx="12"/>
          </p:nvPr>
        </p:nvSpPr>
        <p:spPr>
          <a:xfrm>
            <a:off x="7235825" y="6245225"/>
            <a:ext cx="1376363" cy="473075"/>
          </a:xfrm>
        </p:spPr>
        <p:txBody>
          <a:bodyPr/>
          <a:lstStyle/>
          <a:p>
            <a:pPr>
              <a:defRPr/>
            </a:pPr>
            <a:fld id="{8DF29A51-A430-4AD8-9579-3284D72854C4}" type="slidenum">
              <a:rPr lang="it-IT" sz="1200" smtClean="0">
                <a:ea typeface="Verdana" pitchFamily="34" charset="0"/>
                <a:cs typeface="Verdana" pitchFamily="34" charset="0"/>
              </a:rPr>
              <a:pPr>
                <a:defRPr/>
              </a:pPr>
              <a:t>1</a:t>
            </a:fld>
            <a:endParaRPr lang="it-IT" sz="1200" dirty="0">
              <a:ea typeface="Verdana" pitchFamily="34" charset="0"/>
              <a:cs typeface="Verdana"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a:noFill/>
          <a:ln w="9525">
            <a:noFill/>
            <a:round/>
            <a:headEnd/>
            <a:tailEnd/>
          </a:ln>
        </p:spPr>
        <p:txBody>
          <a:bodyPr vert="horz" wrap="square" lIns="90000" tIns="46800" rIns="90000" bIns="46800" numCol="1" anchor="b" anchorCtr="0" compatLnSpc="1">
            <a:prstTxWarp prst="textNoShape">
              <a:avLst/>
            </a:prstTxWarp>
          </a:bodyPr>
          <a:lstStyle/>
          <a:p>
            <a:r>
              <a:rPr lang="it-IT" sz="2800" dirty="0">
                <a:latin typeface="Calibri" panose="020F0502020204030204" pitchFamily="34" charset="0"/>
              </a:rPr>
              <a:t>Il </a:t>
            </a:r>
            <a:r>
              <a:rPr lang="it-IT" sz="2800" dirty="0" smtClean="0">
                <a:latin typeface="Calibri" panose="020F0502020204030204" pitchFamily="34" charset="0"/>
              </a:rPr>
              <a:t>progetto per l’ufficio di statistica metropolitano/5</a:t>
            </a:r>
            <a:endParaRPr lang="it-IT" sz="2800" dirty="0">
              <a:latin typeface="Calibri" panose="020F0502020204030204" pitchFamily="34" charset="0"/>
            </a:endParaRPr>
          </a:p>
        </p:txBody>
      </p:sp>
      <p:sp>
        <p:nvSpPr>
          <p:cNvPr id="6" name="Segnaposto numero diapositiva 5"/>
          <p:cNvSpPr>
            <a:spLocks noGrp="1"/>
          </p:cNvSpPr>
          <p:nvPr>
            <p:ph type="sldNum" sz="quarter" idx="12"/>
          </p:nvPr>
        </p:nvSpPr>
        <p:spPr>
          <a:xfrm>
            <a:off x="7235825" y="6245225"/>
            <a:ext cx="1376363" cy="473075"/>
          </a:xfrm>
        </p:spPr>
        <p:txBody>
          <a:bodyPr/>
          <a:lstStyle/>
          <a:p>
            <a:pPr>
              <a:defRPr/>
            </a:pPr>
            <a:fld id="{350A8857-EA2D-4FDB-97D8-2516BEC577C6}" type="slidenum">
              <a:rPr lang="it-IT" sz="1200" smtClean="0">
                <a:latin typeface="Calibri" panose="020F0502020204030204" pitchFamily="34" charset="0"/>
              </a:rPr>
              <a:pPr>
                <a:defRPr/>
              </a:pPr>
              <a:t>10</a:t>
            </a:fld>
            <a:endParaRPr lang="it-IT" sz="1200" dirty="0">
              <a:latin typeface="Calibri" panose="020F0502020204030204" pitchFamily="34" charset="0"/>
            </a:endParaRPr>
          </a:p>
        </p:txBody>
      </p:sp>
      <p:sp>
        <p:nvSpPr>
          <p:cNvPr id="3" name="Rettangolo 2"/>
          <p:cNvSpPr/>
          <p:nvPr/>
        </p:nvSpPr>
        <p:spPr>
          <a:xfrm>
            <a:off x="395536" y="2276872"/>
            <a:ext cx="7997824" cy="2862322"/>
          </a:xfrm>
          <a:prstGeom prst="rect">
            <a:avLst/>
          </a:prstGeom>
        </p:spPr>
        <p:txBody>
          <a:bodyPr wrap="square">
            <a:spAutoFit/>
          </a:bodyPr>
          <a:lstStyle/>
          <a:p>
            <a:pPr marL="449263" lvl="1" indent="7938"/>
            <a:r>
              <a:rPr lang="it-IT" sz="2000" dirty="0">
                <a:solidFill>
                  <a:schemeClr val="tx1"/>
                </a:solidFill>
                <a:latin typeface="Calibri" panose="020F0502020204030204" pitchFamily="34" charset="0"/>
              </a:rPr>
              <a:t>L’ufficio, che può anche non prevedere la presenza della totalità dei comuni, viene a ricadere nella disciplina della costituzione, dell’organizzazione e del funzionamento degli uffici di statistica in forma associata di cui alla direttiva n.7/</a:t>
            </a:r>
            <a:r>
              <a:rPr lang="it-IT" sz="2000" dirty="0" err="1">
                <a:solidFill>
                  <a:schemeClr val="tx1"/>
                </a:solidFill>
                <a:latin typeface="Calibri" panose="020F0502020204030204" pitchFamily="34" charset="0"/>
              </a:rPr>
              <a:t>Comstat</a:t>
            </a:r>
            <a:r>
              <a:rPr lang="it-IT" sz="2000" dirty="0">
                <a:solidFill>
                  <a:schemeClr val="tx1"/>
                </a:solidFill>
                <a:latin typeface="Calibri" panose="020F0502020204030204" pitchFamily="34" charset="0"/>
              </a:rPr>
              <a:t> del 18 dicembre 1992, recante Disposizioni per l'organizzazione ed il funzionamento degli uffici di statistica di cui all'articolo 3, punto 3, del decreto legislativo 6 settembre 1989, n.322, mediante ricorso alle forme associative o di cooperazione e della circolare n.3/</a:t>
            </a:r>
            <a:r>
              <a:rPr lang="it-IT" sz="2000" dirty="0" err="1">
                <a:solidFill>
                  <a:schemeClr val="tx1"/>
                </a:solidFill>
                <a:latin typeface="Calibri" panose="020F0502020204030204" pitchFamily="34" charset="0"/>
              </a:rPr>
              <a:t>Sistan</a:t>
            </a:r>
            <a:r>
              <a:rPr lang="it-IT" sz="2000" dirty="0">
                <a:solidFill>
                  <a:schemeClr val="tx1"/>
                </a:solidFill>
                <a:latin typeface="Calibri" panose="020F0502020204030204" pitchFamily="34" charset="0"/>
              </a:rPr>
              <a:t> del 27 aprile 1999, recante Costituzione dell'ufficio in forma associata.</a:t>
            </a:r>
            <a:endParaRPr lang="it-IT" sz="1600" dirty="0">
              <a:solidFill>
                <a:schemeClr val="tx1"/>
              </a:solidFill>
              <a:latin typeface="Calibri" panose="020F0502020204030204" pitchFamily="34" charset="0"/>
            </a:endParaRPr>
          </a:p>
        </p:txBody>
      </p:sp>
      <p:sp>
        <p:nvSpPr>
          <p:cNvPr id="8"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9"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8716572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a:noFill/>
          <a:ln w="9525">
            <a:noFill/>
            <a:round/>
            <a:headEnd/>
            <a:tailEnd/>
          </a:ln>
        </p:spPr>
        <p:txBody>
          <a:bodyPr vert="horz" wrap="square" lIns="90000" tIns="46800" rIns="90000" bIns="46800" numCol="1" anchor="b" anchorCtr="0" compatLnSpc="1">
            <a:prstTxWarp prst="textNoShape">
              <a:avLst/>
            </a:prstTxWarp>
          </a:bodyPr>
          <a:lstStyle/>
          <a:p>
            <a:r>
              <a:rPr lang="it-IT" sz="2800" dirty="0" smtClean="0">
                <a:latin typeface="Calibri" panose="020F0502020204030204" pitchFamily="34" charset="0"/>
              </a:rPr>
              <a:t>Il censimento permanente a scala metropolitana/1</a:t>
            </a:r>
            <a:endParaRPr lang="it-IT" sz="2800" dirty="0">
              <a:latin typeface="Calibri" panose="020F0502020204030204" pitchFamily="34" charset="0"/>
            </a:endParaRPr>
          </a:p>
        </p:txBody>
      </p:sp>
      <p:sp>
        <p:nvSpPr>
          <p:cNvPr id="6" name="Segnaposto numero diapositiva 5"/>
          <p:cNvSpPr>
            <a:spLocks noGrp="1"/>
          </p:cNvSpPr>
          <p:nvPr>
            <p:ph type="sldNum" sz="quarter" idx="12"/>
          </p:nvPr>
        </p:nvSpPr>
        <p:spPr>
          <a:xfrm>
            <a:off x="7235825" y="6245225"/>
            <a:ext cx="1376363" cy="473075"/>
          </a:xfrm>
        </p:spPr>
        <p:txBody>
          <a:bodyPr/>
          <a:lstStyle/>
          <a:p>
            <a:pPr>
              <a:defRPr/>
            </a:pPr>
            <a:fld id="{350A8857-EA2D-4FDB-97D8-2516BEC577C6}" type="slidenum">
              <a:rPr lang="it-IT" sz="1200" smtClean="0">
                <a:latin typeface="Calibri" panose="020F0502020204030204" pitchFamily="34" charset="0"/>
              </a:rPr>
              <a:pPr>
                <a:defRPr/>
              </a:pPr>
              <a:t>11</a:t>
            </a:fld>
            <a:endParaRPr lang="it-IT" sz="1200" dirty="0">
              <a:latin typeface="Calibri" panose="020F0502020204030204" pitchFamily="34" charset="0"/>
            </a:endParaRPr>
          </a:p>
        </p:txBody>
      </p:sp>
      <p:sp>
        <p:nvSpPr>
          <p:cNvPr id="10" name="Segnaposto data 2"/>
          <p:cNvSpPr>
            <a:spLocks noGrp="1"/>
          </p:cNvSpPr>
          <p:nvPr>
            <p:ph type="dt" sz="quarter" idx="10"/>
          </p:nvPr>
        </p:nvSpPr>
        <p:spPr>
          <a:xfrm>
            <a:off x="467544" y="6237312"/>
            <a:ext cx="1797050" cy="473075"/>
          </a:xfrm>
        </p:spPr>
        <p:txBody>
          <a:bodyPr/>
          <a:lstStyle/>
          <a:p>
            <a:pPr>
              <a:defRPr/>
            </a:pPr>
            <a:r>
              <a:rPr lang="it-IT" dirty="0" smtClean="0">
                <a:latin typeface="Calibri" panose="020F0502020204030204" pitchFamily="34" charset="0"/>
                <a:ea typeface="Verdana" pitchFamily="34" charset="0"/>
                <a:cs typeface="Verdana" pitchFamily="34" charset="0"/>
              </a:rPr>
              <a:t>Napoli, 28 ottobre </a:t>
            </a:r>
            <a:r>
              <a:rPr lang="it-IT" dirty="0" smtClean="0">
                <a:latin typeface="Calibri" panose="020F0502020204030204" pitchFamily="34" charset="0"/>
                <a:ea typeface="Verdana" pitchFamily="34" charset="0"/>
                <a:cs typeface="Verdana" pitchFamily="34" charset="0"/>
              </a:rPr>
              <a:t>2015</a:t>
            </a:r>
            <a:endParaRPr lang="it-IT" dirty="0">
              <a:latin typeface="Calibri" panose="020F0502020204030204" pitchFamily="34" charset="0"/>
              <a:ea typeface="Verdana" pitchFamily="34" charset="0"/>
              <a:cs typeface="Verdana" pitchFamily="34" charset="0"/>
            </a:endParaRPr>
          </a:p>
        </p:txBody>
      </p:sp>
      <p:sp>
        <p:nvSpPr>
          <p:cNvPr id="11" name="Segnaposto piè di pagina 3"/>
          <p:cNvSpPr>
            <a:spLocks noGrp="1"/>
          </p:cNvSpPr>
          <p:nvPr>
            <p:ph type="ftr" sz="quarter" idx="11"/>
          </p:nvPr>
        </p:nvSpPr>
        <p:spPr>
          <a:xfrm>
            <a:off x="2411413" y="6237288"/>
            <a:ext cx="4749800" cy="500062"/>
          </a:xfrm>
        </p:spPr>
        <p:txBody>
          <a:bodyPr/>
          <a:lstStyle/>
          <a:p>
            <a:pPr>
              <a:defRPr/>
            </a:pPr>
            <a:r>
              <a:rPr lang="it-IT" b="0" dirty="0" smtClean="0">
                <a:latin typeface="Calibri" panose="020F0502020204030204" pitchFamily="34" charset="0"/>
                <a:ea typeface="Verdana" pitchFamily="34" charset="0"/>
                <a:cs typeface="Verdana" pitchFamily="34" charset="0"/>
              </a:rPr>
              <a:t>Riccardo Innocenti</a:t>
            </a:r>
            <a:endParaRPr lang="it-IT" b="0" dirty="0">
              <a:latin typeface="Calibri" panose="020F0502020204030204" pitchFamily="34" charset="0"/>
              <a:ea typeface="Verdana" pitchFamily="34" charset="0"/>
              <a:cs typeface="Verdana" pitchFamily="34" charset="0"/>
            </a:endParaRPr>
          </a:p>
          <a:p>
            <a:pPr>
              <a:defRPr/>
            </a:pPr>
            <a:r>
              <a:rPr lang="it-IT" sz="800" b="0" dirty="0">
                <a:latin typeface="Calibri" panose="020F0502020204030204" pitchFamily="34" charset="0"/>
                <a:ea typeface="Verdana" pitchFamily="34" charset="0"/>
                <a:cs typeface="Verdana" pitchFamily="34" charset="0"/>
              </a:rPr>
              <a:t> </a:t>
            </a:r>
            <a:endParaRPr lang="it-IT" sz="700" dirty="0">
              <a:latin typeface="Calibri" panose="020F0502020204030204" pitchFamily="34" charset="0"/>
              <a:ea typeface="Verdana" pitchFamily="34" charset="0"/>
              <a:cs typeface="Verdana" pitchFamily="34" charset="0"/>
            </a:endParaRPr>
          </a:p>
        </p:txBody>
      </p:sp>
      <p:sp>
        <p:nvSpPr>
          <p:cNvPr id="3" name="Rettangolo 2"/>
          <p:cNvSpPr/>
          <p:nvPr/>
        </p:nvSpPr>
        <p:spPr>
          <a:xfrm>
            <a:off x="574675" y="2132856"/>
            <a:ext cx="7997824" cy="3170099"/>
          </a:xfrm>
          <a:prstGeom prst="rect">
            <a:avLst/>
          </a:prstGeom>
        </p:spPr>
        <p:txBody>
          <a:bodyPr wrap="square">
            <a:spAutoFit/>
          </a:bodyPr>
          <a:lstStyle/>
          <a:p>
            <a:pPr marL="449263" lvl="1" indent="7938"/>
            <a:r>
              <a:rPr lang="it-IT" sz="2000" dirty="0" smtClean="0">
                <a:solidFill>
                  <a:schemeClr val="tx1"/>
                </a:solidFill>
                <a:latin typeface="Calibri" panose="020F0502020204030204" pitchFamily="34" charset="0"/>
              </a:rPr>
              <a:t>Progetto </a:t>
            </a:r>
            <a:r>
              <a:rPr lang="it-IT" sz="2000" dirty="0">
                <a:solidFill>
                  <a:schemeClr val="tx1"/>
                </a:solidFill>
                <a:latin typeface="Calibri" panose="020F0502020204030204" pitchFamily="34" charset="0"/>
              </a:rPr>
              <a:t>sperimentale, in collaborazione con </a:t>
            </a:r>
            <a:r>
              <a:rPr lang="it-IT" sz="2000" dirty="0" smtClean="0">
                <a:solidFill>
                  <a:schemeClr val="tx1"/>
                </a:solidFill>
                <a:latin typeface="Calibri" panose="020F0502020204030204" pitchFamily="34" charset="0"/>
              </a:rPr>
              <a:t>l’Istat, a </a:t>
            </a:r>
            <a:r>
              <a:rPr lang="it-IT" sz="2000" dirty="0">
                <a:solidFill>
                  <a:schemeClr val="tx1"/>
                </a:solidFill>
                <a:latin typeface="Calibri" panose="020F0502020204030204" pitchFamily="34" charset="0"/>
              </a:rPr>
              <a:t>partire </a:t>
            </a:r>
            <a:r>
              <a:rPr lang="it-IT" sz="2000" dirty="0" smtClean="0">
                <a:solidFill>
                  <a:schemeClr val="tx1"/>
                </a:solidFill>
                <a:latin typeface="Calibri" panose="020F0502020204030204" pitchFamily="34" charset="0"/>
              </a:rPr>
              <a:t>dalle prossime scadenze, </a:t>
            </a:r>
            <a:r>
              <a:rPr lang="it-IT" sz="2000" dirty="0" smtClean="0">
                <a:solidFill>
                  <a:schemeClr val="tx1"/>
                </a:solidFill>
                <a:latin typeface="Calibri" panose="020F0502020204030204" pitchFamily="34" charset="0"/>
              </a:rPr>
              <a:t>svolgendo le </a:t>
            </a:r>
            <a:r>
              <a:rPr lang="it-IT" sz="2000" dirty="0" smtClean="0">
                <a:solidFill>
                  <a:schemeClr val="tx1"/>
                </a:solidFill>
                <a:latin typeface="Calibri" panose="020F0502020204030204" pitchFamily="34" charset="0"/>
              </a:rPr>
              <a:t>nuove rilevazioni censuarie:</a:t>
            </a:r>
            <a:endParaRPr lang="it-IT" sz="2000" dirty="0" smtClean="0">
              <a:solidFill>
                <a:schemeClr val="tx1"/>
              </a:solidFill>
              <a:latin typeface="Calibri" panose="020F0502020204030204" pitchFamily="34" charset="0"/>
            </a:endParaRPr>
          </a:p>
          <a:p>
            <a:pPr marL="735013" lvl="1">
              <a:buFont typeface="Arial" panose="020B0604020202020204" pitchFamily="34" charset="0"/>
              <a:buChar char="•"/>
            </a:pPr>
            <a:r>
              <a:rPr lang="it-IT" sz="2000" dirty="0" smtClean="0">
                <a:solidFill>
                  <a:schemeClr val="tx1"/>
                </a:solidFill>
                <a:latin typeface="Calibri" panose="020F0502020204030204" pitchFamily="34" charset="0"/>
              </a:rPr>
              <a:t>effettuazione </a:t>
            </a:r>
            <a:r>
              <a:rPr lang="it-IT" sz="2000" dirty="0">
                <a:solidFill>
                  <a:schemeClr val="tx1"/>
                </a:solidFill>
                <a:latin typeface="Calibri" panose="020F0502020204030204" pitchFamily="34" charset="0"/>
              </a:rPr>
              <a:t>del censimento permanente considerando il territorio della Città Metropolitana come un unico </a:t>
            </a:r>
            <a:r>
              <a:rPr lang="it-IT" sz="2000" dirty="0" smtClean="0">
                <a:solidFill>
                  <a:schemeClr val="tx1"/>
                </a:solidFill>
                <a:latin typeface="Calibri" panose="020F0502020204030204" pitchFamily="34" charset="0"/>
              </a:rPr>
              <a:t>ente</a:t>
            </a:r>
          </a:p>
          <a:p>
            <a:pPr marL="735013" lvl="1">
              <a:buFont typeface="Arial" panose="020B0604020202020204" pitchFamily="34" charset="0"/>
              <a:buChar char="•"/>
            </a:pPr>
            <a:r>
              <a:rPr lang="it-IT" sz="2000" dirty="0" smtClean="0">
                <a:solidFill>
                  <a:schemeClr val="tx1"/>
                </a:solidFill>
                <a:latin typeface="Calibri" panose="020F0502020204030204" pitchFamily="34" charset="0"/>
              </a:rPr>
              <a:t>organizzazione delle </a:t>
            </a:r>
            <a:r>
              <a:rPr lang="it-IT" sz="2000" dirty="0">
                <a:solidFill>
                  <a:schemeClr val="tx1"/>
                </a:solidFill>
                <a:latin typeface="Calibri" panose="020F0502020204030204" pitchFamily="34" charset="0"/>
              </a:rPr>
              <a:t>nuove rilevazioni </a:t>
            </a:r>
            <a:r>
              <a:rPr lang="it-IT" sz="2000" dirty="0" smtClean="0">
                <a:solidFill>
                  <a:schemeClr val="tx1"/>
                </a:solidFill>
                <a:latin typeface="Calibri" panose="020F0502020204030204" pitchFamily="34" charset="0"/>
              </a:rPr>
              <a:t>censuarie:</a:t>
            </a:r>
          </a:p>
          <a:p>
            <a:pPr marL="1135063" lvl="2">
              <a:buFont typeface="Arial" panose="020B0604020202020204" pitchFamily="34" charset="0"/>
              <a:buChar char="•"/>
            </a:pPr>
            <a:r>
              <a:rPr lang="it-IT" sz="2000" dirty="0" smtClean="0">
                <a:solidFill>
                  <a:schemeClr val="tx1"/>
                </a:solidFill>
                <a:latin typeface="Calibri" panose="020F0502020204030204" pitchFamily="34" charset="0"/>
              </a:rPr>
              <a:t>tecniche campionarie per aree di censimento</a:t>
            </a:r>
          </a:p>
          <a:p>
            <a:pPr marL="1135063" lvl="2">
              <a:buFont typeface="Arial" panose="020B0604020202020204" pitchFamily="34" charset="0"/>
              <a:buChar char="•"/>
            </a:pPr>
            <a:r>
              <a:rPr lang="it-IT" sz="2000" dirty="0">
                <a:solidFill>
                  <a:schemeClr val="tx1"/>
                </a:solidFill>
                <a:latin typeface="Calibri" panose="020F0502020204030204" pitchFamily="34" charset="0"/>
              </a:rPr>
              <a:t>u</a:t>
            </a:r>
            <a:r>
              <a:rPr lang="it-IT" sz="2000" dirty="0" smtClean="0">
                <a:solidFill>
                  <a:schemeClr val="tx1"/>
                </a:solidFill>
                <a:latin typeface="Calibri" panose="020F0502020204030204" pitchFamily="34" charset="0"/>
              </a:rPr>
              <a:t>so intensivo di archivi amministrativi di carattere censuario </a:t>
            </a:r>
            <a:r>
              <a:rPr lang="it-IT" sz="2000" dirty="0" smtClean="0">
                <a:solidFill>
                  <a:schemeClr val="tx1"/>
                </a:solidFill>
                <a:latin typeface="Calibri" panose="020F0502020204030204" pitchFamily="34" charset="0"/>
              </a:rPr>
              <a:t> </a:t>
            </a:r>
            <a:endParaRPr lang="it-IT" sz="2000" dirty="0" smtClean="0">
              <a:solidFill>
                <a:schemeClr val="tx1"/>
              </a:solidFill>
              <a:latin typeface="Calibri" panose="020F0502020204030204" pitchFamily="34" charset="0"/>
            </a:endParaRPr>
          </a:p>
          <a:p>
            <a:pPr marL="735013" lvl="1">
              <a:buFont typeface="Arial" panose="020B0604020202020204" pitchFamily="34" charset="0"/>
              <a:buChar char="•"/>
            </a:pPr>
            <a:r>
              <a:rPr lang="it-IT" sz="2000" dirty="0" smtClean="0">
                <a:solidFill>
                  <a:schemeClr val="tx1"/>
                </a:solidFill>
                <a:latin typeface="Calibri" panose="020F0502020204030204" pitchFamily="34" charset="0"/>
              </a:rPr>
              <a:t>massimizzazione delle </a:t>
            </a:r>
            <a:r>
              <a:rPr lang="it-IT" sz="2000" dirty="0">
                <a:solidFill>
                  <a:schemeClr val="tx1"/>
                </a:solidFill>
                <a:latin typeface="Calibri" panose="020F0502020204030204" pitchFamily="34" charset="0"/>
              </a:rPr>
              <a:t>economie derivanti dall’organizzazione su vasta scala dei </a:t>
            </a:r>
            <a:r>
              <a:rPr lang="it-IT" sz="2000" dirty="0" smtClean="0">
                <a:solidFill>
                  <a:schemeClr val="tx1"/>
                </a:solidFill>
                <a:latin typeface="Calibri" panose="020F0502020204030204" pitchFamily="34" charset="0"/>
              </a:rPr>
              <a:t>processi</a:t>
            </a:r>
          </a:p>
          <a:p>
            <a:pPr marL="735013" lvl="1">
              <a:buFont typeface="Arial" panose="020B0604020202020204" pitchFamily="34" charset="0"/>
              <a:buChar char="•"/>
            </a:pPr>
            <a:r>
              <a:rPr lang="it-IT" sz="2000" dirty="0" smtClean="0">
                <a:solidFill>
                  <a:schemeClr val="tx1"/>
                </a:solidFill>
                <a:latin typeface="Calibri" panose="020F0502020204030204" pitchFamily="34" charset="0"/>
              </a:rPr>
              <a:t>vantaggi </a:t>
            </a:r>
            <a:r>
              <a:rPr lang="it-IT" sz="2000" dirty="0">
                <a:solidFill>
                  <a:schemeClr val="tx1"/>
                </a:solidFill>
                <a:latin typeface="Calibri" panose="020F0502020204030204" pitchFamily="34" charset="0"/>
              </a:rPr>
              <a:t>delle maggiori tempestività nel rilascio dei </a:t>
            </a:r>
            <a:r>
              <a:rPr lang="it-IT" sz="2000" dirty="0" smtClean="0">
                <a:solidFill>
                  <a:schemeClr val="tx1"/>
                </a:solidFill>
                <a:latin typeface="Calibri" panose="020F0502020204030204" pitchFamily="34" charset="0"/>
              </a:rPr>
              <a:t>dati</a:t>
            </a:r>
            <a:endParaRPr lang="it-IT" sz="20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4059615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a:xfrm>
            <a:off x="574675" y="260648"/>
            <a:ext cx="7997825" cy="1250950"/>
          </a:xfrm>
          <a:noFill/>
          <a:ln w="9525">
            <a:noFill/>
            <a:round/>
            <a:headEnd/>
            <a:tailEnd/>
          </a:ln>
        </p:spPr>
        <p:txBody>
          <a:bodyPr vert="horz" wrap="square" lIns="90000" tIns="46800" rIns="90000" bIns="46800" numCol="1" anchor="b" anchorCtr="0" compatLnSpc="1">
            <a:prstTxWarp prst="textNoShape">
              <a:avLst/>
            </a:prstTxWarp>
          </a:bodyPr>
          <a:lstStyle/>
          <a:p>
            <a:r>
              <a:rPr lang="it-IT" sz="2800" dirty="0" smtClean="0">
                <a:latin typeface="Calibri" panose="020F0502020204030204" pitchFamily="34" charset="0"/>
              </a:rPr>
              <a:t>Il censimento permanente a scala metropolitana/2</a:t>
            </a:r>
            <a:endParaRPr lang="it-IT" sz="2800" dirty="0">
              <a:latin typeface="Calibri" panose="020F0502020204030204" pitchFamily="34" charset="0"/>
            </a:endParaRPr>
          </a:p>
        </p:txBody>
      </p:sp>
      <p:sp>
        <p:nvSpPr>
          <p:cNvPr id="6" name="Segnaposto numero diapositiva 5"/>
          <p:cNvSpPr>
            <a:spLocks noGrp="1"/>
          </p:cNvSpPr>
          <p:nvPr>
            <p:ph type="sldNum" sz="quarter" idx="12"/>
          </p:nvPr>
        </p:nvSpPr>
        <p:spPr>
          <a:xfrm>
            <a:off x="7235825" y="6245225"/>
            <a:ext cx="1376363" cy="473075"/>
          </a:xfrm>
        </p:spPr>
        <p:txBody>
          <a:bodyPr/>
          <a:lstStyle/>
          <a:p>
            <a:pPr>
              <a:defRPr/>
            </a:pPr>
            <a:fld id="{350A8857-EA2D-4FDB-97D8-2516BEC577C6}" type="slidenum">
              <a:rPr lang="it-IT" sz="1200" smtClean="0">
                <a:latin typeface="Calibri" panose="020F0502020204030204" pitchFamily="34" charset="0"/>
              </a:rPr>
              <a:pPr>
                <a:defRPr/>
              </a:pPr>
              <a:t>12</a:t>
            </a:fld>
            <a:endParaRPr lang="it-IT" sz="1200" dirty="0">
              <a:latin typeface="Calibri" panose="020F0502020204030204" pitchFamily="34" charset="0"/>
            </a:endParaRPr>
          </a:p>
        </p:txBody>
      </p:sp>
      <p:graphicFrame>
        <p:nvGraphicFramePr>
          <p:cNvPr id="4" name="Tabella 3"/>
          <p:cNvGraphicFramePr>
            <a:graphicFrameLocks noGrp="1"/>
          </p:cNvGraphicFramePr>
          <p:nvPr>
            <p:extLst>
              <p:ext uri="{D42A27DB-BD31-4B8C-83A1-F6EECF244321}">
                <p14:modId xmlns:p14="http://schemas.microsoft.com/office/powerpoint/2010/main" val="31329290"/>
              </p:ext>
            </p:extLst>
          </p:nvPr>
        </p:nvGraphicFramePr>
        <p:xfrm>
          <a:off x="632773" y="2456704"/>
          <a:ext cx="7997822" cy="3312363"/>
        </p:xfrm>
        <a:graphic>
          <a:graphicData uri="http://schemas.openxmlformats.org/drawingml/2006/table">
            <a:tbl>
              <a:tblPr/>
              <a:tblGrid>
                <a:gridCol w="1706979"/>
                <a:gridCol w="1152128"/>
                <a:gridCol w="1224136"/>
                <a:gridCol w="648072"/>
                <a:gridCol w="720080"/>
                <a:gridCol w="648072"/>
                <a:gridCol w="1094185"/>
                <a:gridCol w="804170"/>
              </a:tblGrid>
              <a:tr h="993711">
                <a:tc>
                  <a:txBody>
                    <a:bodyPr/>
                    <a:lstStyle/>
                    <a:p>
                      <a:pPr algn="l" fontAlgn="ctr"/>
                      <a:r>
                        <a:rPr lang="it-IT" sz="1200" b="1" i="0" u="none" strike="noStrike" dirty="0">
                          <a:solidFill>
                            <a:srgbClr val="000000"/>
                          </a:solidFill>
                          <a:effectLst/>
                          <a:latin typeface="Calibri" panose="020F0502020204030204" pitchFamily="34" charset="0"/>
                        </a:rPr>
                        <a:t>Descrizione Comune</a:t>
                      </a:r>
                    </a:p>
                  </a:txBody>
                  <a:tcPr marL="7620" marR="7620" marT="7620" marB="0" anchor="ctr">
                    <a:lnL>
                      <a:noFill/>
                    </a:lnL>
                    <a:lnR>
                      <a:noFill/>
                    </a:lnR>
                    <a:lnT>
                      <a:noFill/>
                    </a:lnT>
                    <a:lnB>
                      <a:noFill/>
                    </a:lnB>
                  </a:tcPr>
                </a:tc>
                <a:tc>
                  <a:txBody>
                    <a:bodyPr/>
                    <a:lstStyle/>
                    <a:p>
                      <a:pPr algn="r" fontAlgn="ctr"/>
                      <a:r>
                        <a:rPr lang="it-IT" sz="1200" b="1" i="0" u="none" strike="noStrike" dirty="0">
                          <a:solidFill>
                            <a:srgbClr val="000000"/>
                          </a:solidFill>
                          <a:effectLst/>
                          <a:latin typeface="Calibri" panose="020F0502020204030204" pitchFamily="34" charset="0"/>
                        </a:rPr>
                        <a:t>Popolazione al 31 dicembre</a:t>
                      </a:r>
                    </a:p>
                  </a:txBody>
                  <a:tcPr marL="7620" marR="7620" marT="7620" marB="0" anchor="ctr">
                    <a:lnL>
                      <a:noFill/>
                    </a:lnL>
                    <a:lnR>
                      <a:noFill/>
                    </a:lnR>
                    <a:lnT>
                      <a:noFill/>
                    </a:lnT>
                    <a:lnB>
                      <a:noFill/>
                    </a:lnB>
                  </a:tcPr>
                </a:tc>
                <a:tc>
                  <a:txBody>
                    <a:bodyPr/>
                    <a:lstStyle/>
                    <a:p>
                      <a:pPr algn="r" fontAlgn="ctr"/>
                      <a:r>
                        <a:rPr lang="it-IT" sz="1200" b="1" i="0" u="none" strike="noStrike">
                          <a:solidFill>
                            <a:srgbClr val="000000"/>
                          </a:solidFill>
                          <a:effectLst/>
                          <a:latin typeface="Calibri" panose="020F0502020204030204" pitchFamily="34" charset="0"/>
                        </a:rPr>
                        <a:t>Numero Famiglie</a:t>
                      </a:r>
                    </a:p>
                  </a:txBody>
                  <a:tcPr marL="7620" marR="7620" marT="7620" marB="0" anchor="ctr">
                    <a:lnL>
                      <a:noFill/>
                    </a:lnL>
                    <a:lnR>
                      <a:noFill/>
                    </a:lnR>
                    <a:lnT>
                      <a:noFill/>
                    </a:lnT>
                    <a:lnB>
                      <a:noFill/>
                    </a:lnB>
                  </a:tcPr>
                </a:tc>
                <a:tc>
                  <a:txBody>
                    <a:bodyPr/>
                    <a:lstStyle/>
                    <a:p>
                      <a:pPr algn="r" fontAlgn="ctr"/>
                      <a:r>
                        <a:rPr lang="it-IT" sz="1200" b="1" i="0" u="none" strike="noStrike">
                          <a:solidFill>
                            <a:srgbClr val="000000"/>
                          </a:solidFill>
                          <a:effectLst/>
                          <a:latin typeface="Calibri" panose="020F0502020204030204" pitchFamily="34" charset="0"/>
                        </a:rPr>
                        <a:t>rilascio 2016 rif.2016</a:t>
                      </a:r>
                    </a:p>
                  </a:txBody>
                  <a:tcPr marL="7620" marR="7620" marT="7620" marB="0" anchor="ctr">
                    <a:lnL>
                      <a:noFill/>
                    </a:lnL>
                    <a:lnR>
                      <a:noFill/>
                    </a:lnR>
                    <a:lnT>
                      <a:noFill/>
                    </a:lnT>
                    <a:lnB>
                      <a:noFill/>
                    </a:lnB>
                  </a:tcPr>
                </a:tc>
                <a:tc>
                  <a:txBody>
                    <a:bodyPr/>
                    <a:lstStyle/>
                    <a:p>
                      <a:pPr algn="r" fontAlgn="ctr"/>
                      <a:r>
                        <a:rPr lang="it-IT" sz="1200" b="1" i="0" u="none" strike="noStrike">
                          <a:solidFill>
                            <a:srgbClr val="000000"/>
                          </a:solidFill>
                          <a:effectLst/>
                          <a:latin typeface="Calibri" panose="020F0502020204030204" pitchFamily="34" charset="0"/>
                        </a:rPr>
                        <a:t>rilascio 2018 rif.2017</a:t>
                      </a:r>
                    </a:p>
                  </a:txBody>
                  <a:tcPr marL="7620" marR="7620" marT="7620" marB="0" anchor="ctr">
                    <a:lnL>
                      <a:noFill/>
                    </a:lnL>
                    <a:lnR>
                      <a:noFill/>
                    </a:lnR>
                    <a:lnT>
                      <a:noFill/>
                    </a:lnT>
                    <a:lnB>
                      <a:noFill/>
                    </a:lnB>
                  </a:tcPr>
                </a:tc>
                <a:tc>
                  <a:txBody>
                    <a:bodyPr/>
                    <a:lstStyle/>
                    <a:p>
                      <a:pPr algn="r" fontAlgn="ctr"/>
                      <a:r>
                        <a:rPr lang="it-IT" sz="1200" b="1" i="0" u="none" strike="noStrike">
                          <a:solidFill>
                            <a:srgbClr val="000000"/>
                          </a:solidFill>
                          <a:effectLst/>
                          <a:latin typeface="Calibri" panose="020F0502020204030204" pitchFamily="34" charset="0"/>
                        </a:rPr>
                        <a:t>rilascio 2020 rif.2018</a:t>
                      </a:r>
                    </a:p>
                  </a:txBody>
                  <a:tcPr marL="7620" marR="7620" marT="7620" marB="0" anchor="ctr">
                    <a:lnL>
                      <a:noFill/>
                    </a:lnL>
                    <a:lnR>
                      <a:noFill/>
                    </a:lnR>
                    <a:lnT>
                      <a:noFill/>
                    </a:lnT>
                    <a:lnB>
                      <a:noFill/>
                    </a:lnB>
                  </a:tcPr>
                </a:tc>
                <a:tc>
                  <a:txBody>
                    <a:bodyPr/>
                    <a:lstStyle/>
                    <a:p>
                      <a:pPr algn="r" fontAlgn="ctr"/>
                      <a:r>
                        <a:rPr lang="it-IT" sz="1200" b="1" i="0" u="none" strike="noStrike" dirty="0" err="1">
                          <a:solidFill>
                            <a:srgbClr val="000000"/>
                          </a:solidFill>
                          <a:effectLst/>
                          <a:latin typeface="Calibri" panose="020F0502020204030204" pitchFamily="34" charset="0"/>
                        </a:rPr>
                        <a:t>Fraz</a:t>
                      </a:r>
                      <a:r>
                        <a:rPr lang="it-IT" sz="1200" b="1" i="0" u="none" strike="noStrike" dirty="0">
                          <a:solidFill>
                            <a:srgbClr val="000000"/>
                          </a:solidFill>
                          <a:effectLst/>
                          <a:latin typeface="Calibri" panose="020F0502020204030204" pitchFamily="34" charset="0"/>
                        </a:rPr>
                        <a:t>. campionamento</a:t>
                      </a:r>
                    </a:p>
                  </a:txBody>
                  <a:tcPr marL="7620" marR="7620" marT="7620" marB="0" anchor="ctr">
                    <a:lnL>
                      <a:noFill/>
                    </a:lnL>
                    <a:lnR>
                      <a:noFill/>
                    </a:lnR>
                    <a:lnT>
                      <a:noFill/>
                    </a:lnT>
                    <a:lnB>
                      <a:noFill/>
                    </a:lnB>
                  </a:tcPr>
                </a:tc>
                <a:tc>
                  <a:txBody>
                    <a:bodyPr/>
                    <a:lstStyle/>
                    <a:p>
                      <a:pPr algn="r" fontAlgn="ctr"/>
                      <a:r>
                        <a:rPr lang="it-IT" sz="1200" b="1" i="0" u="none" strike="noStrike">
                          <a:solidFill>
                            <a:srgbClr val="000000"/>
                          </a:solidFill>
                          <a:effectLst/>
                          <a:latin typeface="Calibri" panose="020F0502020204030204" pitchFamily="34" charset="0"/>
                        </a:rPr>
                        <a:t>Famiglie da intervistare</a:t>
                      </a:r>
                    </a:p>
                  </a:txBody>
                  <a:tcPr marL="7620" marR="7620" marT="7620" marB="0" anchor="ctr">
                    <a:lnL>
                      <a:noFill/>
                    </a:lnL>
                    <a:lnR>
                      <a:noFill/>
                    </a:lnR>
                    <a:lnT>
                      <a:noFill/>
                    </a:lnT>
                    <a:lnB>
                      <a:noFill/>
                    </a:lnB>
                  </a:tcPr>
                </a:tc>
              </a:tr>
              <a:tr h="331236">
                <a:tc>
                  <a:txBody>
                    <a:bodyPr/>
                    <a:lstStyle/>
                    <a:p>
                      <a:pPr algn="l" fontAlgn="b"/>
                      <a:r>
                        <a:rPr lang="it-IT" sz="1200" b="1" i="0" u="none" strike="noStrike">
                          <a:solidFill>
                            <a:srgbClr val="000000"/>
                          </a:solidFill>
                          <a:effectLst/>
                          <a:latin typeface="Calibri" panose="020F0502020204030204" pitchFamily="34" charset="0"/>
                        </a:rPr>
                        <a:t>Firenze</a:t>
                      </a:r>
                    </a:p>
                  </a:txBody>
                  <a:tcPr marL="7620" marR="7620" marT="7620" marB="0" anchor="b">
                    <a:lnL>
                      <a:noFill/>
                    </a:lnL>
                    <a:lnR>
                      <a:noFill/>
                    </a:lnR>
                    <a:lnT>
                      <a:noFill/>
                    </a:lnT>
                    <a:lnB>
                      <a:noFill/>
                    </a:lnB>
                  </a:tcPr>
                </a:tc>
                <a:tc>
                  <a:txBody>
                    <a:bodyPr/>
                    <a:lstStyle/>
                    <a:p>
                      <a:pPr algn="r" fontAlgn="b"/>
                      <a:r>
                        <a:rPr lang="it-IT" sz="1200" b="1" i="0" u="none" strike="noStrike">
                          <a:solidFill>
                            <a:srgbClr val="000000"/>
                          </a:solidFill>
                          <a:effectLst/>
                          <a:latin typeface="Calibri" panose="020F0502020204030204" pitchFamily="34" charset="0"/>
                        </a:rPr>
                        <a:t>377.207</a:t>
                      </a:r>
                    </a:p>
                  </a:txBody>
                  <a:tcPr marL="7620" marR="7620" marT="7620" marB="0" anchor="b">
                    <a:lnL>
                      <a:noFill/>
                    </a:lnL>
                    <a:lnR>
                      <a:noFill/>
                    </a:lnR>
                    <a:lnT>
                      <a:noFill/>
                    </a:lnT>
                    <a:lnB>
                      <a:noFill/>
                    </a:lnB>
                  </a:tcPr>
                </a:tc>
                <a:tc>
                  <a:txBody>
                    <a:bodyPr/>
                    <a:lstStyle/>
                    <a:p>
                      <a:pPr algn="r" fontAlgn="b"/>
                      <a:r>
                        <a:rPr lang="it-IT" sz="1200" b="1" i="0" u="none" strike="noStrike">
                          <a:solidFill>
                            <a:srgbClr val="000000"/>
                          </a:solidFill>
                          <a:effectLst/>
                          <a:latin typeface="Calibri" panose="020F0502020204030204" pitchFamily="34" charset="0"/>
                        </a:rPr>
                        <a:t>186.876</a:t>
                      </a:r>
                    </a:p>
                  </a:txBody>
                  <a:tcPr marL="7620" marR="7620" marT="7620" marB="0" anchor="b">
                    <a:lnL>
                      <a:noFill/>
                    </a:lnL>
                    <a:lnR>
                      <a:noFill/>
                    </a:lnR>
                    <a:lnT>
                      <a:noFill/>
                    </a:lnT>
                    <a:lnB>
                      <a:noFill/>
                    </a:lnB>
                  </a:tcPr>
                </a:tc>
                <a:tc>
                  <a:txBody>
                    <a:bodyPr/>
                    <a:lstStyle/>
                    <a:p>
                      <a:pPr algn="ctr" fontAlgn="b"/>
                      <a:r>
                        <a:rPr lang="it-IT" sz="1200" b="1" i="0" u="none" strike="noStrike">
                          <a:solidFill>
                            <a:srgbClr val="000000"/>
                          </a:solidFill>
                          <a:effectLst/>
                          <a:latin typeface="Calibri" panose="020F0502020204030204" pitchFamily="34" charset="0"/>
                        </a:rPr>
                        <a:t>X</a:t>
                      </a:r>
                    </a:p>
                  </a:txBody>
                  <a:tcPr marL="7620" marR="7620" marT="7620" marB="0" anchor="b">
                    <a:lnL>
                      <a:noFill/>
                    </a:lnL>
                    <a:lnR>
                      <a:noFill/>
                    </a:lnR>
                    <a:lnT>
                      <a:noFill/>
                    </a:lnT>
                    <a:lnB>
                      <a:noFill/>
                    </a:lnB>
                  </a:tcPr>
                </a:tc>
                <a:tc>
                  <a:txBody>
                    <a:bodyPr/>
                    <a:lstStyle/>
                    <a:p>
                      <a:pPr algn="ctr" fontAlgn="b"/>
                      <a:endParaRPr lang="it-IT" sz="12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it-IT" sz="12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it-IT" sz="1200" b="1" i="0" u="none" strike="noStrike">
                          <a:solidFill>
                            <a:srgbClr val="000000"/>
                          </a:solidFill>
                          <a:effectLst/>
                          <a:latin typeface="Calibri" panose="020F0502020204030204" pitchFamily="34" charset="0"/>
                        </a:rPr>
                        <a:t>4,0</a:t>
                      </a:r>
                    </a:p>
                  </a:txBody>
                  <a:tcPr marL="7620" marR="7620" marT="7620" marB="0" anchor="b">
                    <a:lnL>
                      <a:noFill/>
                    </a:lnL>
                    <a:lnR>
                      <a:noFill/>
                    </a:lnR>
                    <a:lnT>
                      <a:noFill/>
                    </a:lnT>
                    <a:lnB>
                      <a:noFill/>
                    </a:lnB>
                  </a:tcPr>
                </a:tc>
                <a:tc>
                  <a:txBody>
                    <a:bodyPr/>
                    <a:lstStyle/>
                    <a:p>
                      <a:pPr algn="r" fontAlgn="b"/>
                      <a:r>
                        <a:rPr lang="it-IT" sz="1200" b="1" i="0" u="none" strike="noStrike" dirty="0">
                          <a:solidFill>
                            <a:srgbClr val="000000"/>
                          </a:solidFill>
                          <a:effectLst/>
                          <a:latin typeface="Calibri" panose="020F0502020204030204" pitchFamily="34" charset="0"/>
                        </a:rPr>
                        <a:t>         7.475 </a:t>
                      </a:r>
                    </a:p>
                  </a:txBody>
                  <a:tcPr marL="7620" marR="7620" marT="7620" marB="0" anchor="b">
                    <a:lnL>
                      <a:noFill/>
                    </a:lnL>
                    <a:lnR>
                      <a:noFill/>
                    </a:lnR>
                    <a:lnT>
                      <a:noFill/>
                    </a:lnT>
                    <a:lnB>
                      <a:noFill/>
                    </a:lnB>
                  </a:tcPr>
                </a:tc>
              </a:tr>
              <a:tr h="331236">
                <a:tc>
                  <a:txBody>
                    <a:bodyPr/>
                    <a:lstStyle/>
                    <a:p>
                      <a:pPr algn="l" fontAlgn="b"/>
                      <a:r>
                        <a:rPr lang="it-IT" sz="1200" b="0" i="0" u="none" strike="noStrike">
                          <a:solidFill>
                            <a:srgbClr val="000000"/>
                          </a:solidFill>
                          <a:effectLst/>
                          <a:latin typeface="Calibri" panose="020F0502020204030204" pitchFamily="34" charset="0"/>
                        </a:rPr>
                        <a:t>Q5</a:t>
                      </a:r>
                    </a:p>
                  </a:txBody>
                  <a:tcPr marL="7620" marR="7620" marT="7620" marB="0" anchor="b">
                    <a:lnL>
                      <a:noFill/>
                    </a:lnL>
                    <a:lnR>
                      <a:noFill/>
                    </a:lnR>
                    <a:lnT>
                      <a:noFill/>
                    </a:lnT>
                    <a:lnB>
                      <a:noFill/>
                    </a:lnB>
                  </a:tcPr>
                </a:tc>
                <a:tc>
                  <a:txBody>
                    <a:bodyPr/>
                    <a:lstStyle/>
                    <a:p>
                      <a:pPr algn="r" fontAlgn="b"/>
                      <a:r>
                        <a:rPr lang="it-IT" sz="1200" b="0" i="0" u="none" strike="noStrike">
                          <a:solidFill>
                            <a:srgbClr val="000000"/>
                          </a:solidFill>
                          <a:effectLst/>
                          <a:latin typeface="Calibri" panose="020F0502020204030204" pitchFamily="34" charset="0"/>
                        </a:rPr>
                        <a:t>108.141</a:t>
                      </a:r>
                    </a:p>
                  </a:txBody>
                  <a:tcPr marL="7620" marR="7620" marT="7620" marB="0" anchor="b">
                    <a:lnL>
                      <a:noFill/>
                    </a:lnL>
                    <a:lnR>
                      <a:noFill/>
                    </a:lnR>
                    <a:lnT>
                      <a:noFill/>
                    </a:lnT>
                    <a:lnB>
                      <a:noFill/>
                    </a:lnB>
                  </a:tcPr>
                </a:tc>
                <a:tc>
                  <a:txBody>
                    <a:bodyPr/>
                    <a:lstStyle/>
                    <a:p>
                      <a:pPr algn="r" fontAlgn="b"/>
                      <a:r>
                        <a:rPr lang="it-IT" sz="1200" b="0" i="0" u="none" strike="noStrike">
                          <a:solidFill>
                            <a:srgbClr val="000000"/>
                          </a:solidFill>
                          <a:effectLst/>
                          <a:latin typeface="Calibri" panose="020F0502020204030204" pitchFamily="34" charset="0"/>
                        </a:rPr>
                        <a:t>52.948</a:t>
                      </a: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X</a:t>
                      </a:r>
                    </a:p>
                  </a:txBody>
                  <a:tcPr marL="7620" marR="7620" marT="7620" marB="0" anchor="b">
                    <a:lnL>
                      <a:noFill/>
                    </a:lnL>
                    <a:lnR>
                      <a:noFill/>
                    </a:lnR>
                    <a:lnT>
                      <a:noFill/>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it-IT" sz="1200" b="0" i="0" u="none" strike="noStrike">
                          <a:solidFill>
                            <a:srgbClr val="000000"/>
                          </a:solidFill>
                          <a:effectLst/>
                          <a:latin typeface="Calibri" panose="020F0502020204030204" pitchFamily="34" charset="0"/>
                        </a:rPr>
                        <a:t>4,0</a:t>
                      </a:r>
                    </a:p>
                  </a:txBody>
                  <a:tcPr marL="7620" marR="7620" marT="7620" marB="0" anchor="b">
                    <a:lnL>
                      <a:noFill/>
                    </a:lnL>
                    <a:lnR>
                      <a:noFill/>
                    </a:lnR>
                    <a:lnT>
                      <a:noFill/>
                    </a:lnT>
                    <a:lnB>
                      <a:noFill/>
                    </a:lnB>
                  </a:tcPr>
                </a:tc>
                <a:tc>
                  <a:txBody>
                    <a:bodyPr/>
                    <a:lstStyle/>
                    <a:p>
                      <a:pPr algn="r" fontAlgn="b"/>
                      <a:r>
                        <a:rPr lang="it-IT" sz="1200" b="0" i="0" u="none" strike="noStrike" dirty="0">
                          <a:solidFill>
                            <a:srgbClr val="000000"/>
                          </a:solidFill>
                          <a:effectLst/>
                          <a:latin typeface="Calibri" panose="020F0502020204030204" pitchFamily="34" charset="0"/>
                        </a:rPr>
                        <a:t>          2.118 </a:t>
                      </a:r>
                    </a:p>
                  </a:txBody>
                  <a:tcPr marL="7620" marR="7620" marT="7620" marB="0" anchor="b">
                    <a:lnL>
                      <a:noFill/>
                    </a:lnL>
                    <a:lnR>
                      <a:noFill/>
                    </a:lnR>
                    <a:lnT>
                      <a:noFill/>
                    </a:lnT>
                    <a:lnB>
                      <a:noFill/>
                    </a:lnB>
                  </a:tcPr>
                </a:tc>
              </a:tr>
              <a:tr h="331236">
                <a:tc>
                  <a:txBody>
                    <a:bodyPr/>
                    <a:lstStyle/>
                    <a:p>
                      <a:pPr algn="l" fontAlgn="b"/>
                      <a:r>
                        <a:rPr lang="it-IT" sz="1200" b="0" i="0" u="none" strike="noStrike">
                          <a:solidFill>
                            <a:srgbClr val="000000"/>
                          </a:solidFill>
                          <a:effectLst/>
                          <a:latin typeface="Calibri" panose="020F0502020204030204" pitchFamily="34" charset="0"/>
                        </a:rPr>
                        <a:t>Q2 + Q1 rivadestra</a:t>
                      </a:r>
                    </a:p>
                  </a:txBody>
                  <a:tcPr marL="7620" marR="7620" marT="7620" marB="0" anchor="b">
                    <a:lnL>
                      <a:noFill/>
                    </a:lnL>
                    <a:lnR>
                      <a:noFill/>
                    </a:lnR>
                    <a:lnT>
                      <a:noFill/>
                    </a:lnT>
                    <a:lnB>
                      <a:noFill/>
                    </a:lnB>
                  </a:tcPr>
                </a:tc>
                <a:tc>
                  <a:txBody>
                    <a:bodyPr/>
                    <a:lstStyle/>
                    <a:p>
                      <a:pPr algn="r" fontAlgn="b"/>
                      <a:r>
                        <a:rPr lang="it-IT" sz="1200" b="0" i="0" u="none" strike="noStrike">
                          <a:solidFill>
                            <a:srgbClr val="000000"/>
                          </a:solidFill>
                          <a:effectLst/>
                          <a:latin typeface="Calibri" panose="020F0502020204030204" pitchFamily="34" charset="0"/>
                        </a:rPr>
                        <a:t>143.079</a:t>
                      </a:r>
                    </a:p>
                  </a:txBody>
                  <a:tcPr marL="7620" marR="7620" marT="7620" marB="0" anchor="b">
                    <a:lnL>
                      <a:noFill/>
                    </a:lnL>
                    <a:lnR>
                      <a:noFill/>
                    </a:lnR>
                    <a:lnT>
                      <a:noFill/>
                    </a:lnT>
                    <a:lnB>
                      <a:noFill/>
                    </a:lnB>
                  </a:tcPr>
                </a:tc>
                <a:tc>
                  <a:txBody>
                    <a:bodyPr/>
                    <a:lstStyle/>
                    <a:p>
                      <a:pPr algn="r" fontAlgn="b"/>
                      <a:r>
                        <a:rPr lang="it-IT" sz="1200" b="0" i="0" u="none" strike="noStrike">
                          <a:solidFill>
                            <a:srgbClr val="000000"/>
                          </a:solidFill>
                          <a:effectLst/>
                          <a:latin typeface="Calibri" panose="020F0502020204030204" pitchFamily="34" charset="0"/>
                        </a:rPr>
                        <a:t>73.276</a:t>
                      </a: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X</a:t>
                      </a:r>
                    </a:p>
                  </a:txBody>
                  <a:tcPr marL="7620" marR="7620" marT="7620" marB="0" anchor="b">
                    <a:lnL>
                      <a:noFill/>
                    </a:lnL>
                    <a:lnR>
                      <a:noFill/>
                    </a:lnR>
                    <a:lnT>
                      <a:noFill/>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it-IT" sz="1200" b="0" i="0" u="none" strike="noStrike">
                          <a:solidFill>
                            <a:srgbClr val="000000"/>
                          </a:solidFill>
                          <a:effectLst/>
                          <a:latin typeface="Calibri" panose="020F0502020204030204" pitchFamily="34" charset="0"/>
                        </a:rPr>
                        <a:t>4,0</a:t>
                      </a:r>
                    </a:p>
                  </a:txBody>
                  <a:tcPr marL="7620" marR="7620" marT="7620" marB="0" anchor="b">
                    <a:lnL>
                      <a:noFill/>
                    </a:lnL>
                    <a:lnR>
                      <a:noFill/>
                    </a:lnR>
                    <a:lnT>
                      <a:noFill/>
                    </a:lnT>
                    <a:lnB>
                      <a:noFill/>
                    </a:lnB>
                  </a:tcPr>
                </a:tc>
                <a:tc>
                  <a:txBody>
                    <a:bodyPr/>
                    <a:lstStyle/>
                    <a:p>
                      <a:pPr algn="r" fontAlgn="b"/>
                      <a:r>
                        <a:rPr lang="it-IT" sz="1200" b="0" i="0" u="none" strike="noStrike" dirty="0">
                          <a:solidFill>
                            <a:srgbClr val="000000"/>
                          </a:solidFill>
                          <a:effectLst/>
                          <a:latin typeface="Calibri" panose="020F0502020204030204" pitchFamily="34" charset="0"/>
                        </a:rPr>
                        <a:t>          2.931 </a:t>
                      </a:r>
                    </a:p>
                  </a:txBody>
                  <a:tcPr marL="7620" marR="7620" marT="7620" marB="0" anchor="b">
                    <a:lnL>
                      <a:noFill/>
                    </a:lnL>
                    <a:lnR>
                      <a:noFill/>
                    </a:lnR>
                    <a:lnT>
                      <a:noFill/>
                    </a:lnT>
                    <a:lnB>
                      <a:noFill/>
                    </a:lnB>
                  </a:tcPr>
                </a:tc>
              </a:tr>
              <a:tr h="331236">
                <a:tc>
                  <a:txBody>
                    <a:bodyPr/>
                    <a:lstStyle/>
                    <a:p>
                      <a:pPr algn="l" fontAlgn="b"/>
                      <a:r>
                        <a:rPr lang="it-IT" sz="1200" b="0" i="0" u="none" strike="noStrike">
                          <a:solidFill>
                            <a:srgbClr val="000000"/>
                          </a:solidFill>
                          <a:effectLst/>
                          <a:latin typeface="Calibri" panose="020F0502020204030204" pitchFamily="34" charset="0"/>
                        </a:rPr>
                        <a:t>Riva sinistra</a:t>
                      </a:r>
                    </a:p>
                  </a:txBody>
                  <a:tcPr marL="7620" marR="7620" marT="7620" marB="0" anchor="b">
                    <a:lnL>
                      <a:noFill/>
                    </a:lnL>
                    <a:lnR>
                      <a:noFill/>
                    </a:lnR>
                    <a:lnT>
                      <a:noFill/>
                    </a:lnT>
                    <a:lnB>
                      <a:noFill/>
                    </a:lnB>
                  </a:tcPr>
                </a:tc>
                <a:tc>
                  <a:txBody>
                    <a:bodyPr/>
                    <a:lstStyle/>
                    <a:p>
                      <a:pPr algn="r" fontAlgn="b"/>
                      <a:r>
                        <a:rPr lang="it-IT" sz="1200" b="0" i="0" u="none" strike="noStrike">
                          <a:solidFill>
                            <a:srgbClr val="000000"/>
                          </a:solidFill>
                          <a:effectLst/>
                          <a:latin typeface="Calibri" panose="020F0502020204030204" pitchFamily="34" charset="0"/>
                        </a:rPr>
                        <a:t>125.987</a:t>
                      </a:r>
                    </a:p>
                  </a:txBody>
                  <a:tcPr marL="7620" marR="7620" marT="7620" marB="0" anchor="b">
                    <a:lnL>
                      <a:noFill/>
                    </a:lnL>
                    <a:lnR>
                      <a:noFill/>
                    </a:lnR>
                    <a:lnT>
                      <a:noFill/>
                    </a:lnT>
                    <a:lnB>
                      <a:noFill/>
                    </a:lnB>
                  </a:tcPr>
                </a:tc>
                <a:tc>
                  <a:txBody>
                    <a:bodyPr/>
                    <a:lstStyle/>
                    <a:p>
                      <a:pPr algn="r" fontAlgn="b"/>
                      <a:r>
                        <a:rPr lang="it-IT" sz="1200" b="0" i="0" u="none" strike="noStrike">
                          <a:solidFill>
                            <a:srgbClr val="000000"/>
                          </a:solidFill>
                          <a:effectLst/>
                          <a:latin typeface="Calibri" panose="020F0502020204030204" pitchFamily="34" charset="0"/>
                        </a:rPr>
                        <a:t>60.652</a:t>
                      </a: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X</a:t>
                      </a:r>
                    </a:p>
                  </a:txBody>
                  <a:tcPr marL="7620" marR="7620" marT="7620" marB="0" anchor="b">
                    <a:lnL>
                      <a:noFill/>
                    </a:lnL>
                    <a:lnR>
                      <a:noFill/>
                    </a:lnR>
                    <a:lnT>
                      <a:noFill/>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it-IT" sz="1200" b="0" i="0" u="none" strike="noStrike">
                          <a:solidFill>
                            <a:srgbClr val="000000"/>
                          </a:solidFill>
                          <a:effectLst/>
                          <a:latin typeface="Calibri" panose="020F0502020204030204" pitchFamily="34" charset="0"/>
                        </a:rPr>
                        <a:t>4,0</a:t>
                      </a:r>
                    </a:p>
                  </a:txBody>
                  <a:tcPr marL="7620" marR="7620" marT="7620" marB="0" anchor="b">
                    <a:lnL>
                      <a:noFill/>
                    </a:lnL>
                    <a:lnR>
                      <a:noFill/>
                    </a:lnR>
                    <a:lnT>
                      <a:noFill/>
                    </a:lnT>
                    <a:lnB>
                      <a:noFill/>
                    </a:lnB>
                  </a:tcPr>
                </a:tc>
                <a:tc>
                  <a:txBody>
                    <a:bodyPr/>
                    <a:lstStyle/>
                    <a:p>
                      <a:pPr algn="r" fontAlgn="b"/>
                      <a:r>
                        <a:rPr lang="it-IT" sz="1200" b="0" i="0" u="none" strike="noStrike" dirty="0">
                          <a:solidFill>
                            <a:srgbClr val="000000"/>
                          </a:solidFill>
                          <a:effectLst/>
                          <a:latin typeface="Calibri" panose="020F0502020204030204" pitchFamily="34" charset="0"/>
                        </a:rPr>
                        <a:t>          2.426 </a:t>
                      </a:r>
                    </a:p>
                  </a:txBody>
                  <a:tcPr marL="7620" marR="7620" marT="7620" marB="0" anchor="b">
                    <a:lnL>
                      <a:noFill/>
                    </a:lnL>
                    <a:lnR>
                      <a:noFill/>
                    </a:lnR>
                    <a:lnT>
                      <a:noFill/>
                    </a:lnT>
                    <a:lnB>
                      <a:noFill/>
                    </a:lnB>
                  </a:tcPr>
                </a:tc>
              </a:tr>
              <a:tr h="331236">
                <a:tc>
                  <a:txBody>
                    <a:bodyPr/>
                    <a:lstStyle/>
                    <a:p>
                      <a:pPr algn="l" fontAlgn="b"/>
                      <a:r>
                        <a:rPr lang="it-IT" sz="1200" b="1" i="0" u="none" strike="noStrike">
                          <a:solidFill>
                            <a:srgbClr val="000000"/>
                          </a:solidFill>
                          <a:effectLst/>
                          <a:latin typeface="Calibri" panose="020F0502020204030204" pitchFamily="34" charset="0"/>
                        </a:rPr>
                        <a:t>Area Fiorentina</a:t>
                      </a:r>
                    </a:p>
                  </a:txBody>
                  <a:tcPr marL="7620" marR="7620" marT="7620" marB="0" anchor="b">
                    <a:lnL>
                      <a:noFill/>
                    </a:lnL>
                    <a:lnR>
                      <a:noFill/>
                    </a:lnR>
                    <a:lnT>
                      <a:noFill/>
                    </a:lnT>
                    <a:lnB>
                      <a:noFill/>
                    </a:lnB>
                  </a:tcPr>
                </a:tc>
                <a:tc>
                  <a:txBody>
                    <a:bodyPr/>
                    <a:lstStyle/>
                    <a:p>
                      <a:pPr algn="r" fontAlgn="b"/>
                      <a:r>
                        <a:rPr lang="it-IT" sz="1200" b="1" i="0" u="none" strike="noStrike">
                          <a:solidFill>
                            <a:srgbClr val="000000"/>
                          </a:solidFill>
                          <a:effectLst/>
                          <a:latin typeface="Calibri" panose="020F0502020204030204" pitchFamily="34" charset="0"/>
                        </a:rPr>
                        <a:t>255.369</a:t>
                      </a:r>
                    </a:p>
                  </a:txBody>
                  <a:tcPr marL="7620" marR="7620" marT="7620" marB="0" anchor="b">
                    <a:lnL>
                      <a:noFill/>
                    </a:lnL>
                    <a:lnR>
                      <a:noFill/>
                    </a:lnR>
                    <a:lnT>
                      <a:noFill/>
                    </a:lnT>
                    <a:lnB>
                      <a:noFill/>
                    </a:lnB>
                  </a:tcPr>
                </a:tc>
                <a:tc>
                  <a:txBody>
                    <a:bodyPr/>
                    <a:lstStyle/>
                    <a:p>
                      <a:pPr algn="r" fontAlgn="b"/>
                      <a:r>
                        <a:rPr lang="it-IT" sz="1200" b="1" i="0" u="none" strike="noStrike">
                          <a:solidFill>
                            <a:srgbClr val="000000"/>
                          </a:solidFill>
                          <a:effectLst/>
                          <a:latin typeface="Calibri" panose="020F0502020204030204" pitchFamily="34" charset="0"/>
                        </a:rPr>
                        <a:t>105.921</a:t>
                      </a:r>
                    </a:p>
                  </a:txBody>
                  <a:tcPr marL="7620" marR="7620" marT="7620" marB="0" anchor="b">
                    <a:lnL>
                      <a:noFill/>
                    </a:lnL>
                    <a:lnR>
                      <a:noFill/>
                    </a:lnR>
                    <a:lnT>
                      <a:noFill/>
                    </a:lnT>
                    <a:lnB>
                      <a:noFill/>
                    </a:lnB>
                  </a:tcPr>
                </a:tc>
                <a:tc>
                  <a:txBody>
                    <a:bodyPr/>
                    <a:lstStyle/>
                    <a:p>
                      <a:pPr algn="ctr" fontAlgn="b"/>
                      <a:r>
                        <a:rPr lang="it-IT" sz="1200" b="1" i="0" u="none" strike="noStrike">
                          <a:solidFill>
                            <a:srgbClr val="000000"/>
                          </a:solidFill>
                          <a:effectLst/>
                          <a:latin typeface="Calibri" panose="020F0502020204030204" pitchFamily="34" charset="0"/>
                        </a:rPr>
                        <a:t>X</a:t>
                      </a:r>
                    </a:p>
                  </a:txBody>
                  <a:tcPr marL="7620" marR="7620" marT="7620" marB="0" anchor="b">
                    <a:lnL>
                      <a:noFill/>
                    </a:lnL>
                    <a:lnR>
                      <a:noFill/>
                    </a:lnR>
                    <a:lnT>
                      <a:noFill/>
                    </a:lnT>
                    <a:lnB>
                      <a:noFill/>
                    </a:lnB>
                  </a:tcPr>
                </a:tc>
                <a:tc>
                  <a:txBody>
                    <a:bodyPr/>
                    <a:lstStyle/>
                    <a:p>
                      <a:pPr algn="ctr" fontAlgn="b"/>
                      <a:endParaRPr lang="it-IT" sz="12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it-IT" sz="12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it-IT" sz="1200" b="1" i="0" u="none" strike="noStrike">
                          <a:solidFill>
                            <a:srgbClr val="000000"/>
                          </a:solidFill>
                          <a:effectLst/>
                          <a:latin typeface="Calibri" panose="020F0502020204030204" pitchFamily="34" charset="0"/>
                        </a:rPr>
                        <a:t>4,0</a:t>
                      </a:r>
                    </a:p>
                  </a:txBody>
                  <a:tcPr marL="7620" marR="7620" marT="7620" marB="0" anchor="b">
                    <a:lnL>
                      <a:noFill/>
                    </a:lnL>
                    <a:lnR>
                      <a:noFill/>
                    </a:lnR>
                    <a:lnT>
                      <a:noFill/>
                    </a:lnT>
                    <a:lnB>
                      <a:noFill/>
                    </a:lnB>
                  </a:tcPr>
                </a:tc>
                <a:tc>
                  <a:txBody>
                    <a:bodyPr/>
                    <a:lstStyle/>
                    <a:p>
                      <a:pPr algn="r" fontAlgn="b"/>
                      <a:r>
                        <a:rPr lang="it-IT" sz="1200" b="1" i="0" u="none" strike="noStrike" dirty="0">
                          <a:solidFill>
                            <a:srgbClr val="000000"/>
                          </a:solidFill>
                          <a:effectLst/>
                          <a:latin typeface="Calibri" panose="020F0502020204030204" pitchFamily="34" charset="0"/>
                        </a:rPr>
                        <a:t>         4.237 </a:t>
                      </a:r>
                    </a:p>
                  </a:txBody>
                  <a:tcPr marL="7620" marR="7620" marT="7620" marB="0" anchor="b">
                    <a:lnL>
                      <a:noFill/>
                    </a:lnL>
                    <a:lnR>
                      <a:noFill/>
                    </a:lnR>
                    <a:lnT>
                      <a:noFill/>
                    </a:lnT>
                    <a:lnB>
                      <a:noFill/>
                    </a:lnB>
                  </a:tcPr>
                </a:tc>
              </a:tr>
              <a:tr h="331236">
                <a:tc>
                  <a:txBody>
                    <a:bodyPr/>
                    <a:lstStyle/>
                    <a:p>
                      <a:pPr algn="l" fontAlgn="b"/>
                      <a:r>
                        <a:rPr lang="it-IT" sz="1200" b="1" i="0" u="none" strike="noStrike">
                          <a:solidFill>
                            <a:srgbClr val="000000"/>
                          </a:solidFill>
                          <a:effectLst/>
                          <a:latin typeface="Calibri" panose="020F0502020204030204" pitchFamily="34" charset="0"/>
                        </a:rPr>
                        <a:t>Empolese Valdelsa</a:t>
                      </a:r>
                    </a:p>
                  </a:txBody>
                  <a:tcPr marL="7620" marR="7620" marT="7620" marB="0" anchor="b">
                    <a:lnL>
                      <a:noFill/>
                    </a:lnL>
                    <a:lnR>
                      <a:noFill/>
                    </a:lnR>
                    <a:lnT>
                      <a:noFill/>
                    </a:lnT>
                    <a:lnB>
                      <a:noFill/>
                    </a:lnB>
                  </a:tcPr>
                </a:tc>
                <a:tc>
                  <a:txBody>
                    <a:bodyPr/>
                    <a:lstStyle/>
                    <a:p>
                      <a:pPr algn="r" fontAlgn="b"/>
                      <a:r>
                        <a:rPr lang="it-IT" sz="1200" b="1" i="0" u="none" strike="noStrike">
                          <a:solidFill>
                            <a:srgbClr val="000000"/>
                          </a:solidFill>
                          <a:effectLst/>
                          <a:latin typeface="Calibri" panose="020F0502020204030204" pitchFamily="34" charset="0"/>
                        </a:rPr>
                        <a:t>174.487</a:t>
                      </a:r>
                    </a:p>
                  </a:txBody>
                  <a:tcPr marL="7620" marR="7620" marT="7620" marB="0" anchor="b">
                    <a:lnL>
                      <a:noFill/>
                    </a:lnL>
                    <a:lnR>
                      <a:noFill/>
                    </a:lnR>
                    <a:lnT>
                      <a:noFill/>
                    </a:lnT>
                    <a:lnB>
                      <a:noFill/>
                    </a:lnB>
                  </a:tcPr>
                </a:tc>
                <a:tc>
                  <a:txBody>
                    <a:bodyPr/>
                    <a:lstStyle/>
                    <a:p>
                      <a:pPr algn="r" fontAlgn="b"/>
                      <a:r>
                        <a:rPr lang="it-IT" sz="1200" b="1" i="0" u="none" strike="noStrike">
                          <a:solidFill>
                            <a:srgbClr val="000000"/>
                          </a:solidFill>
                          <a:effectLst/>
                          <a:latin typeface="Calibri" panose="020F0502020204030204" pitchFamily="34" charset="0"/>
                        </a:rPr>
                        <a:t>70.394</a:t>
                      </a:r>
                    </a:p>
                  </a:txBody>
                  <a:tcPr marL="7620" marR="7620" marT="7620" marB="0" anchor="b">
                    <a:lnL>
                      <a:noFill/>
                    </a:lnL>
                    <a:lnR>
                      <a:noFill/>
                    </a:lnR>
                    <a:lnT>
                      <a:noFill/>
                    </a:lnT>
                    <a:lnB>
                      <a:noFill/>
                    </a:lnB>
                  </a:tcPr>
                </a:tc>
                <a:tc>
                  <a:txBody>
                    <a:bodyPr/>
                    <a:lstStyle/>
                    <a:p>
                      <a:pPr algn="ctr" fontAlgn="b"/>
                      <a:r>
                        <a:rPr lang="it-IT" sz="1200" b="1" i="0" u="none" strike="noStrike">
                          <a:solidFill>
                            <a:srgbClr val="000000"/>
                          </a:solidFill>
                          <a:effectLst/>
                          <a:latin typeface="Calibri" panose="020F0502020204030204" pitchFamily="34" charset="0"/>
                        </a:rPr>
                        <a:t>X</a:t>
                      </a:r>
                    </a:p>
                  </a:txBody>
                  <a:tcPr marL="7620" marR="7620" marT="7620" marB="0" anchor="b">
                    <a:lnL>
                      <a:noFill/>
                    </a:lnL>
                    <a:lnR>
                      <a:noFill/>
                    </a:lnR>
                    <a:lnT>
                      <a:noFill/>
                    </a:lnT>
                    <a:lnB>
                      <a:noFill/>
                    </a:lnB>
                  </a:tcPr>
                </a:tc>
                <a:tc>
                  <a:txBody>
                    <a:bodyPr/>
                    <a:lstStyle/>
                    <a:p>
                      <a:pPr algn="ctr" fontAlgn="b"/>
                      <a:endParaRPr lang="it-IT" sz="12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it-IT" sz="12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it-IT" sz="1200" b="1" i="0" u="none" strike="noStrike">
                          <a:solidFill>
                            <a:srgbClr val="000000"/>
                          </a:solidFill>
                          <a:effectLst/>
                          <a:latin typeface="Calibri" panose="020F0502020204030204" pitchFamily="34" charset="0"/>
                        </a:rPr>
                        <a:t>4,0</a:t>
                      </a:r>
                    </a:p>
                  </a:txBody>
                  <a:tcPr marL="7620" marR="7620" marT="7620" marB="0" anchor="b">
                    <a:lnL>
                      <a:noFill/>
                    </a:lnL>
                    <a:lnR>
                      <a:noFill/>
                    </a:lnR>
                    <a:lnT>
                      <a:noFill/>
                    </a:lnT>
                    <a:lnB>
                      <a:noFill/>
                    </a:lnB>
                  </a:tcPr>
                </a:tc>
                <a:tc>
                  <a:txBody>
                    <a:bodyPr/>
                    <a:lstStyle/>
                    <a:p>
                      <a:pPr algn="r" fontAlgn="b"/>
                      <a:r>
                        <a:rPr lang="it-IT" sz="1200" b="1" i="0" u="none" strike="noStrike" dirty="0">
                          <a:solidFill>
                            <a:srgbClr val="000000"/>
                          </a:solidFill>
                          <a:effectLst/>
                          <a:latin typeface="Calibri" panose="020F0502020204030204" pitchFamily="34" charset="0"/>
                        </a:rPr>
                        <a:t>         2.816 </a:t>
                      </a:r>
                    </a:p>
                  </a:txBody>
                  <a:tcPr marL="7620" marR="7620" marT="7620" marB="0" anchor="b">
                    <a:lnL>
                      <a:noFill/>
                    </a:lnL>
                    <a:lnR>
                      <a:noFill/>
                    </a:lnR>
                    <a:lnT>
                      <a:noFill/>
                    </a:lnT>
                    <a:lnB>
                      <a:noFill/>
                    </a:lnB>
                  </a:tcPr>
                </a:tc>
              </a:tr>
              <a:tr h="331236">
                <a:tc>
                  <a:txBody>
                    <a:bodyPr/>
                    <a:lstStyle/>
                    <a:p>
                      <a:pPr algn="l" fontAlgn="b"/>
                      <a:r>
                        <a:rPr lang="it-IT" sz="1200" b="1" i="0" u="none" strike="noStrike" dirty="0">
                          <a:solidFill>
                            <a:srgbClr val="000000"/>
                          </a:solidFill>
                          <a:effectLst/>
                          <a:latin typeface="Calibri" panose="020F0502020204030204" pitchFamily="34" charset="0"/>
                        </a:rPr>
                        <a:t>Totale </a:t>
                      </a:r>
                      <a:r>
                        <a:rPr lang="it-IT" sz="1200" b="1" i="0" u="none" strike="noStrike" dirty="0" smtClean="0">
                          <a:solidFill>
                            <a:srgbClr val="000000"/>
                          </a:solidFill>
                          <a:effectLst/>
                          <a:latin typeface="Calibri" panose="020F0502020204030204" pitchFamily="34" charset="0"/>
                        </a:rPr>
                        <a:t>Città metropolitana</a:t>
                      </a:r>
                      <a:endParaRPr lang="it-IT" sz="1200" b="1"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it-IT" sz="1200" b="1" i="0" u="none" strike="noStrike" dirty="0">
                          <a:solidFill>
                            <a:srgbClr val="000000"/>
                          </a:solidFill>
                          <a:effectLst/>
                          <a:latin typeface="Calibri" panose="020F0502020204030204" pitchFamily="34" charset="0"/>
                        </a:rPr>
                        <a:t>1.007.252</a:t>
                      </a:r>
                    </a:p>
                  </a:txBody>
                  <a:tcPr marL="7620" marR="7620" marT="7620" marB="0" anchor="b">
                    <a:lnL>
                      <a:noFill/>
                    </a:lnL>
                    <a:lnR>
                      <a:noFill/>
                    </a:lnR>
                    <a:lnT>
                      <a:noFill/>
                    </a:lnT>
                    <a:lnB>
                      <a:noFill/>
                    </a:lnB>
                  </a:tcPr>
                </a:tc>
                <a:tc>
                  <a:txBody>
                    <a:bodyPr/>
                    <a:lstStyle/>
                    <a:p>
                      <a:pPr algn="r" fontAlgn="b"/>
                      <a:r>
                        <a:rPr lang="it-IT" sz="1200" b="1" i="0" u="none" strike="noStrike">
                          <a:solidFill>
                            <a:srgbClr val="000000"/>
                          </a:solidFill>
                          <a:effectLst/>
                          <a:latin typeface="Calibri" panose="020F0502020204030204" pitchFamily="34" charset="0"/>
                        </a:rPr>
                        <a:t>447.489</a:t>
                      </a:r>
                    </a:p>
                  </a:txBody>
                  <a:tcPr marL="7620" marR="7620" marT="7620" marB="0" anchor="b">
                    <a:lnL>
                      <a:noFill/>
                    </a:lnL>
                    <a:lnR>
                      <a:noFill/>
                    </a:lnR>
                    <a:lnT>
                      <a:noFill/>
                    </a:lnT>
                    <a:lnB>
                      <a:noFill/>
                    </a:lnB>
                  </a:tcPr>
                </a:tc>
                <a:tc>
                  <a:txBody>
                    <a:bodyPr/>
                    <a:lstStyle/>
                    <a:p>
                      <a:pPr algn="ctr" fontAlgn="b"/>
                      <a:r>
                        <a:rPr lang="it-IT" sz="1200" b="1" i="0" u="none" strike="noStrike" dirty="0">
                          <a:solidFill>
                            <a:srgbClr val="000000"/>
                          </a:solidFill>
                          <a:effectLst/>
                          <a:latin typeface="Calibri" panose="020F0502020204030204" pitchFamily="34" charset="0"/>
                        </a:rPr>
                        <a:t>X</a:t>
                      </a:r>
                    </a:p>
                  </a:txBody>
                  <a:tcPr marL="7620" marR="7620" marT="7620" marB="0" anchor="b">
                    <a:lnL>
                      <a:noFill/>
                    </a:lnL>
                    <a:lnR>
                      <a:noFill/>
                    </a:lnR>
                    <a:lnT>
                      <a:noFill/>
                    </a:lnT>
                    <a:lnB>
                      <a:noFill/>
                    </a:lnB>
                  </a:tcPr>
                </a:tc>
                <a:tc>
                  <a:txBody>
                    <a:bodyPr/>
                    <a:lstStyle/>
                    <a:p>
                      <a:pPr algn="l" fontAlgn="b"/>
                      <a:endParaRPr lang="it-IT" sz="12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it-IT" sz="12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it-IT" sz="12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it-IT" sz="1200" b="1" i="0" u="none" strike="noStrike" dirty="0">
                          <a:solidFill>
                            <a:srgbClr val="000000"/>
                          </a:solidFill>
                          <a:effectLst/>
                          <a:latin typeface="Calibri" panose="020F0502020204030204" pitchFamily="34" charset="0"/>
                        </a:rPr>
                        <a:t>17.900</a:t>
                      </a:r>
                    </a:p>
                  </a:txBody>
                  <a:tcPr marL="7620" marR="7620" marT="7620" marB="0" anchor="b">
                    <a:lnL>
                      <a:noFill/>
                    </a:lnL>
                    <a:lnR>
                      <a:noFill/>
                    </a:lnR>
                    <a:lnT>
                      <a:noFill/>
                    </a:lnT>
                    <a:lnB>
                      <a:noFill/>
                    </a:lnB>
                  </a:tcPr>
                </a:tc>
              </a:tr>
            </a:tbl>
          </a:graphicData>
        </a:graphic>
      </p:graphicFrame>
      <p:sp>
        <p:nvSpPr>
          <p:cNvPr id="2" name="CasellaDiTesto 1"/>
          <p:cNvSpPr txBox="1"/>
          <p:nvPr/>
        </p:nvSpPr>
        <p:spPr>
          <a:xfrm>
            <a:off x="632773" y="707509"/>
            <a:ext cx="697627" cy="369332"/>
          </a:xfrm>
          <a:prstGeom prst="rect">
            <a:avLst/>
          </a:prstGeom>
          <a:noFill/>
        </p:spPr>
        <p:txBody>
          <a:bodyPr wrap="none" rtlCol="0">
            <a:spAutoFit/>
          </a:bodyPr>
          <a:lstStyle/>
          <a:p>
            <a:r>
              <a:rPr lang="it-IT" dirty="0" smtClean="0">
                <a:solidFill>
                  <a:schemeClr val="tx1"/>
                </a:solidFill>
              </a:rPr>
              <a:t>2016</a:t>
            </a:r>
            <a:endParaRPr lang="it-IT" dirty="0">
              <a:solidFill>
                <a:schemeClr val="tx1"/>
              </a:solidFill>
            </a:endParaRPr>
          </a:p>
        </p:txBody>
      </p:sp>
      <p:sp>
        <p:nvSpPr>
          <p:cNvPr id="8"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9"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
        <p:nvSpPr>
          <p:cNvPr id="3" name="CasellaDiTesto 2"/>
          <p:cNvSpPr txBox="1"/>
          <p:nvPr/>
        </p:nvSpPr>
        <p:spPr>
          <a:xfrm>
            <a:off x="632773" y="2132856"/>
            <a:ext cx="7708200" cy="369332"/>
          </a:xfrm>
          <a:prstGeom prst="rect">
            <a:avLst/>
          </a:prstGeom>
          <a:noFill/>
        </p:spPr>
        <p:txBody>
          <a:bodyPr wrap="none" rtlCol="0">
            <a:spAutoFit/>
          </a:bodyPr>
          <a:lstStyle/>
          <a:p>
            <a:r>
              <a:rPr lang="it-IT" dirty="0" smtClean="0">
                <a:solidFill>
                  <a:schemeClr val="tx1"/>
                </a:solidFill>
              </a:rPr>
              <a:t>Ipotesi basata sulle ultime proposte Istat ufficiali (ma in corso di revisione) </a:t>
            </a:r>
            <a:endParaRPr lang="it-IT" dirty="0">
              <a:solidFill>
                <a:schemeClr val="tx1"/>
              </a:solidFill>
            </a:endParaRPr>
          </a:p>
        </p:txBody>
      </p:sp>
    </p:spTree>
    <p:extLst>
      <p:ext uri="{BB962C8B-B14F-4D97-AF65-F5344CB8AC3E}">
        <p14:creationId xmlns:p14="http://schemas.microsoft.com/office/powerpoint/2010/main" val="519559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0" nodeType="with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r>
              <a:rPr lang="it-IT" altLang="it-IT" sz="2800" dirty="0">
                <a:latin typeface="Calibri" panose="020F0502020204030204" pitchFamily="34" charset="0"/>
              </a:rPr>
              <a:t>Rilascio 2016 </a:t>
            </a:r>
            <a:r>
              <a:rPr lang="it-IT" altLang="it-IT" sz="2800" dirty="0" err="1">
                <a:latin typeface="Calibri" panose="020F0502020204030204" pitchFamily="34" charset="0"/>
              </a:rPr>
              <a:t>rif.</a:t>
            </a:r>
            <a:r>
              <a:rPr lang="it-IT" altLang="it-IT" sz="2800" dirty="0">
                <a:latin typeface="Calibri" panose="020F0502020204030204" pitchFamily="34" charset="0"/>
              </a:rPr>
              <a:t> 2016</a:t>
            </a:r>
          </a:p>
        </p:txBody>
      </p:sp>
      <p:pic>
        <p:nvPicPr>
          <p:cNvPr id="2053" name="Picture 5" descr="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24075" y="-1588"/>
            <a:ext cx="4854575" cy="6859588"/>
          </a:xfrm>
          <a:prstGeom prst="rect">
            <a:avLst/>
          </a:prstGeom>
          <a:noFill/>
          <a:extLst>
            <a:ext uri="{909E8E84-426E-40DD-AFC4-6F175D3DCCD1}">
              <a14:hiddenFill xmlns:a14="http://schemas.microsoft.com/office/drawing/2010/main">
                <a:solidFill>
                  <a:srgbClr val="FFFFFF"/>
                </a:solidFill>
              </a14:hiddenFill>
            </a:ext>
          </a:extLst>
        </p:spPr>
      </p:pic>
      <p:sp>
        <p:nvSpPr>
          <p:cNvPr id="5" name="Segnaposto numero diapositiva 5"/>
          <p:cNvSpPr>
            <a:spLocks noGrp="1"/>
          </p:cNvSpPr>
          <p:nvPr>
            <p:ph type="sldNum" sz="quarter" idx="12"/>
          </p:nvPr>
        </p:nvSpPr>
        <p:spPr>
          <a:xfrm>
            <a:off x="7235825" y="6245225"/>
            <a:ext cx="1376363" cy="473075"/>
          </a:xfrm>
        </p:spPr>
        <p:txBody>
          <a:bodyPr/>
          <a:lstStyle/>
          <a:p>
            <a:pPr>
              <a:defRPr/>
            </a:pPr>
            <a:r>
              <a:rPr lang="it-IT" sz="1200" dirty="0" smtClean="0">
                <a:latin typeface="Calibri" panose="020F0502020204030204" pitchFamily="34" charset="0"/>
              </a:rPr>
              <a:t>13</a:t>
            </a:r>
            <a:endParaRPr lang="it-IT" sz="1200" dirty="0">
              <a:latin typeface="Calibri" panose="020F0502020204030204" pitchFamily="34" charset="0"/>
            </a:endParaRPr>
          </a:p>
        </p:txBody>
      </p:sp>
      <p:sp>
        <p:nvSpPr>
          <p:cNvPr id="8"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9"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11413" y="-1588"/>
            <a:ext cx="4854575" cy="685958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
          <p:cNvSpPr>
            <a:spLocks noGrp="1" noChangeArrowheads="1"/>
          </p:cNvSpPr>
          <p:nvPr>
            <p:ph type="ctrTitle"/>
          </p:nvPr>
        </p:nvSpPr>
        <p:spPr>
          <a:xfrm>
            <a:off x="685800" y="2130425"/>
            <a:ext cx="7772400" cy="1470025"/>
          </a:xfrm>
        </p:spPr>
        <p:txBody>
          <a:bodyPr anchor="ctr"/>
          <a:lstStyle/>
          <a:p>
            <a:r>
              <a:rPr lang="it-IT" altLang="it-IT" sz="2800" dirty="0">
                <a:latin typeface="Calibri" panose="020F0502020204030204" pitchFamily="34" charset="0"/>
              </a:rPr>
              <a:t>Rilascio 2016 </a:t>
            </a:r>
            <a:r>
              <a:rPr lang="it-IT" altLang="it-IT" sz="2800" dirty="0" err="1">
                <a:latin typeface="Calibri" panose="020F0502020204030204" pitchFamily="34" charset="0"/>
              </a:rPr>
              <a:t>rif.</a:t>
            </a:r>
            <a:r>
              <a:rPr lang="it-IT" altLang="it-IT" sz="2800" dirty="0">
                <a:latin typeface="Calibri" panose="020F0502020204030204" pitchFamily="34" charset="0"/>
              </a:rPr>
              <a:t> 2016</a:t>
            </a:r>
          </a:p>
        </p:txBody>
      </p:sp>
      <p:sp>
        <p:nvSpPr>
          <p:cNvPr id="6" name="Segnaposto numero diapositiva 5"/>
          <p:cNvSpPr>
            <a:spLocks noGrp="1"/>
          </p:cNvSpPr>
          <p:nvPr>
            <p:ph type="sldNum" sz="quarter" idx="12"/>
          </p:nvPr>
        </p:nvSpPr>
        <p:spPr>
          <a:xfrm>
            <a:off x="7235825" y="6245225"/>
            <a:ext cx="1376363" cy="473075"/>
          </a:xfrm>
        </p:spPr>
        <p:txBody>
          <a:bodyPr/>
          <a:lstStyle/>
          <a:p>
            <a:pPr>
              <a:defRPr/>
            </a:pPr>
            <a:r>
              <a:rPr lang="it-IT" sz="1200" dirty="0" smtClean="0">
                <a:latin typeface="Calibri" panose="020F0502020204030204" pitchFamily="34" charset="0"/>
              </a:rPr>
              <a:t>14</a:t>
            </a:r>
            <a:endParaRPr lang="it-IT" sz="1200" dirty="0">
              <a:latin typeface="Calibri" panose="020F0502020204030204" pitchFamily="34" charset="0"/>
            </a:endParaRPr>
          </a:p>
        </p:txBody>
      </p:sp>
      <p:sp>
        <p:nvSpPr>
          <p:cNvPr id="9"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10"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descr="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051050" y="0"/>
            <a:ext cx="4854575" cy="685958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
          <p:cNvSpPr txBox="1">
            <a:spLocks noChangeArrowheads="1"/>
          </p:cNvSpPr>
          <p:nvPr/>
        </p:nvSpPr>
        <p:spPr bwMode="auto">
          <a:xfrm>
            <a:off x="838200" y="2282825"/>
            <a:ext cx="7772400" cy="147002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lvl1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5pPr>
            <a:lvl6pPr marL="25146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6pPr>
            <a:lvl7pPr marL="29718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7pPr>
            <a:lvl8pPr marL="34290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8pPr>
            <a:lvl9pPr marL="38862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9pPr>
          </a:lstStyle>
          <a:p>
            <a:r>
              <a:rPr lang="it-IT" altLang="it-IT" sz="2800" kern="0" dirty="0" smtClean="0">
                <a:latin typeface="Calibri" panose="020F0502020204030204" pitchFamily="34" charset="0"/>
              </a:rPr>
              <a:t>Rilascio 2016 </a:t>
            </a:r>
            <a:r>
              <a:rPr lang="it-IT" altLang="it-IT" sz="2800" kern="0" dirty="0" err="1" smtClean="0">
                <a:latin typeface="Calibri" panose="020F0502020204030204" pitchFamily="34" charset="0"/>
              </a:rPr>
              <a:t>rif.</a:t>
            </a:r>
            <a:r>
              <a:rPr lang="it-IT" altLang="it-IT" sz="2800" kern="0" dirty="0" smtClean="0">
                <a:latin typeface="Calibri" panose="020F0502020204030204" pitchFamily="34" charset="0"/>
              </a:rPr>
              <a:t> 2016</a:t>
            </a:r>
            <a:endParaRPr lang="it-IT" altLang="it-IT" sz="2800" kern="0" dirty="0">
              <a:latin typeface="Calibri" panose="020F0502020204030204" pitchFamily="34" charset="0"/>
            </a:endParaRPr>
          </a:p>
        </p:txBody>
      </p:sp>
      <p:sp>
        <p:nvSpPr>
          <p:cNvPr id="6" name="Segnaposto numero diapositiva 5"/>
          <p:cNvSpPr>
            <a:spLocks noGrp="1"/>
          </p:cNvSpPr>
          <p:nvPr>
            <p:ph type="sldNum" sz="quarter" idx="12"/>
          </p:nvPr>
        </p:nvSpPr>
        <p:spPr>
          <a:xfrm>
            <a:off x="7235825" y="6245225"/>
            <a:ext cx="1376363" cy="473075"/>
          </a:xfrm>
        </p:spPr>
        <p:txBody>
          <a:bodyPr/>
          <a:lstStyle/>
          <a:p>
            <a:pPr>
              <a:defRPr/>
            </a:pPr>
            <a:r>
              <a:rPr lang="it-IT" sz="1200" dirty="0" smtClean="0">
                <a:latin typeface="Calibri" panose="020F0502020204030204" pitchFamily="34" charset="0"/>
              </a:rPr>
              <a:t>15</a:t>
            </a:r>
            <a:endParaRPr lang="it-IT" sz="1200" dirty="0">
              <a:latin typeface="Calibri" panose="020F0502020204030204" pitchFamily="34" charset="0"/>
            </a:endParaRPr>
          </a:p>
        </p:txBody>
      </p:sp>
      <p:sp>
        <p:nvSpPr>
          <p:cNvPr id="9"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10"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5" name="Picture 5" descr="4"/>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24075" y="0"/>
            <a:ext cx="4854575" cy="685958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
          <p:cNvSpPr txBox="1">
            <a:spLocks noChangeArrowheads="1"/>
          </p:cNvSpPr>
          <p:nvPr/>
        </p:nvSpPr>
        <p:spPr bwMode="auto">
          <a:xfrm>
            <a:off x="838200" y="2282825"/>
            <a:ext cx="7772400" cy="147002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lvl1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2pPr>
            <a:lvl3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3pPr>
            <a:lvl4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4pPr>
            <a:lvl5pPr algn="l" defTabSz="449263" rtl="0" eaLnBrk="0" fontAlgn="base" hangingPunct="0">
              <a:spcBef>
                <a:spcPct val="0"/>
              </a:spcBef>
              <a:spcAft>
                <a:spcPct val="0"/>
              </a:spcAft>
              <a:buClr>
                <a:srgbClr val="000000"/>
              </a:buClr>
              <a:buSzPct val="100000"/>
              <a:buFont typeface="Times New Roman" pitchFamily="18" charset="0"/>
              <a:defRPr sz="3800">
                <a:solidFill>
                  <a:srgbClr val="000000"/>
                </a:solidFill>
                <a:latin typeface="Times New Roman" pitchFamily="16" charset="0"/>
                <a:cs typeface="Arial" charset="0"/>
              </a:defRPr>
            </a:lvl5pPr>
            <a:lvl6pPr marL="25146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6pPr>
            <a:lvl7pPr marL="29718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7pPr>
            <a:lvl8pPr marL="34290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8pPr>
            <a:lvl9pPr marL="3886200" indent="-228600" algn="l" defTabSz="449263" rtl="0" fontAlgn="base">
              <a:spcBef>
                <a:spcPct val="0"/>
              </a:spcBef>
              <a:spcAft>
                <a:spcPct val="0"/>
              </a:spcAft>
              <a:buClr>
                <a:srgbClr val="000000"/>
              </a:buClr>
              <a:buSzPct val="100000"/>
              <a:buFont typeface="Times New Roman" pitchFamily="16" charset="0"/>
              <a:defRPr sz="3800">
                <a:solidFill>
                  <a:srgbClr val="000000"/>
                </a:solidFill>
                <a:latin typeface="Times New Roman" pitchFamily="16" charset="0"/>
                <a:cs typeface="Arial" charset="0"/>
              </a:defRPr>
            </a:lvl9pPr>
          </a:lstStyle>
          <a:p>
            <a:r>
              <a:rPr lang="it-IT" altLang="it-IT" sz="2800" kern="0" smtClean="0">
                <a:latin typeface="Calibri" panose="020F0502020204030204" pitchFamily="34" charset="0"/>
              </a:rPr>
              <a:t>Rilascio 2016 rif. 2016</a:t>
            </a:r>
            <a:endParaRPr lang="it-IT" altLang="it-IT" sz="2800" kern="0" dirty="0">
              <a:latin typeface="Calibri" panose="020F0502020204030204" pitchFamily="34" charset="0"/>
            </a:endParaRPr>
          </a:p>
        </p:txBody>
      </p:sp>
      <p:sp>
        <p:nvSpPr>
          <p:cNvPr id="6" name="Segnaposto numero diapositiva 5"/>
          <p:cNvSpPr>
            <a:spLocks noGrp="1"/>
          </p:cNvSpPr>
          <p:nvPr>
            <p:ph type="sldNum" sz="quarter" idx="12"/>
          </p:nvPr>
        </p:nvSpPr>
        <p:spPr>
          <a:xfrm>
            <a:off x="7235825" y="6245225"/>
            <a:ext cx="1376363" cy="473075"/>
          </a:xfrm>
        </p:spPr>
        <p:txBody>
          <a:bodyPr/>
          <a:lstStyle/>
          <a:p>
            <a:pPr>
              <a:defRPr/>
            </a:pPr>
            <a:r>
              <a:rPr lang="it-IT" sz="1200" dirty="0" smtClean="0">
                <a:latin typeface="Calibri" panose="020F0502020204030204" pitchFamily="34" charset="0"/>
              </a:rPr>
              <a:t>16</a:t>
            </a:r>
            <a:endParaRPr lang="it-IT" sz="1200" dirty="0">
              <a:latin typeface="Calibri" panose="020F0502020204030204" pitchFamily="34" charset="0"/>
            </a:endParaRPr>
          </a:p>
        </p:txBody>
      </p:sp>
      <p:sp>
        <p:nvSpPr>
          <p:cNvPr id="9"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10"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5" descr="5"/>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24075" y="-1588"/>
            <a:ext cx="4854575" cy="685958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
          <p:cNvSpPr>
            <a:spLocks noGrp="1" noChangeArrowheads="1"/>
          </p:cNvSpPr>
          <p:nvPr>
            <p:ph type="ctrTitle"/>
          </p:nvPr>
        </p:nvSpPr>
        <p:spPr>
          <a:xfrm>
            <a:off x="685800" y="2130425"/>
            <a:ext cx="7772400" cy="1470025"/>
          </a:xfrm>
        </p:spPr>
        <p:txBody>
          <a:bodyPr anchor="ctr"/>
          <a:lstStyle/>
          <a:p>
            <a:r>
              <a:rPr lang="it-IT" altLang="it-IT" sz="2800" dirty="0">
                <a:latin typeface="Calibri" panose="020F0502020204030204" pitchFamily="34" charset="0"/>
              </a:rPr>
              <a:t>Rilascio 2016 </a:t>
            </a:r>
            <a:r>
              <a:rPr lang="it-IT" altLang="it-IT" sz="2800" dirty="0" err="1">
                <a:latin typeface="Calibri" panose="020F0502020204030204" pitchFamily="34" charset="0"/>
              </a:rPr>
              <a:t>rif.</a:t>
            </a:r>
            <a:r>
              <a:rPr lang="it-IT" altLang="it-IT" sz="2800" dirty="0">
                <a:latin typeface="Calibri" panose="020F0502020204030204" pitchFamily="34" charset="0"/>
              </a:rPr>
              <a:t> 2016</a:t>
            </a:r>
          </a:p>
        </p:txBody>
      </p:sp>
      <p:sp>
        <p:nvSpPr>
          <p:cNvPr id="6" name="Segnaposto numero diapositiva 5"/>
          <p:cNvSpPr>
            <a:spLocks noGrp="1"/>
          </p:cNvSpPr>
          <p:nvPr>
            <p:ph type="sldNum" sz="quarter" idx="12"/>
          </p:nvPr>
        </p:nvSpPr>
        <p:spPr>
          <a:xfrm>
            <a:off x="7235825" y="6245225"/>
            <a:ext cx="1376363" cy="473075"/>
          </a:xfrm>
        </p:spPr>
        <p:txBody>
          <a:bodyPr/>
          <a:lstStyle/>
          <a:p>
            <a:pPr>
              <a:defRPr/>
            </a:pPr>
            <a:r>
              <a:rPr lang="it-IT" sz="1200" dirty="0" smtClean="0">
                <a:latin typeface="Calibri" panose="020F0502020204030204" pitchFamily="34" charset="0"/>
              </a:rPr>
              <a:t>17</a:t>
            </a:r>
            <a:endParaRPr lang="it-IT" sz="1200" dirty="0">
              <a:latin typeface="Calibri" panose="020F0502020204030204" pitchFamily="34" charset="0"/>
            </a:endParaRPr>
          </a:p>
        </p:txBody>
      </p:sp>
      <p:sp>
        <p:nvSpPr>
          <p:cNvPr id="9"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10"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3" name="Picture 5" descr="6"/>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95513" y="0"/>
            <a:ext cx="4854575" cy="685958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
          <p:cNvSpPr>
            <a:spLocks noGrp="1" noChangeArrowheads="1"/>
          </p:cNvSpPr>
          <p:nvPr>
            <p:ph type="ctrTitle"/>
          </p:nvPr>
        </p:nvSpPr>
        <p:spPr>
          <a:xfrm>
            <a:off x="685800" y="2130425"/>
            <a:ext cx="7772400" cy="1470025"/>
          </a:xfrm>
        </p:spPr>
        <p:txBody>
          <a:bodyPr anchor="ctr"/>
          <a:lstStyle/>
          <a:p>
            <a:r>
              <a:rPr lang="it-IT" altLang="it-IT" sz="2800" dirty="0">
                <a:latin typeface="Calibri" panose="020F0502020204030204" pitchFamily="34" charset="0"/>
              </a:rPr>
              <a:t>Rilascio 2016 </a:t>
            </a:r>
            <a:r>
              <a:rPr lang="it-IT" altLang="it-IT" sz="2800" dirty="0" err="1">
                <a:latin typeface="Calibri" panose="020F0502020204030204" pitchFamily="34" charset="0"/>
              </a:rPr>
              <a:t>rif.</a:t>
            </a:r>
            <a:r>
              <a:rPr lang="it-IT" altLang="it-IT" sz="2800" dirty="0">
                <a:latin typeface="Calibri" panose="020F0502020204030204" pitchFamily="34" charset="0"/>
              </a:rPr>
              <a:t> 2016</a:t>
            </a:r>
          </a:p>
        </p:txBody>
      </p:sp>
      <p:sp>
        <p:nvSpPr>
          <p:cNvPr id="6" name="Segnaposto numero diapositiva 5"/>
          <p:cNvSpPr>
            <a:spLocks noGrp="1"/>
          </p:cNvSpPr>
          <p:nvPr>
            <p:ph type="sldNum" sz="quarter" idx="12"/>
          </p:nvPr>
        </p:nvSpPr>
        <p:spPr>
          <a:xfrm>
            <a:off x="7235825" y="6245225"/>
            <a:ext cx="1376363" cy="473075"/>
          </a:xfrm>
        </p:spPr>
        <p:txBody>
          <a:bodyPr/>
          <a:lstStyle/>
          <a:p>
            <a:pPr>
              <a:defRPr/>
            </a:pPr>
            <a:r>
              <a:rPr lang="it-IT" sz="1200" dirty="0" smtClean="0">
                <a:latin typeface="Calibri" panose="020F0502020204030204" pitchFamily="34" charset="0"/>
              </a:rPr>
              <a:t>18</a:t>
            </a:r>
            <a:endParaRPr lang="it-IT" sz="12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a:noFill/>
          <a:ln w="9525">
            <a:noFill/>
            <a:round/>
            <a:headEnd/>
            <a:tailEnd/>
          </a:ln>
        </p:spPr>
        <p:txBody>
          <a:bodyPr vert="horz" wrap="square" lIns="90000" tIns="46800" rIns="90000" bIns="46800" numCol="1" anchor="b" anchorCtr="0" compatLnSpc="1">
            <a:prstTxWarp prst="textNoShape">
              <a:avLst/>
            </a:prstTxWarp>
          </a:bodyPr>
          <a:lstStyle/>
          <a:p>
            <a:r>
              <a:rPr lang="it-IT" sz="2800" dirty="0" smtClean="0">
                <a:latin typeface="Calibri" panose="020F0502020204030204" pitchFamily="34" charset="0"/>
              </a:rPr>
              <a:t>Il censimento permanente a scala metropolitana/3</a:t>
            </a:r>
            <a:endParaRPr lang="it-IT" sz="2800" dirty="0">
              <a:latin typeface="Calibri" panose="020F0502020204030204" pitchFamily="34" charset="0"/>
            </a:endParaRPr>
          </a:p>
        </p:txBody>
      </p:sp>
      <p:sp>
        <p:nvSpPr>
          <p:cNvPr id="6" name="Segnaposto numero diapositiva 5"/>
          <p:cNvSpPr>
            <a:spLocks noGrp="1"/>
          </p:cNvSpPr>
          <p:nvPr>
            <p:ph type="sldNum" sz="quarter" idx="12"/>
          </p:nvPr>
        </p:nvSpPr>
        <p:spPr>
          <a:xfrm>
            <a:off x="7235825" y="6245225"/>
            <a:ext cx="1376363" cy="473075"/>
          </a:xfrm>
        </p:spPr>
        <p:txBody>
          <a:bodyPr/>
          <a:lstStyle/>
          <a:p>
            <a:pPr>
              <a:defRPr/>
            </a:pPr>
            <a:fld id="{350A8857-EA2D-4FDB-97D8-2516BEC577C6}" type="slidenum">
              <a:rPr lang="it-IT" sz="1200" smtClean="0">
                <a:latin typeface="Calibri" panose="020F0502020204030204" pitchFamily="34" charset="0"/>
              </a:rPr>
              <a:pPr>
                <a:defRPr/>
              </a:pPr>
              <a:t>19</a:t>
            </a:fld>
            <a:endParaRPr lang="it-IT" sz="1200" dirty="0">
              <a:latin typeface="Calibri" panose="020F0502020204030204" pitchFamily="34" charset="0"/>
            </a:endParaRPr>
          </a:p>
        </p:txBody>
      </p:sp>
      <p:graphicFrame>
        <p:nvGraphicFramePr>
          <p:cNvPr id="2" name="Tabella 1"/>
          <p:cNvGraphicFramePr>
            <a:graphicFrameLocks noGrp="1"/>
          </p:cNvGraphicFramePr>
          <p:nvPr>
            <p:extLst>
              <p:ext uri="{D42A27DB-BD31-4B8C-83A1-F6EECF244321}">
                <p14:modId xmlns:p14="http://schemas.microsoft.com/office/powerpoint/2010/main" val="3630467054"/>
              </p:ext>
            </p:extLst>
          </p:nvPr>
        </p:nvGraphicFramePr>
        <p:xfrm>
          <a:off x="467543" y="1844821"/>
          <a:ext cx="8104955" cy="3960440"/>
        </p:xfrm>
        <a:graphic>
          <a:graphicData uri="http://schemas.openxmlformats.org/drawingml/2006/table">
            <a:tbl>
              <a:tblPr/>
              <a:tblGrid>
                <a:gridCol w="1440161"/>
                <a:gridCol w="1512168"/>
                <a:gridCol w="1152128"/>
                <a:gridCol w="792088"/>
                <a:gridCol w="720080"/>
                <a:gridCol w="576064"/>
                <a:gridCol w="1097325"/>
                <a:gridCol w="814941"/>
              </a:tblGrid>
              <a:tr h="1188132">
                <a:tc>
                  <a:txBody>
                    <a:bodyPr/>
                    <a:lstStyle/>
                    <a:p>
                      <a:pPr algn="l" fontAlgn="ctr"/>
                      <a:r>
                        <a:rPr lang="it-IT" sz="1200" b="1" i="0" u="none" strike="noStrike" dirty="0">
                          <a:solidFill>
                            <a:srgbClr val="000000"/>
                          </a:solidFill>
                          <a:effectLst/>
                          <a:latin typeface="Calibri" panose="020F0502020204030204" pitchFamily="34" charset="0"/>
                        </a:rPr>
                        <a:t>Descrizione Comune</a:t>
                      </a:r>
                    </a:p>
                  </a:txBody>
                  <a:tcPr marL="7620" marR="7620" marT="7620" marB="0" anchor="ctr">
                    <a:lnL>
                      <a:noFill/>
                    </a:lnL>
                    <a:lnR>
                      <a:noFill/>
                    </a:lnR>
                    <a:lnT>
                      <a:noFill/>
                    </a:lnT>
                    <a:lnB>
                      <a:noFill/>
                    </a:lnB>
                  </a:tcPr>
                </a:tc>
                <a:tc>
                  <a:txBody>
                    <a:bodyPr/>
                    <a:lstStyle/>
                    <a:p>
                      <a:pPr algn="r" fontAlgn="ctr"/>
                      <a:r>
                        <a:rPr lang="it-IT" sz="1200" b="1" i="0" u="none" strike="noStrike">
                          <a:solidFill>
                            <a:srgbClr val="000000"/>
                          </a:solidFill>
                          <a:effectLst/>
                          <a:latin typeface="Calibri" panose="020F0502020204030204" pitchFamily="34" charset="0"/>
                        </a:rPr>
                        <a:t>Popolazione al 31 dicembre</a:t>
                      </a:r>
                    </a:p>
                  </a:txBody>
                  <a:tcPr marL="7620" marR="7620" marT="7620" marB="0" anchor="ctr">
                    <a:lnL>
                      <a:noFill/>
                    </a:lnL>
                    <a:lnR>
                      <a:noFill/>
                    </a:lnR>
                    <a:lnT>
                      <a:noFill/>
                    </a:lnT>
                    <a:lnB>
                      <a:noFill/>
                    </a:lnB>
                  </a:tcPr>
                </a:tc>
                <a:tc>
                  <a:txBody>
                    <a:bodyPr/>
                    <a:lstStyle/>
                    <a:p>
                      <a:pPr algn="r" fontAlgn="ctr"/>
                      <a:r>
                        <a:rPr lang="it-IT" sz="1200" b="1" i="0" u="none" strike="noStrike">
                          <a:solidFill>
                            <a:srgbClr val="000000"/>
                          </a:solidFill>
                          <a:effectLst/>
                          <a:latin typeface="Calibri" panose="020F0502020204030204" pitchFamily="34" charset="0"/>
                        </a:rPr>
                        <a:t>Numero Famiglie</a:t>
                      </a:r>
                    </a:p>
                  </a:txBody>
                  <a:tcPr marL="7620" marR="7620" marT="7620" marB="0" anchor="ctr">
                    <a:lnL>
                      <a:noFill/>
                    </a:lnL>
                    <a:lnR>
                      <a:noFill/>
                    </a:lnR>
                    <a:lnT>
                      <a:noFill/>
                    </a:lnT>
                    <a:lnB>
                      <a:noFill/>
                    </a:lnB>
                  </a:tcPr>
                </a:tc>
                <a:tc>
                  <a:txBody>
                    <a:bodyPr/>
                    <a:lstStyle/>
                    <a:p>
                      <a:pPr algn="r" fontAlgn="ctr"/>
                      <a:r>
                        <a:rPr lang="it-IT" sz="1200" b="1" i="0" u="none" strike="noStrike">
                          <a:solidFill>
                            <a:srgbClr val="000000"/>
                          </a:solidFill>
                          <a:effectLst/>
                          <a:latin typeface="Calibri" panose="020F0502020204030204" pitchFamily="34" charset="0"/>
                        </a:rPr>
                        <a:t>rilascio 2016 rif.2016</a:t>
                      </a:r>
                    </a:p>
                  </a:txBody>
                  <a:tcPr marL="7620" marR="7620" marT="7620" marB="0" anchor="ctr">
                    <a:lnL>
                      <a:noFill/>
                    </a:lnL>
                    <a:lnR>
                      <a:noFill/>
                    </a:lnR>
                    <a:lnT>
                      <a:noFill/>
                    </a:lnT>
                    <a:lnB>
                      <a:noFill/>
                    </a:lnB>
                  </a:tcPr>
                </a:tc>
                <a:tc>
                  <a:txBody>
                    <a:bodyPr/>
                    <a:lstStyle/>
                    <a:p>
                      <a:pPr algn="r" fontAlgn="ctr"/>
                      <a:r>
                        <a:rPr lang="it-IT" sz="1200" b="1" i="0" u="none" strike="noStrike">
                          <a:solidFill>
                            <a:srgbClr val="000000"/>
                          </a:solidFill>
                          <a:effectLst/>
                          <a:latin typeface="Calibri" panose="020F0502020204030204" pitchFamily="34" charset="0"/>
                        </a:rPr>
                        <a:t>rilascio 2018 rif.2017</a:t>
                      </a:r>
                    </a:p>
                  </a:txBody>
                  <a:tcPr marL="7620" marR="7620" marT="7620" marB="0" anchor="ctr">
                    <a:lnL>
                      <a:noFill/>
                    </a:lnL>
                    <a:lnR>
                      <a:noFill/>
                    </a:lnR>
                    <a:lnT>
                      <a:noFill/>
                    </a:lnT>
                    <a:lnB>
                      <a:noFill/>
                    </a:lnB>
                  </a:tcPr>
                </a:tc>
                <a:tc>
                  <a:txBody>
                    <a:bodyPr/>
                    <a:lstStyle/>
                    <a:p>
                      <a:pPr algn="r" fontAlgn="ctr"/>
                      <a:r>
                        <a:rPr lang="it-IT" sz="1200" b="1" i="0" u="none" strike="noStrike">
                          <a:solidFill>
                            <a:srgbClr val="000000"/>
                          </a:solidFill>
                          <a:effectLst/>
                          <a:latin typeface="Calibri" panose="020F0502020204030204" pitchFamily="34" charset="0"/>
                        </a:rPr>
                        <a:t>rilascio 2020 rif.2018</a:t>
                      </a:r>
                    </a:p>
                  </a:txBody>
                  <a:tcPr marL="7620" marR="7620" marT="7620" marB="0" anchor="ctr">
                    <a:lnL>
                      <a:noFill/>
                    </a:lnL>
                    <a:lnR>
                      <a:noFill/>
                    </a:lnR>
                    <a:lnT>
                      <a:noFill/>
                    </a:lnT>
                    <a:lnB>
                      <a:noFill/>
                    </a:lnB>
                  </a:tcPr>
                </a:tc>
                <a:tc>
                  <a:txBody>
                    <a:bodyPr/>
                    <a:lstStyle/>
                    <a:p>
                      <a:pPr algn="r" fontAlgn="ctr"/>
                      <a:r>
                        <a:rPr lang="it-IT" sz="1200" b="1" i="0" u="none" strike="noStrike">
                          <a:solidFill>
                            <a:srgbClr val="000000"/>
                          </a:solidFill>
                          <a:effectLst/>
                          <a:latin typeface="Calibri" panose="020F0502020204030204" pitchFamily="34" charset="0"/>
                        </a:rPr>
                        <a:t>Fraz. campionamento</a:t>
                      </a:r>
                    </a:p>
                  </a:txBody>
                  <a:tcPr marL="7620" marR="7620" marT="7620" marB="0" anchor="ctr">
                    <a:lnL>
                      <a:noFill/>
                    </a:lnL>
                    <a:lnR>
                      <a:noFill/>
                    </a:lnR>
                    <a:lnT>
                      <a:noFill/>
                    </a:lnT>
                    <a:lnB>
                      <a:noFill/>
                    </a:lnB>
                  </a:tcPr>
                </a:tc>
                <a:tc>
                  <a:txBody>
                    <a:bodyPr/>
                    <a:lstStyle/>
                    <a:p>
                      <a:pPr algn="r" fontAlgn="ctr"/>
                      <a:r>
                        <a:rPr lang="it-IT" sz="1200" b="1" i="0" u="none" strike="noStrike">
                          <a:solidFill>
                            <a:srgbClr val="000000"/>
                          </a:solidFill>
                          <a:effectLst/>
                          <a:latin typeface="Calibri" panose="020F0502020204030204" pitchFamily="34" charset="0"/>
                        </a:rPr>
                        <a:t>Famiglie da intervistare</a:t>
                      </a:r>
                    </a:p>
                  </a:txBody>
                  <a:tcPr marL="7620" marR="7620" marT="7620" marB="0" anchor="ctr">
                    <a:lnL>
                      <a:noFill/>
                    </a:lnL>
                    <a:lnR>
                      <a:noFill/>
                    </a:lnR>
                    <a:lnT>
                      <a:noFill/>
                    </a:lnT>
                    <a:lnB>
                      <a:noFill/>
                    </a:lnB>
                  </a:tcPr>
                </a:tc>
              </a:tr>
              <a:tr h="396044">
                <a:tc>
                  <a:txBody>
                    <a:bodyPr/>
                    <a:lstStyle/>
                    <a:p>
                      <a:pPr algn="l" fontAlgn="b"/>
                      <a:r>
                        <a:rPr lang="it-IT" sz="1200" b="1" i="0" u="none" strike="noStrike">
                          <a:solidFill>
                            <a:srgbClr val="000000"/>
                          </a:solidFill>
                          <a:effectLst/>
                          <a:latin typeface="Calibri" panose="020F0502020204030204" pitchFamily="34" charset="0"/>
                        </a:rPr>
                        <a:t>Mugello</a:t>
                      </a:r>
                    </a:p>
                  </a:txBody>
                  <a:tcPr marL="7620" marR="7620" marT="7620" marB="0" anchor="b">
                    <a:lnL>
                      <a:noFill/>
                    </a:lnL>
                    <a:lnR>
                      <a:noFill/>
                    </a:lnR>
                    <a:lnT>
                      <a:noFill/>
                    </a:lnT>
                    <a:lnB>
                      <a:noFill/>
                    </a:lnB>
                  </a:tcPr>
                </a:tc>
                <a:tc>
                  <a:txBody>
                    <a:bodyPr/>
                    <a:lstStyle/>
                    <a:p>
                      <a:pPr algn="r" fontAlgn="b"/>
                      <a:r>
                        <a:rPr lang="it-IT" sz="1200" b="1" i="0" u="none" strike="noStrike">
                          <a:solidFill>
                            <a:srgbClr val="000000"/>
                          </a:solidFill>
                          <a:effectLst/>
                          <a:latin typeface="Calibri" panose="020F0502020204030204" pitchFamily="34" charset="0"/>
                        </a:rPr>
                        <a:t>63.603</a:t>
                      </a:r>
                    </a:p>
                  </a:txBody>
                  <a:tcPr marL="7620" marR="7620" marT="7620" marB="0" anchor="b">
                    <a:lnL>
                      <a:noFill/>
                    </a:lnL>
                    <a:lnR>
                      <a:noFill/>
                    </a:lnR>
                    <a:lnT>
                      <a:noFill/>
                    </a:lnT>
                    <a:lnB>
                      <a:noFill/>
                    </a:lnB>
                  </a:tcPr>
                </a:tc>
                <a:tc>
                  <a:txBody>
                    <a:bodyPr/>
                    <a:lstStyle/>
                    <a:p>
                      <a:pPr algn="r" fontAlgn="b"/>
                      <a:r>
                        <a:rPr lang="it-IT" sz="1200" b="1" i="0" u="none" strike="noStrike">
                          <a:solidFill>
                            <a:srgbClr val="000000"/>
                          </a:solidFill>
                          <a:effectLst/>
                          <a:latin typeface="Calibri" panose="020F0502020204030204" pitchFamily="34" charset="0"/>
                        </a:rPr>
                        <a:t>27.018</a:t>
                      </a:r>
                    </a:p>
                  </a:txBody>
                  <a:tcPr marL="7620" marR="7620" marT="7620" marB="0" anchor="b">
                    <a:lnL>
                      <a:noFill/>
                    </a:lnL>
                    <a:lnR>
                      <a:noFill/>
                    </a:lnR>
                    <a:lnT>
                      <a:noFill/>
                    </a:lnT>
                    <a:lnB>
                      <a:noFill/>
                    </a:lnB>
                  </a:tcPr>
                </a:tc>
                <a:tc>
                  <a:txBody>
                    <a:bodyPr/>
                    <a:lstStyle/>
                    <a:p>
                      <a:pPr algn="ctr" fontAlgn="b"/>
                      <a:endParaRPr lang="it-IT" sz="12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it-IT" sz="1200" b="1" i="0" u="none" strike="noStrike">
                          <a:solidFill>
                            <a:srgbClr val="000000"/>
                          </a:solidFill>
                          <a:effectLst/>
                          <a:latin typeface="Calibri" panose="020F0502020204030204" pitchFamily="34" charset="0"/>
                        </a:rPr>
                        <a:t>X</a:t>
                      </a:r>
                    </a:p>
                  </a:txBody>
                  <a:tcPr marL="7620" marR="7620" marT="7620" marB="0" anchor="b">
                    <a:lnL>
                      <a:noFill/>
                    </a:lnL>
                    <a:lnR>
                      <a:noFill/>
                    </a:lnR>
                    <a:lnT>
                      <a:noFill/>
                    </a:lnT>
                    <a:lnB>
                      <a:noFill/>
                    </a:lnB>
                  </a:tcPr>
                </a:tc>
                <a:tc>
                  <a:txBody>
                    <a:bodyPr/>
                    <a:lstStyle/>
                    <a:p>
                      <a:pPr algn="ctr" fontAlgn="b"/>
                      <a:endParaRPr lang="it-IT" sz="12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it-IT" sz="1200" b="1" i="0" u="none" strike="noStrike">
                          <a:solidFill>
                            <a:srgbClr val="000000"/>
                          </a:solidFill>
                          <a:effectLst/>
                          <a:latin typeface="Calibri" panose="020F0502020204030204" pitchFamily="34" charset="0"/>
                        </a:rPr>
                        <a:t>4,0</a:t>
                      </a:r>
                    </a:p>
                  </a:txBody>
                  <a:tcPr marL="7620" marR="7620" marT="7620" marB="0" anchor="b">
                    <a:lnL>
                      <a:noFill/>
                    </a:lnL>
                    <a:lnR>
                      <a:noFill/>
                    </a:lnR>
                    <a:lnT>
                      <a:noFill/>
                    </a:lnT>
                    <a:lnB>
                      <a:noFill/>
                    </a:lnB>
                  </a:tcPr>
                </a:tc>
                <a:tc>
                  <a:txBody>
                    <a:bodyPr/>
                    <a:lstStyle/>
                    <a:p>
                      <a:pPr algn="l" fontAlgn="b"/>
                      <a:r>
                        <a:rPr lang="it-IT" sz="1200" b="1" i="0" u="none" strike="noStrike">
                          <a:solidFill>
                            <a:srgbClr val="000000"/>
                          </a:solidFill>
                          <a:effectLst/>
                          <a:latin typeface="Calibri" panose="020F0502020204030204" pitchFamily="34" charset="0"/>
                        </a:rPr>
                        <a:t>         1.081 </a:t>
                      </a:r>
                    </a:p>
                  </a:txBody>
                  <a:tcPr marL="7620" marR="7620" marT="7620" marB="0" anchor="b">
                    <a:lnL>
                      <a:noFill/>
                    </a:lnL>
                    <a:lnR>
                      <a:noFill/>
                    </a:lnR>
                    <a:lnT>
                      <a:noFill/>
                    </a:lnT>
                    <a:lnB>
                      <a:noFill/>
                    </a:lnB>
                  </a:tcPr>
                </a:tc>
              </a:tr>
              <a:tr h="396044">
                <a:tc>
                  <a:txBody>
                    <a:bodyPr/>
                    <a:lstStyle/>
                    <a:p>
                      <a:pPr algn="l" fontAlgn="b"/>
                      <a:r>
                        <a:rPr lang="it-IT" sz="1200" b="0" i="0" u="none" strike="noStrike">
                          <a:solidFill>
                            <a:srgbClr val="000000"/>
                          </a:solidFill>
                          <a:effectLst/>
                          <a:latin typeface="Calibri" panose="020F0502020204030204" pitchFamily="34" charset="0"/>
                        </a:rPr>
                        <a:t>Campi Bisenzio</a:t>
                      </a:r>
                    </a:p>
                  </a:txBody>
                  <a:tcPr marL="7620" marR="7620" marT="7620" marB="0" anchor="b">
                    <a:lnL>
                      <a:noFill/>
                    </a:lnL>
                    <a:lnR>
                      <a:noFill/>
                    </a:lnR>
                    <a:lnT>
                      <a:noFill/>
                    </a:lnT>
                    <a:lnB>
                      <a:noFill/>
                    </a:lnB>
                  </a:tcPr>
                </a:tc>
                <a:tc>
                  <a:txBody>
                    <a:bodyPr/>
                    <a:lstStyle/>
                    <a:p>
                      <a:pPr algn="r" fontAlgn="b"/>
                      <a:r>
                        <a:rPr lang="it-IT" sz="1200" b="0" i="0" u="none" strike="noStrike">
                          <a:solidFill>
                            <a:srgbClr val="000000"/>
                          </a:solidFill>
                          <a:effectLst/>
                          <a:latin typeface="Calibri" panose="020F0502020204030204" pitchFamily="34" charset="0"/>
                        </a:rPr>
                        <a:t>45.279</a:t>
                      </a:r>
                    </a:p>
                  </a:txBody>
                  <a:tcPr marL="7620" marR="7620" marT="7620" marB="0" anchor="b">
                    <a:lnL>
                      <a:noFill/>
                    </a:lnL>
                    <a:lnR>
                      <a:noFill/>
                    </a:lnR>
                    <a:lnT>
                      <a:noFill/>
                    </a:lnT>
                    <a:lnB>
                      <a:noFill/>
                    </a:lnB>
                  </a:tcPr>
                </a:tc>
                <a:tc>
                  <a:txBody>
                    <a:bodyPr/>
                    <a:lstStyle/>
                    <a:p>
                      <a:pPr algn="r" fontAlgn="b"/>
                      <a:r>
                        <a:rPr lang="it-IT" sz="1200" b="0" i="0" u="none" strike="noStrike">
                          <a:solidFill>
                            <a:srgbClr val="000000"/>
                          </a:solidFill>
                          <a:effectLst/>
                          <a:latin typeface="Calibri" panose="020F0502020204030204" pitchFamily="34" charset="0"/>
                        </a:rPr>
                        <a:t>17.513</a:t>
                      </a:r>
                    </a:p>
                  </a:txBody>
                  <a:tcPr marL="7620" marR="7620" marT="7620" marB="0" anchor="b">
                    <a:lnL>
                      <a:noFill/>
                    </a:lnL>
                    <a:lnR>
                      <a:noFill/>
                    </a:lnR>
                    <a:lnT>
                      <a:noFill/>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X</a:t>
                      </a:r>
                    </a:p>
                  </a:txBody>
                  <a:tcPr marL="7620" marR="7620" marT="7620" marB="0" anchor="b">
                    <a:lnL>
                      <a:noFill/>
                    </a:lnL>
                    <a:lnR>
                      <a:noFill/>
                    </a:lnR>
                    <a:lnT>
                      <a:noFill/>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it-IT" sz="1200" b="0" i="0" u="none" strike="noStrike">
                          <a:solidFill>
                            <a:srgbClr val="000000"/>
                          </a:solidFill>
                          <a:effectLst/>
                          <a:latin typeface="Calibri" panose="020F0502020204030204" pitchFamily="34" charset="0"/>
                        </a:rPr>
                        <a:t>4,0</a:t>
                      </a:r>
                    </a:p>
                  </a:txBody>
                  <a:tcPr marL="7620" marR="7620" marT="7620" marB="0" anchor="b">
                    <a:lnL>
                      <a:noFill/>
                    </a:lnL>
                    <a:lnR>
                      <a:noFill/>
                    </a:lnR>
                    <a:lnT>
                      <a:noFill/>
                    </a:lnT>
                    <a:lnB>
                      <a:noFill/>
                    </a:lnB>
                  </a:tcPr>
                </a:tc>
                <a:tc>
                  <a:txBody>
                    <a:bodyPr/>
                    <a:lstStyle/>
                    <a:p>
                      <a:pPr algn="l" fontAlgn="b"/>
                      <a:r>
                        <a:rPr lang="it-IT" sz="1200" b="0" i="0" u="none" strike="noStrike">
                          <a:solidFill>
                            <a:srgbClr val="000000"/>
                          </a:solidFill>
                          <a:effectLst/>
                          <a:latin typeface="Calibri" panose="020F0502020204030204" pitchFamily="34" charset="0"/>
                        </a:rPr>
                        <a:t>             701 </a:t>
                      </a:r>
                    </a:p>
                  </a:txBody>
                  <a:tcPr marL="7620" marR="7620" marT="7620" marB="0" anchor="b">
                    <a:lnL>
                      <a:noFill/>
                    </a:lnL>
                    <a:lnR>
                      <a:noFill/>
                    </a:lnR>
                    <a:lnT>
                      <a:noFill/>
                    </a:lnT>
                    <a:lnB>
                      <a:noFill/>
                    </a:lnB>
                  </a:tcPr>
                </a:tc>
              </a:tr>
              <a:tr h="396044">
                <a:tc>
                  <a:txBody>
                    <a:bodyPr/>
                    <a:lstStyle/>
                    <a:p>
                      <a:pPr algn="l" fontAlgn="b"/>
                      <a:r>
                        <a:rPr lang="it-IT" sz="1200" b="0" i="0" u="none" strike="noStrike">
                          <a:solidFill>
                            <a:srgbClr val="000000"/>
                          </a:solidFill>
                          <a:effectLst/>
                          <a:latin typeface="Calibri" panose="020F0502020204030204" pitchFamily="34" charset="0"/>
                        </a:rPr>
                        <a:t>Scandicci</a:t>
                      </a:r>
                    </a:p>
                  </a:txBody>
                  <a:tcPr marL="7620" marR="7620" marT="7620" marB="0" anchor="b">
                    <a:lnL>
                      <a:noFill/>
                    </a:lnL>
                    <a:lnR>
                      <a:noFill/>
                    </a:lnR>
                    <a:lnT>
                      <a:noFill/>
                    </a:lnT>
                    <a:lnB>
                      <a:noFill/>
                    </a:lnB>
                  </a:tcPr>
                </a:tc>
                <a:tc>
                  <a:txBody>
                    <a:bodyPr/>
                    <a:lstStyle/>
                    <a:p>
                      <a:pPr algn="r" fontAlgn="b"/>
                      <a:r>
                        <a:rPr lang="it-IT" sz="1200" b="0" i="0" u="none" strike="noStrike">
                          <a:solidFill>
                            <a:srgbClr val="000000"/>
                          </a:solidFill>
                          <a:effectLst/>
                          <a:latin typeface="Calibri" panose="020F0502020204030204" pitchFamily="34" charset="0"/>
                        </a:rPr>
                        <a:t>50.416</a:t>
                      </a:r>
                    </a:p>
                  </a:txBody>
                  <a:tcPr marL="7620" marR="7620" marT="7620" marB="0" anchor="b">
                    <a:lnL>
                      <a:noFill/>
                    </a:lnL>
                    <a:lnR>
                      <a:noFill/>
                    </a:lnR>
                    <a:lnT>
                      <a:noFill/>
                    </a:lnT>
                    <a:lnB>
                      <a:noFill/>
                    </a:lnB>
                  </a:tcPr>
                </a:tc>
                <a:tc>
                  <a:txBody>
                    <a:bodyPr/>
                    <a:lstStyle/>
                    <a:p>
                      <a:pPr algn="r" fontAlgn="b"/>
                      <a:r>
                        <a:rPr lang="it-IT" sz="1200" b="0" i="0" u="none" strike="noStrike">
                          <a:solidFill>
                            <a:srgbClr val="000000"/>
                          </a:solidFill>
                          <a:effectLst/>
                          <a:latin typeface="Calibri" panose="020F0502020204030204" pitchFamily="34" charset="0"/>
                        </a:rPr>
                        <a:t>21.721</a:t>
                      </a:r>
                    </a:p>
                  </a:txBody>
                  <a:tcPr marL="7620" marR="7620" marT="7620" marB="0" anchor="b">
                    <a:lnL>
                      <a:noFill/>
                    </a:lnL>
                    <a:lnR>
                      <a:noFill/>
                    </a:lnR>
                    <a:lnT>
                      <a:noFill/>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X</a:t>
                      </a:r>
                    </a:p>
                  </a:txBody>
                  <a:tcPr marL="7620" marR="7620" marT="7620" marB="0" anchor="b">
                    <a:lnL>
                      <a:noFill/>
                    </a:lnL>
                    <a:lnR>
                      <a:noFill/>
                    </a:lnR>
                    <a:lnT>
                      <a:noFill/>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it-IT" sz="1200" b="0" i="0" u="none" strike="noStrike">
                          <a:solidFill>
                            <a:srgbClr val="000000"/>
                          </a:solidFill>
                          <a:effectLst/>
                          <a:latin typeface="Calibri" panose="020F0502020204030204" pitchFamily="34" charset="0"/>
                        </a:rPr>
                        <a:t>4,0</a:t>
                      </a:r>
                    </a:p>
                  </a:txBody>
                  <a:tcPr marL="7620" marR="7620" marT="7620" marB="0" anchor="b">
                    <a:lnL>
                      <a:noFill/>
                    </a:lnL>
                    <a:lnR>
                      <a:noFill/>
                    </a:lnR>
                    <a:lnT>
                      <a:noFill/>
                    </a:lnT>
                    <a:lnB>
                      <a:noFill/>
                    </a:lnB>
                  </a:tcPr>
                </a:tc>
                <a:tc>
                  <a:txBody>
                    <a:bodyPr/>
                    <a:lstStyle/>
                    <a:p>
                      <a:pPr algn="l" fontAlgn="b"/>
                      <a:r>
                        <a:rPr lang="it-IT" sz="1200" b="0" i="0" u="none" strike="noStrike">
                          <a:solidFill>
                            <a:srgbClr val="000000"/>
                          </a:solidFill>
                          <a:effectLst/>
                          <a:latin typeface="Calibri" panose="020F0502020204030204" pitchFamily="34" charset="0"/>
                        </a:rPr>
                        <a:t>             869 </a:t>
                      </a:r>
                    </a:p>
                  </a:txBody>
                  <a:tcPr marL="7620" marR="7620" marT="7620" marB="0" anchor="b">
                    <a:lnL>
                      <a:noFill/>
                    </a:lnL>
                    <a:lnR>
                      <a:noFill/>
                    </a:lnR>
                    <a:lnT>
                      <a:noFill/>
                    </a:lnT>
                    <a:lnB>
                      <a:noFill/>
                    </a:lnB>
                  </a:tcPr>
                </a:tc>
              </a:tr>
              <a:tr h="396044">
                <a:tc>
                  <a:txBody>
                    <a:bodyPr/>
                    <a:lstStyle/>
                    <a:p>
                      <a:pPr algn="l" fontAlgn="b"/>
                      <a:r>
                        <a:rPr lang="it-IT" sz="1200" b="0" i="0" u="none" strike="noStrike">
                          <a:solidFill>
                            <a:srgbClr val="000000"/>
                          </a:solidFill>
                          <a:effectLst/>
                          <a:latin typeface="Calibri" panose="020F0502020204030204" pitchFamily="34" charset="0"/>
                        </a:rPr>
                        <a:t>Sesto Fiorentino</a:t>
                      </a:r>
                    </a:p>
                  </a:txBody>
                  <a:tcPr marL="7620" marR="7620" marT="7620" marB="0" anchor="b">
                    <a:lnL>
                      <a:noFill/>
                    </a:lnL>
                    <a:lnR>
                      <a:noFill/>
                    </a:lnR>
                    <a:lnT>
                      <a:noFill/>
                    </a:lnT>
                    <a:lnB>
                      <a:noFill/>
                    </a:lnB>
                  </a:tcPr>
                </a:tc>
                <a:tc>
                  <a:txBody>
                    <a:bodyPr/>
                    <a:lstStyle/>
                    <a:p>
                      <a:pPr algn="r" fontAlgn="b"/>
                      <a:r>
                        <a:rPr lang="it-IT" sz="1200" b="0" i="0" u="none" strike="noStrike">
                          <a:solidFill>
                            <a:srgbClr val="000000"/>
                          </a:solidFill>
                          <a:effectLst/>
                          <a:latin typeface="Calibri" panose="020F0502020204030204" pitchFamily="34" charset="0"/>
                        </a:rPr>
                        <a:t>49.093</a:t>
                      </a:r>
                    </a:p>
                  </a:txBody>
                  <a:tcPr marL="7620" marR="7620" marT="7620" marB="0" anchor="b">
                    <a:lnL>
                      <a:noFill/>
                    </a:lnL>
                    <a:lnR>
                      <a:noFill/>
                    </a:lnR>
                    <a:lnT>
                      <a:noFill/>
                    </a:lnT>
                    <a:lnB>
                      <a:noFill/>
                    </a:lnB>
                  </a:tcPr>
                </a:tc>
                <a:tc>
                  <a:txBody>
                    <a:bodyPr/>
                    <a:lstStyle/>
                    <a:p>
                      <a:pPr algn="r" fontAlgn="b"/>
                      <a:r>
                        <a:rPr lang="it-IT" sz="1200" b="0" i="0" u="none" strike="noStrike">
                          <a:solidFill>
                            <a:srgbClr val="000000"/>
                          </a:solidFill>
                          <a:effectLst/>
                          <a:latin typeface="Calibri" panose="020F0502020204030204" pitchFamily="34" charset="0"/>
                        </a:rPr>
                        <a:t>20.635</a:t>
                      </a:r>
                    </a:p>
                  </a:txBody>
                  <a:tcPr marL="7620" marR="7620" marT="7620" marB="0" anchor="b">
                    <a:lnL>
                      <a:noFill/>
                    </a:lnL>
                    <a:lnR>
                      <a:noFill/>
                    </a:lnR>
                    <a:lnT>
                      <a:noFill/>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X</a:t>
                      </a:r>
                    </a:p>
                  </a:txBody>
                  <a:tcPr marL="7620" marR="7620" marT="7620" marB="0" anchor="b">
                    <a:lnL>
                      <a:noFill/>
                    </a:lnL>
                    <a:lnR>
                      <a:noFill/>
                    </a:lnR>
                    <a:lnT>
                      <a:noFill/>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it-IT" sz="1200" b="0" i="0" u="none" strike="noStrike">
                          <a:solidFill>
                            <a:srgbClr val="000000"/>
                          </a:solidFill>
                          <a:effectLst/>
                          <a:latin typeface="Calibri" panose="020F0502020204030204" pitchFamily="34" charset="0"/>
                        </a:rPr>
                        <a:t>4,0</a:t>
                      </a:r>
                    </a:p>
                  </a:txBody>
                  <a:tcPr marL="7620" marR="7620" marT="7620" marB="0" anchor="b">
                    <a:lnL>
                      <a:noFill/>
                    </a:lnL>
                    <a:lnR>
                      <a:noFill/>
                    </a:lnR>
                    <a:lnT>
                      <a:noFill/>
                    </a:lnT>
                    <a:lnB>
                      <a:noFill/>
                    </a:lnB>
                  </a:tcPr>
                </a:tc>
                <a:tc>
                  <a:txBody>
                    <a:bodyPr/>
                    <a:lstStyle/>
                    <a:p>
                      <a:pPr algn="l" fontAlgn="b"/>
                      <a:r>
                        <a:rPr lang="it-IT" sz="1200" b="0" i="0" u="none" strike="noStrike">
                          <a:solidFill>
                            <a:srgbClr val="000000"/>
                          </a:solidFill>
                          <a:effectLst/>
                          <a:latin typeface="Calibri" panose="020F0502020204030204" pitchFamily="34" charset="0"/>
                        </a:rPr>
                        <a:t>             825 </a:t>
                      </a:r>
                    </a:p>
                  </a:txBody>
                  <a:tcPr marL="7620" marR="7620" marT="7620" marB="0" anchor="b">
                    <a:lnL>
                      <a:noFill/>
                    </a:lnL>
                    <a:lnR>
                      <a:noFill/>
                    </a:lnR>
                    <a:lnT>
                      <a:noFill/>
                    </a:lnT>
                    <a:lnB>
                      <a:noFill/>
                    </a:lnB>
                  </a:tcPr>
                </a:tc>
              </a:tr>
              <a:tr h="396044">
                <a:tc>
                  <a:txBody>
                    <a:bodyPr/>
                    <a:lstStyle/>
                    <a:p>
                      <a:pPr algn="l" fontAlgn="b"/>
                      <a:r>
                        <a:rPr lang="it-IT" sz="1200" b="0" i="0" u="none" strike="noStrike">
                          <a:solidFill>
                            <a:srgbClr val="000000"/>
                          </a:solidFill>
                          <a:effectLst/>
                          <a:latin typeface="Calibri" panose="020F0502020204030204" pitchFamily="34" charset="0"/>
                        </a:rPr>
                        <a:t>Empoli</a:t>
                      </a:r>
                    </a:p>
                  </a:txBody>
                  <a:tcPr marL="7620" marR="7620" marT="7620" marB="0" anchor="b">
                    <a:lnL>
                      <a:noFill/>
                    </a:lnL>
                    <a:lnR>
                      <a:noFill/>
                    </a:lnR>
                    <a:lnT>
                      <a:noFill/>
                    </a:lnT>
                    <a:lnB>
                      <a:noFill/>
                    </a:lnB>
                  </a:tcPr>
                </a:tc>
                <a:tc>
                  <a:txBody>
                    <a:bodyPr/>
                    <a:lstStyle/>
                    <a:p>
                      <a:pPr algn="r" fontAlgn="b"/>
                      <a:r>
                        <a:rPr lang="it-IT" sz="1200" b="0" i="0" u="none" strike="noStrike">
                          <a:solidFill>
                            <a:srgbClr val="000000"/>
                          </a:solidFill>
                          <a:effectLst/>
                          <a:latin typeface="Calibri" panose="020F0502020204030204" pitchFamily="34" charset="0"/>
                        </a:rPr>
                        <a:t>47.904</a:t>
                      </a:r>
                    </a:p>
                  </a:txBody>
                  <a:tcPr marL="7620" marR="7620" marT="7620" marB="0" anchor="b">
                    <a:lnL>
                      <a:noFill/>
                    </a:lnL>
                    <a:lnR>
                      <a:noFill/>
                    </a:lnR>
                    <a:lnT>
                      <a:noFill/>
                    </a:lnT>
                    <a:lnB>
                      <a:noFill/>
                    </a:lnB>
                  </a:tcPr>
                </a:tc>
                <a:tc>
                  <a:txBody>
                    <a:bodyPr/>
                    <a:lstStyle/>
                    <a:p>
                      <a:pPr algn="r" fontAlgn="b"/>
                      <a:r>
                        <a:rPr lang="it-IT" sz="1200" b="0" i="0" u="none" strike="noStrike">
                          <a:solidFill>
                            <a:srgbClr val="000000"/>
                          </a:solidFill>
                          <a:effectLst/>
                          <a:latin typeface="Calibri" panose="020F0502020204030204" pitchFamily="34" charset="0"/>
                        </a:rPr>
                        <a:t>19.637</a:t>
                      </a:r>
                    </a:p>
                  </a:txBody>
                  <a:tcPr marL="7620" marR="7620" marT="7620" marB="0" anchor="b">
                    <a:lnL>
                      <a:noFill/>
                    </a:lnL>
                    <a:lnR>
                      <a:noFill/>
                    </a:lnR>
                    <a:lnT>
                      <a:noFill/>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it-IT" sz="1200" b="0" i="0" u="none" strike="noStrike">
                          <a:solidFill>
                            <a:srgbClr val="000000"/>
                          </a:solidFill>
                          <a:effectLst/>
                          <a:latin typeface="Calibri" panose="020F0502020204030204" pitchFamily="34" charset="0"/>
                        </a:rPr>
                        <a:t>X</a:t>
                      </a:r>
                    </a:p>
                  </a:txBody>
                  <a:tcPr marL="7620" marR="7620" marT="7620" marB="0" anchor="b">
                    <a:lnL>
                      <a:noFill/>
                    </a:lnL>
                    <a:lnR>
                      <a:noFill/>
                    </a:lnR>
                    <a:lnT>
                      <a:noFill/>
                    </a:lnT>
                    <a:lnB>
                      <a:noFill/>
                    </a:lnB>
                  </a:tcPr>
                </a:tc>
                <a:tc>
                  <a:txBody>
                    <a:bodyPr/>
                    <a:lstStyle/>
                    <a:p>
                      <a:pPr algn="ctr" fontAlgn="b"/>
                      <a:endParaRPr lang="it-IT" sz="12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it-IT" sz="1200" b="0" i="0" u="none" strike="noStrike">
                          <a:solidFill>
                            <a:srgbClr val="000000"/>
                          </a:solidFill>
                          <a:effectLst/>
                          <a:latin typeface="Calibri" panose="020F0502020204030204" pitchFamily="34" charset="0"/>
                        </a:rPr>
                        <a:t>4,0</a:t>
                      </a:r>
                    </a:p>
                  </a:txBody>
                  <a:tcPr marL="7620" marR="7620" marT="7620" marB="0" anchor="b">
                    <a:lnL>
                      <a:noFill/>
                    </a:lnL>
                    <a:lnR>
                      <a:noFill/>
                    </a:lnR>
                    <a:lnT>
                      <a:noFill/>
                    </a:lnT>
                    <a:lnB>
                      <a:noFill/>
                    </a:lnB>
                  </a:tcPr>
                </a:tc>
                <a:tc>
                  <a:txBody>
                    <a:bodyPr/>
                    <a:lstStyle/>
                    <a:p>
                      <a:pPr algn="l" fontAlgn="b"/>
                      <a:r>
                        <a:rPr lang="it-IT" sz="1200" b="0" i="0" u="none" strike="noStrike">
                          <a:solidFill>
                            <a:srgbClr val="000000"/>
                          </a:solidFill>
                          <a:effectLst/>
                          <a:latin typeface="Calibri" panose="020F0502020204030204" pitchFamily="34" charset="0"/>
                        </a:rPr>
                        <a:t>             785 </a:t>
                      </a:r>
                    </a:p>
                  </a:txBody>
                  <a:tcPr marL="7620" marR="7620" marT="7620" marB="0" anchor="b">
                    <a:lnL>
                      <a:noFill/>
                    </a:lnL>
                    <a:lnR>
                      <a:noFill/>
                    </a:lnR>
                    <a:lnT>
                      <a:noFill/>
                    </a:lnT>
                    <a:lnB>
                      <a:noFill/>
                    </a:lnB>
                  </a:tcPr>
                </a:tc>
              </a:tr>
              <a:tr h="396044">
                <a:tc>
                  <a:txBody>
                    <a:bodyPr/>
                    <a:lstStyle/>
                    <a:p>
                      <a:pPr algn="l" fontAlgn="b"/>
                      <a:r>
                        <a:rPr lang="it-IT" sz="1200" b="1" i="0" u="none" strike="noStrike">
                          <a:solidFill>
                            <a:srgbClr val="000000"/>
                          </a:solidFill>
                          <a:effectLst/>
                          <a:latin typeface="Calibri" panose="020F0502020204030204" pitchFamily="34" charset="0"/>
                        </a:rPr>
                        <a:t>Montagna fiorentina</a:t>
                      </a:r>
                    </a:p>
                  </a:txBody>
                  <a:tcPr marL="7620" marR="7620" marT="7620" marB="0" anchor="b">
                    <a:lnL>
                      <a:noFill/>
                    </a:lnL>
                    <a:lnR>
                      <a:noFill/>
                    </a:lnR>
                    <a:lnT>
                      <a:noFill/>
                    </a:lnT>
                    <a:lnB>
                      <a:noFill/>
                    </a:lnB>
                  </a:tcPr>
                </a:tc>
                <a:tc>
                  <a:txBody>
                    <a:bodyPr/>
                    <a:lstStyle/>
                    <a:p>
                      <a:pPr algn="r" fontAlgn="b"/>
                      <a:r>
                        <a:rPr lang="it-IT" sz="1200" b="1" i="0" u="none" strike="noStrike">
                          <a:solidFill>
                            <a:srgbClr val="000000"/>
                          </a:solidFill>
                          <a:effectLst/>
                          <a:latin typeface="Calibri" panose="020F0502020204030204" pitchFamily="34" charset="0"/>
                        </a:rPr>
                        <a:t>60.789</a:t>
                      </a:r>
                    </a:p>
                  </a:txBody>
                  <a:tcPr marL="7620" marR="7620" marT="7620" marB="0" anchor="b">
                    <a:lnL>
                      <a:noFill/>
                    </a:lnL>
                    <a:lnR>
                      <a:noFill/>
                    </a:lnR>
                    <a:lnT>
                      <a:noFill/>
                    </a:lnT>
                    <a:lnB>
                      <a:noFill/>
                    </a:lnB>
                  </a:tcPr>
                </a:tc>
                <a:tc>
                  <a:txBody>
                    <a:bodyPr/>
                    <a:lstStyle/>
                    <a:p>
                      <a:pPr algn="r" fontAlgn="b"/>
                      <a:r>
                        <a:rPr lang="it-IT" sz="1200" b="1" i="0" u="none" strike="noStrike">
                          <a:solidFill>
                            <a:srgbClr val="000000"/>
                          </a:solidFill>
                          <a:effectLst/>
                          <a:latin typeface="Calibri" panose="020F0502020204030204" pitchFamily="34" charset="0"/>
                        </a:rPr>
                        <a:t>26.294</a:t>
                      </a:r>
                    </a:p>
                  </a:txBody>
                  <a:tcPr marL="7620" marR="7620" marT="7620" marB="0" anchor="b">
                    <a:lnL>
                      <a:noFill/>
                    </a:lnL>
                    <a:lnR>
                      <a:noFill/>
                    </a:lnR>
                    <a:lnT>
                      <a:noFill/>
                    </a:lnT>
                    <a:lnB>
                      <a:noFill/>
                    </a:lnB>
                  </a:tcPr>
                </a:tc>
                <a:tc>
                  <a:txBody>
                    <a:bodyPr/>
                    <a:lstStyle/>
                    <a:p>
                      <a:pPr algn="ctr" fontAlgn="b"/>
                      <a:endParaRPr lang="it-IT" sz="12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it-IT" sz="1200" b="1" i="0" u="none" strike="noStrike">
                          <a:solidFill>
                            <a:srgbClr val="000000"/>
                          </a:solidFill>
                          <a:effectLst/>
                          <a:latin typeface="Calibri" panose="020F0502020204030204" pitchFamily="34" charset="0"/>
                        </a:rPr>
                        <a:t>X</a:t>
                      </a:r>
                    </a:p>
                  </a:txBody>
                  <a:tcPr marL="7620" marR="7620" marT="7620" marB="0" anchor="b">
                    <a:lnL>
                      <a:noFill/>
                    </a:lnL>
                    <a:lnR>
                      <a:noFill/>
                    </a:lnR>
                    <a:lnT>
                      <a:noFill/>
                    </a:lnT>
                    <a:lnB>
                      <a:noFill/>
                    </a:lnB>
                  </a:tcPr>
                </a:tc>
                <a:tc>
                  <a:txBody>
                    <a:bodyPr/>
                    <a:lstStyle/>
                    <a:p>
                      <a:pPr algn="ctr" fontAlgn="b"/>
                      <a:endParaRPr lang="it-IT" sz="12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it-IT" sz="1200" b="1" i="0" u="none" strike="noStrike">
                          <a:solidFill>
                            <a:srgbClr val="000000"/>
                          </a:solidFill>
                          <a:effectLst/>
                          <a:latin typeface="Calibri" panose="020F0502020204030204" pitchFamily="34" charset="0"/>
                        </a:rPr>
                        <a:t>4,0</a:t>
                      </a:r>
                    </a:p>
                  </a:txBody>
                  <a:tcPr marL="7620" marR="7620" marT="7620" marB="0" anchor="b">
                    <a:lnL>
                      <a:noFill/>
                    </a:lnL>
                    <a:lnR>
                      <a:noFill/>
                    </a:lnR>
                    <a:lnT>
                      <a:noFill/>
                    </a:lnT>
                    <a:lnB>
                      <a:noFill/>
                    </a:lnB>
                  </a:tcPr>
                </a:tc>
                <a:tc>
                  <a:txBody>
                    <a:bodyPr/>
                    <a:lstStyle/>
                    <a:p>
                      <a:pPr algn="l" fontAlgn="b"/>
                      <a:r>
                        <a:rPr lang="it-IT" sz="1200" b="1" i="0" u="none" strike="noStrike">
                          <a:solidFill>
                            <a:srgbClr val="000000"/>
                          </a:solidFill>
                          <a:effectLst/>
                          <a:latin typeface="Calibri" panose="020F0502020204030204" pitchFamily="34" charset="0"/>
                        </a:rPr>
                        <a:t>         1.052 </a:t>
                      </a:r>
                    </a:p>
                  </a:txBody>
                  <a:tcPr marL="7620" marR="7620" marT="7620" marB="0" anchor="b">
                    <a:lnL>
                      <a:noFill/>
                    </a:lnL>
                    <a:lnR>
                      <a:noFill/>
                    </a:lnR>
                    <a:lnT>
                      <a:noFill/>
                    </a:lnT>
                    <a:lnB>
                      <a:noFill/>
                    </a:lnB>
                  </a:tcPr>
                </a:tc>
              </a:tr>
              <a:tr h="396044">
                <a:tc>
                  <a:txBody>
                    <a:bodyPr/>
                    <a:lstStyle/>
                    <a:p>
                      <a:pPr algn="l" fontAlgn="b"/>
                      <a:r>
                        <a:rPr lang="it-IT" sz="1200" b="1" i="0" u="none" strike="noStrike">
                          <a:solidFill>
                            <a:srgbClr val="000000"/>
                          </a:solidFill>
                          <a:effectLst/>
                          <a:latin typeface="Calibri" panose="020F0502020204030204" pitchFamily="34" charset="0"/>
                        </a:rPr>
                        <a:t>Chianti</a:t>
                      </a:r>
                    </a:p>
                  </a:txBody>
                  <a:tcPr marL="7620" marR="7620" marT="7620" marB="0" anchor="b">
                    <a:lnL>
                      <a:noFill/>
                    </a:lnL>
                    <a:lnR>
                      <a:noFill/>
                    </a:lnR>
                    <a:lnT>
                      <a:noFill/>
                    </a:lnT>
                    <a:lnB>
                      <a:noFill/>
                    </a:lnB>
                  </a:tcPr>
                </a:tc>
                <a:tc>
                  <a:txBody>
                    <a:bodyPr/>
                    <a:lstStyle/>
                    <a:p>
                      <a:pPr algn="r" fontAlgn="b"/>
                      <a:r>
                        <a:rPr lang="it-IT" sz="1200" b="1" i="0" u="none" strike="noStrike">
                          <a:solidFill>
                            <a:srgbClr val="000000"/>
                          </a:solidFill>
                          <a:effectLst/>
                          <a:latin typeface="Calibri" panose="020F0502020204030204" pitchFamily="34" charset="0"/>
                        </a:rPr>
                        <a:t>43.423</a:t>
                      </a:r>
                    </a:p>
                  </a:txBody>
                  <a:tcPr marL="7620" marR="7620" marT="7620" marB="0" anchor="b">
                    <a:lnL>
                      <a:noFill/>
                    </a:lnL>
                    <a:lnR>
                      <a:noFill/>
                    </a:lnR>
                    <a:lnT>
                      <a:noFill/>
                    </a:lnT>
                    <a:lnB>
                      <a:noFill/>
                    </a:lnB>
                  </a:tcPr>
                </a:tc>
                <a:tc>
                  <a:txBody>
                    <a:bodyPr/>
                    <a:lstStyle/>
                    <a:p>
                      <a:pPr algn="r" fontAlgn="b"/>
                      <a:r>
                        <a:rPr lang="it-IT" sz="1200" b="1" i="0" u="none" strike="noStrike">
                          <a:solidFill>
                            <a:srgbClr val="000000"/>
                          </a:solidFill>
                          <a:effectLst/>
                          <a:latin typeface="Calibri" panose="020F0502020204030204" pitchFamily="34" charset="0"/>
                        </a:rPr>
                        <a:t>17.965</a:t>
                      </a:r>
                    </a:p>
                  </a:txBody>
                  <a:tcPr marL="7620" marR="7620" marT="7620" marB="0" anchor="b">
                    <a:lnL>
                      <a:noFill/>
                    </a:lnL>
                    <a:lnR>
                      <a:noFill/>
                    </a:lnR>
                    <a:lnT>
                      <a:noFill/>
                    </a:lnT>
                    <a:lnB>
                      <a:noFill/>
                    </a:lnB>
                  </a:tcPr>
                </a:tc>
                <a:tc>
                  <a:txBody>
                    <a:bodyPr/>
                    <a:lstStyle/>
                    <a:p>
                      <a:pPr algn="ctr" fontAlgn="b"/>
                      <a:endParaRPr lang="it-IT" sz="12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it-IT" sz="1200" b="1" i="0" u="none" strike="noStrike">
                          <a:solidFill>
                            <a:srgbClr val="000000"/>
                          </a:solidFill>
                          <a:effectLst/>
                          <a:latin typeface="Calibri" panose="020F0502020204030204" pitchFamily="34" charset="0"/>
                        </a:rPr>
                        <a:t>X</a:t>
                      </a:r>
                    </a:p>
                  </a:txBody>
                  <a:tcPr marL="7620" marR="7620" marT="7620" marB="0" anchor="b">
                    <a:lnL>
                      <a:noFill/>
                    </a:lnL>
                    <a:lnR>
                      <a:noFill/>
                    </a:lnR>
                    <a:lnT>
                      <a:noFill/>
                    </a:lnT>
                    <a:lnB>
                      <a:noFill/>
                    </a:lnB>
                  </a:tcPr>
                </a:tc>
                <a:tc>
                  <a:txBody>
                    <a:bodyPr/>
                    <a:lstStyle/>
                    <a:p>
                      <a:pPr algn="ctr" fontAlgn="b"/>
                      <a:endParaRPr lang="it-IT" sz="12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r" fontAlgn="b"/>
                      <a:r>
                        <a:rPr lang="it-IT" sz="1200" b="1" i="0" u="none" strike="noStrike">
                          <a:solidFill>
                            <a:srgbClr val="000000"/>
                          </a:solidFill>
                          <a:effectLst/>
                          <a:latin typeface="Calibri" panose="020F0502020204030204" pitchFamily="34" charset="0"/>
                        </a:rPr>
                        <a:t>4,0</a:t>
                      </a:r>
                    </a:p>
                  </a:txBody>
                  <a:tcPr marL="7620" marR="7620" marT="7620" marB="0" anchor="b">
                    <a:lnL>
                      <a:noFill/>
                    </a:lnL>
                    <a:lnR>
                      <a:noFill/>
                    </a:lnR>
                    <a:lnT>
                      <a:noFill/>
                    </a:lnT>
                    <a:lnB>
                      <a:noFill/>
                    </a:lnB>
                  </a:tcPr>
                </a:tc>
                <a:tc>
                  <a:txBody>
                    <a:bodyPr/>
                    <a:lstStyle/>
                    <a:p>
                      <a:pPr algn="l" fontAlgn="b"/>
                      <a:r>
                        <a:rPr lang="it-IT" sz="1200" b="1" i="0" u="none" strike="noStrike" dirty="0">
                          <a:solidFill>
                            <a:srgbClr val="000000"/>
                          </a:solidFill>
                          <a:effectLst/>
                          <a:latin typeface="Calibri" panose="020F0502020204030204" pitchFamily="34" charset="0"/>
                        </a:rPr>
                        <a:t>             719 </a:t>
                      </a:r>
                    </a:p>
                  </a:txBody>
                  <a:tcPr marL="7620" marR="7620" marT="7620" marB="0" anchor="b">
                    <a:lnL>
                      <a:noFill/>
                    </a:lnL>
                    <a:lnR>
                      <a:noFill/>
                    </a:lnR>
                    <a:lnT>
                      <a:noFill/>
                    </a:lnT>
                    <a:lnB>
                      <a:noFill/>
                    </a:lnB>
                  </a:tcPr>
                </a:tc>
              </a:tr>
            </a:tbl>
          </a:graphicData>
        </a:graphic>
      </p:graphicFrame>
      <p:sp>
        <p:nvSpPr>
          <p:cNvPr id="7" name="CasellaDiTesto 6"/>
          <p:cNvSpPr txBox="1"/>
          <p:nvPr/>
        </p:nvSpPr>
        <p:spPr>
          <a:xfrm>
            <a:off x="668442" y="707509"/>
            <a:ext cx="697627" cy="369332"/>
          </a:xfrm>
          <a:prstGeom prst="rect">
            <a:avLst/>
          </a:prstGeom>
          <a:noFill/>
        </p:spPr>
        <p:txBody>
          <a:bodyPr wrap="none" rtlCol="0">
            <a:spAutoFit/>
          </a:bodyPr>
          <a:lstStyle/>
          <a:p>
            <a:r>
              <a:rPr lang="it-IT" dirty="0" smtClean="0">
                <a:solidFill>
                  <a:schemeClr val="tx1"/>
                </a:solidFill>
              </a:rPr>
              <a:t>2018</a:t>
            </a:r>
            <a:endParaRPr lang="it-IT" dirty="0">
              <a:solidFill>
                <a:schemeClr val="tx1"/>
              </a:solidFill>
            </a:endParaRPr>
          </a:p>
        </p:txBody>
      </p:sp>
      <p:sp>
        <p:nvSpPr>
          <p:cNvPr id="8"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9"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520234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idx="11"/>
          </p:nvPr>
        </p:nvSpPr>
        <p:spPr/>
        <p:txBody>
          <a:bodyPr/>
          <a:lstStyle/>
          <a:p>
            <a:pPr>
              <a:defRPr/>
            </a:pPr>
            <a:fld id="{97FBBEE1-35F9-4CFD-A852-BB470A3040AC}" type="slidenum">
              <a:rPr lang="it-IT" sz="1200" smtClean="0">
                <a:latin typeface="Calibri" panose="020F0502020204030204" pitchFamily="34" charset="0"/>
              </a:rPr>
              <a:pPr>
                <a:defRPr/>
              </a:pPr>
              <a:t>2</a:t>
            </a:fld>
            <a:endParaRPr lang="it-IT" sz="1200" dirty="0">
              <a:latin typeface="Calibri" panose="020F0502020204030204" pitchFamily="34" charset="0"/>
            </a:endParaRPr>
          </a:p>
        </p:txBody>
      </p:sp>
      <p:sp>
        <p:nvSpPr>
          <p:cNvPr id="3074" name="Titolo 1"/>
          <p:cNvSpPr>
            <a:spLocks noGrp="1"/>
          </p:cNvSpPr>
          <p:nvPr>
            <p:ph type="title" idx="4294967295"/>
          </p:nvPr>
        </p:nvSpPr>
        <p:spPr>
          <a:xfrm>
            <a:off x="1146175" y="266700"/>
            <a:ext cx="7997825" cy="1250950"/>
          </a:xfrm>
        </p:spPr>
        <p:txBody>
          <a:bodyPr/>
          <a:lstStyle/>
          <a:p>
            <a:r>
              <a:rPr lang="it-IT" sz="2800" dirty="0" smtClean="0">
                <a:latin typeface="Calibri" panose="020F0502020204030204" pitchFamily="34" charset="0"/>
              </a:rPr>
              <a:t>Sintesi</a:t>
            </a:r>
          </a:p>
        </p:txBody>
      </p:sp>
      <p:sp>
        <p:nvSpPr>
          <p:cNvPr id="3075" name="Segnaposto contenuto 2"/>
          <p:cNvSpPr>
            <a:spLocks noGrp="1"/>
          </p:cNvSpPr>
          <p:nvPr>
            <p:ph idx="4294967295"/>
          </p:nvPr>
        </p:nvSpPr>
        <p:spPr>
          <a:xfrm>
            <a:off x="573087" y="2222892"/>
            <a:ext cx="7997825" cy="4264025"/>
          </a:xfrm>
        </p:spPr>
        <p:txBody>
          <a:bodyPr/>
          <a:lstStyle/>
          <a:p>
            <a:pPr>
              <a:spcBef>
                <a:spcPts val="600"/>
              </a:spcBef>
              <a:spcAft>
                <a:spcPts val="0"/>
              </a:spcAft>
              <a:buFont typeface="Arial" panose="020B0604020202020204" pitchFamily="34" charset="0"/>
              <a:buChar char="•"/>
            </a:pPr>
            <a:r>
              <a:rPr lang="it-IT" sz="2000" dirty="0" smtClean="0">
                <a:solidFill>
                  <a:schemeClr val="tx1"/>
                </a:solidFill>
              </a:rPr>
              <a:t>Città metropolitane e </a:t>
            </a:r>
            <a:r>
              <a:rPr lang="it-IT" sz="2000" i="1" dirty="0" smtClean="0">
                <a:solidFill>
                  <a:schemeClr val="tx1"/>
                </a:solidFill>
              </a:rPr>
              <a:t>«enti di area vasta»</a:t>
            </a:r>
          </a:p>
          <a:p>
            <a:pPr>
              <a:spcBef>
                <a:spcPts val="600"/>
              </a:spcBef>
              <a:spcAft>
                <a:spcPts val="0"/>
              </a:spcAft>
              <a:buFont typeface="Arial" panose="020B0604020202020204" pitchFamily="34" charset="0"/>
              <a:buChar char="•"/>
            </a:pPr>
            <a:r>
              <a:rPr lang="it-IT" sz="2000" dirty="0" smtClean="0">
                <a:solidFill>
                  <a:schemeClr val="tx1"/>
                </a:solidFill>
              </a:rPr>
              <a:t>Siamo in presenza di un’innovazione straordinaria dell’assetto istituzionale, anche se ancora non sono chiari i punti di approdo</a:t>
            </a:r>
          </a:p>
          <a:p>
            <a:pPr>
              <a:spcBef>
                <a:spcPts val="600"/>
              </a:spcBef>
              <a:spcAft>
                <a:spcPts val="0"/>
              </a:spcAft>
              <a:buFont typeface="Arial" panose="020B0604020202020204" pitchFamily="34" charset="0"/>
              <a:buChar char="•"/>
            </a:pPr>
            <a:r>
              <a:rPr lang="it-IT" sz="2000" dirty="0" smtClean="0">
                <a:solidFill>
                  <a:schemeClr val="tx1"/>
                </a:solidFill>
              </a:rPr>
              <a:t>Le città metropolitane sono molto diverse tra loro</a:t>
            </a:r>
          </a:p>
          <a:p>
            <a:pPr>
              <a:spcBef>
                <a:spcPts val="600"/>
              </a:spcBef>
              <a:spcAft>
                <a:spcPts val="0"/>
              </a:spcAft>
              <a:buFont typeface="Arial" panose="020B0604020202020204" pitchFamily="34" charset="0"/>
              <a:buChar char="•"/>
            </a:pPr>
            <a:r>
              <a:rPr lang="it-IT" sz="2000" dirty="0" smtClean="0">
                <a:solidFill>
                  <a:schemeClr val="tx1"/>
                </a:solidFill>
              </a:rPr>
              <a:t>La Città metropolitana di Firenze</a:t>
            </a:r>
            <a:endParaRPr lang="it-IT" sz="2000" i="1" dirty="0" smtClean="0">
              <a:solidFill>
                <a:schemeClr val="tx1"/>
              </a:solidFill>
            </a:endParaRPr>
          </a:p>
          <a:p>
            <a:pPr>
              <a:spcBef>
                <a:spcPts val="600"/>
              </a:spcBef>
              <a:spcAft>
                <a:spcPts val="0"/>
              </a:spcAft>
              <a:buFont typeface="Arial" panose="020B0604020202020204" pitchFamily="34" charset="0"/>
              <a:buChar char="•"/>
            </a:pPr>
            <a:r>
              <a:rPr lang="it-IT" sz="2000" dirty="0" smtClean="0">
                <a:solidFill>
                  <a:schemeClr val="tx1"/>
                </a:solidFill>
              </a:rPr>
              <a:t>Il progetto di ufficio di statistica metropolitano</a:t>
            </a:r>
          </a:p>
          <a:p>
            <a:pPr>
              <a:spcBef>
                <a:spcPts val="600"/>
              </a:spcBef>
              <a:spcAft>
                <a:spcPts val="0"/>
              </a:spcAft>
              <a:buFont typeface="Arial" panose="020B0604020202020204" pitchFamily="34" charset="0"/>
              <a:buChar char="•"/>
            </a:pPr>
            <a:r>
              <a:rPr lang="it-IT" sz="2000" dirty="0" smtClean="0">
                <a:solidFill>
                  <a:schemeClr val="tx1"/>
                </a:solidFill>
              </a:rPr>
              <a:t>L’ipotesi del censimento permanente a scala metropolitana (provinciale/area vasta)</a:t>
            </a:r>
          </a:p>
          <a:p>
            <a:pPr>
              <a:spcBef>
                <a:spcPts val="600"/>
              </a:spcBef>
              <a:spcAft>
                <a:spcPts val="0"/>
              </a:spcAft>
              <a:buFont typeface="Arial" panose="020B0604020202020204" pitchFamily="34" charset="0"/>
              <a:buChar char="•"/>
            </a:pPr>
            <a:r>
              <a:rPr lang="it-IT" sz="2000" dirty="0" smtClean="0">
                <a:solidFill>
                  <a:schemeClr val="tx1"/>
                </a:solidFill>
              </a:rPr>
              <a:t>L’estensione delle attività statistiche del capoluogo/ente capofila a tutti i comuni, compatibilmente con lo stato delle fonti</a:t>
            </a:r>
          </a:p>
          <a:p>
            <a:pPr marL="0" indent="0">
              <a:spcBef>
                <a:spcPts val="600"/>
              </a:spcBef>
              <a:spcAft>
                <a:spcPts val="0"/>
              </a:spcAft>
            </a:pPr>
            <a:endParaRPr lang="it-IT" sz="2000" dirty="0" smtClean="0">
              <a:solidFill>
                <a:schemeClr val="tx1"/>
              </a:solidFill>
            </a:endParaRPr>
          </a:p>
          <a:p>
            <a:pPr lvl="1">
              <a:spcBef>
                <a:spcPts val="600"/>
              </a:spcBef>
              <a:spcAft>
                <a:spcPts val="0"/>
              </a:spcAft>
              <a:buFont typeface="Wingdings" pitchFamily="2" charset="2"/>
              <a:buChar char="q"/>
            </a:pPr>
            <a:endParaRPr lang="it-IT" sz="2000" dirty="0" smtClean="0">
              <a:solidFill>
                <a:schemeClr val="tx1"/>
              </a:solidFill>
              <a:ea typeface="+mn-ea"/>
            </a:endParaRPr>
          </a:p>
          <a:p>
            <a:pPr lvl="1">
              <a:spcBef>
                <a:spcPts val="600"/>
              </a:spcBef>
              <a:spcAft>
                <a:spcPts val="1200"/>
              </a:spcAft>
            </a:pPr>
            <a:endParaRPr lang="it-IT" sz="2000" dirty="0" smtClean="0"/>
          </a:p>
        </p:txBody>
      </p:sp>
      <p:sp>
        <p:nvSpPr>
          <p:cNvPr id="15"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16" name="Segnaposto piè di pagina 3"/>
          <p:cNvSpPr txBox="1">
            <a:spLocks/>
          </p:cNvSpPr>
          <p:nvPr/>
        </p:nvSpPr>
        <p:spPr bwMode="auto">
          <a:xfrm>
            <a:off x="2411413" y="6237288"/>
            <a:ext cx="4749800" cy="50006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defPPr>
              <a:defRPr lang="en-GB"/>
            </a:defPPr>
            <a:lvl1pPr algn="r" defTabSz="449263" rtl="0" fontAlgn="base">
              <a:spcBef>
                <a:spcPct val="0"/>
              </a:spcBef>
              <a:spcAft>
                <a:spcPct val="0"/>
              </a:spcAft>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rgbClr val="000000"/>
                </a:solidFill>
                <a:latin typeface="Calibri" panose="020F0502020204030204" pitchFamily="34" charset="0"/>
                <a:ea typeface="+mn-ea"/>
                <a:cs typeface="Arial" charset="0"/>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a:lstStyle>
          <a:p>
            <a:pPr algn="ctr">
              <a:defRPr/>
            </a:pPr>
            <a:r>
              <a:rPr lang="it-IT" smtClean="0">
                <a:ea typeface="Verdana" pitchFamily="34" charset="0"/>
                <a:cs typeface="Verdana" pitchFamily="34" charset="0"/>
              </a:rPr>
              <a:t>Riccardo Innocenti</a:t>
            </a:r>
          </a:p>
          <a:p>
            <a:pPr algn="ctr">
              <a:defRPr/>
            </a:pPr>
            <a:r>
              <a:rPr lang="it-IT" sz="80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075">
                                            <p:txEl>
                                              <p:pRg st="1" end="1"/>
                                            </p:txEl>
                                          </p:spTgt>
                                        </p:tgtEl>
                                        <p:attrNameLst>
                                          <p:attrName>style.visibility</p:attrName>
                                        </p:attrNameLst>
                                      </p:cBhvr>
                                      <p:to>
                                        <p:strVal val="visible"/>
                                      </p:to>
                                    </p:set>
                                    <p:animEffect transition="in" filter="fade">
                                      <p:cBhvr>
                                        <p:cTn id="14" dur="1000"/>
                                        <p:tgtEl>
                                          <p:spTgt spid="3075">
                                            <p:txEl>
                                              <p:pRg st="1" end="1"/>
                                            </p:txEl>
                                          </p:spTgt>
                                        </p:tgtEl>
                                      </p:cBhvr>
                                    </p:animEffect>
                                    <p:anim calcmode="lin" valueType="num">
                                      <p:cBhvr>
                                        <p:cTn id="15"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075">
                                            <p:txEl>
                                              <p:pRg st="2" end="2"/>
                                            </p:txEl>
                                          </p:spTgt>
                                        </p:tgtEl>
                                        <p:attrNameLst>
                                          <p:attrName>style.visibility</p:attrName>
                                        </p:attrNameLst>
                                      </p:cBhvr>
                                      <p:to>
                                        <p:strVal val="visible"/>
                                      </p:to>
                                    </p:set>
                                    <p:animEffect transition="in" filter="fade">
                                      <p:cBhvr>
                                        <p:cTn id="21" dur="1000"/>
                                        <p:tgtEl>
                                          <p:spTgt spid="3075">
                                            <p:txEl>
                                              <p:pRg st="2" end="2"/>
                                            </p:txEl>
                                          </p:spTgt>
                                        </p:tgtEl>
                                      </p:cBhvr>
                                    </p:animEffect>
                                    <p:anim calcmode="lin" valueType="num">
                                      <p:cBhvr>
                                        <p:cTn id="22"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075">
                                            <p:txEl>
                                              <p:pRg st="3" end="3"/>
                                            </p:txEl>
                                          </p:spTgt>
                                        </p:tgtEl>
                                        <p:attrNameLst>
                                          <p:attrName>style.visibility</p:attrName>
                                        </p:attrNameLst>
                                      </p:cBhvr>
                                      <p:to>
                                        <p:strVal val="visible"/>
                                      </p:to>
                                    </p:set>
                                    <p:animEffect transition="in" filter="fade">
                                      <p:cBhvr>
                                        <p:cTn id="28" dur="1000"/>
                                        <p:tgtEl>
                                          <p:spTgt spid="3075">
                                            <p:txEl>
                                              <p:pRg st="3" end="3"/>
                                            </p:txEl>
                                          </p:spTgt>
                                        </p:tgtEl>
                                      </p:cBhvr>
                                    </p:animEffect>
                                    <p:anim calcmode="lin" valueType="num">
                                      <p:cBhvr>
                                        <p:cTn id="29"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075">
                                            <p:txEl>
                                              <p:pRg st="4" end="4"/>
                                            </p:txEl>
                                          </p:spTgt>
                                        </p:tgtEl>
                                        <p:attrNameLst>
                                          <p:attrName>style.visibility</p:attrName>
                                        </p:attrNameLst>
                                      </p:cBhvr>
                                      <p:to>
                                        <p:strVal val="visible"/>
                                      </p:to>
                                    </p:set>
                                    <p:animEffect transition="in" filter="fade">
                                      <p:cBhvr>
                                        <p:cTn id="35" dur="1000"/>
                                        <p:tgtEl>
                                          <p:spTgt spid="3075">
                                            <p:txEl>
                                              <p:pRg st="4" end="4"/>
                                            </p:txEl>
                                          </p:spTgt>
                                        </p:tgtEl>
                                      </p:cBhvr>
                                    </p:animEffect>
                                    <p:anim calcmode="lin" valueType="num">
                                      <p:cBhvr>
                                        <p:cTn id="36"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07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075">
                                            <p:txEl>
                                              <p:pRg st="5" end="5"/>
                                            </p:txEl>
                                          </p:spTgt>
                                        </p:tgtEl>
                                        <p:attrNameLst>
                                          <p:attrName>style.visibility</p:attrName>
                                        </p:attrNameLst>
                                      </p:cBhvr>
                                      <p:to>
                                        <p:strVal val="visible"/>
                                      </p:to>
                                    </p:set>
                                    <p:animEffect transition="in" filter="fade">
                                      <p:cBhvr>
                                        <p:cTn id="42" dur="1000"/>
                                        <p:tgtEl>
                                          <p:spTgt spid="3075">
                                            <p:txEl>
                                              <p:pRg st="5" end="5"/>
                                            </p:txEl>
                                          </p:spTgt>
                                        </p:tgtEl>
                                      </p:cBhvr>
                                    </p:animEffect>
                                    <p:anim calcmode="lin" valueType="num">
                                      <p:cBhvr>
                                        <p:cTn id="43" dur="100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07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075">
                                            <p:txEl>
                                              <p:pRg st="6" end="6"/>
                                            </p:txEl>
                                          </p:spTgt>
                                        </p:tgtEl>
                                        <p:attrNameLst>
                                          <p:attrName>style.visibility</p:attrName>
                                        </p:attrNameLst>
                                      </p:cBhvr>
                                      <p:to>
                                        <p:strVal val="visible"/>
                                      </p:to>
                                    </p:set>
                                    <p:animEffect transition="in" filter="fade">
                                      <p:cBhvr>
                                        <p:cTn id="49" dur="1000"/>
                                        <p:tgtEl>
                                          <p:spTgt spid="3075">
                                            <p:txEl>
                                              <p:pRg st="6" end="6"/>
                                            </p:txEl>
                                          </p:spTgt>
                                        </p:tgtEl>
                                      </p:cBhvr>
                                    </p:animEffect>
                                    <p:anim calcmode="lin" valueType="num">
                                      <p:cBhvr>
                                        <p:cTn id="50" dur="1000" fill="hold"/>
                                        <p:tgtEl>
                                          <p:spTgt spid="307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07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7" name="Picture 11" descr="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95513" y="-1588"/>
            <a:ext cx="4854575" cy="685958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a:spLocks noGrp="1" noChangeArrowheads="1"/>
          </p:cNvSpPr>
          <p:nvPr>
            <p:ph type="ctrTitle"/>
          </p:nvPr>
        </p:nvSpPr>
        <p:spPr>
          <a:xfrm>
            <a:off x="611560" y="836712"/>
            <a:ext cx="7772400" cy="504056"/>
          </a:xfrm>
        </p:spPr>
        <p:txBody>
          <a:bodyPr anchor="ctr"/>
          <a:lstStyle/>
          <a:p>
            <a:r>
              <a:rPr lang="it-IT" altLang="it-IT" sz="2800" dirty="0">
                <a:latin typeface="Calibri" panose="020F0502020204030204" pitchFamily="34" charset="0"/>
              </a:rPr>
              <a:t>Rilascio </a:t>
            </a:r>
            <a:r>
              <a:rPr lang="it-IT" altLang="it-IT" sz="2800" dirty="0" smtClean="0">
                <a:latin typeface="Calibri" panose="020F0502020204030204" pitchFamily="34" charset="0"/>
              </a:rPr>
              <a:t>2018 </a:t>
            </a:r>
            <a:r>
              <a:rPr lang="it-IT" altLang="it-IT" sz="2800" dirty="0" err="1">
                <a:latin typeface="Calibri" panose="020F0502020204030204" pitchFamily="34" charset="0"/>
              </a:rPr>
              <a:t>rif.</a:t>
            </a:r>
            <a:r>
              <a:rPr lang="it-IT" altLang="it-IT" sz="2800" dirty="0">
                <a:latin typeface="Calibri" panose="020F0502020204030204" pitchFamily="34" charset="0"/>
              </a:rPr>
              <a:t> </a:t>
            </a:r>
            <a:r>
              <a:rPr lang="it-IT" altLang="it-IT" sz="2800" dirty="0" smtClean="0">
                <a:latin typeface="Calibri" panose="020F0502020204030204" pitchFamily="34" charset="0"/>
              </a:rPr>
              <a:t>2017</a:t>
            </a:r>
            <a:endParaRPr lang="it-IT" altLang="it-IT" sz="2800" dirty="0">
              <a:latin typeface="Calibri" panose="020F0502020204030204" pitchFamily="34" charset="0"/>
            </a:endParaRPr>
          </a:p>
        </p:txBody>
      </p:sp>
      <p:sp>
        <p:nvSpPr>
          <p:cNvPr id="4" name="Segnaposto numero diapositiva 5"/>
          <p:cNvSpPr>
            <a:spLocks noGrp="1"/>
          </p:cNvSpPr>
          <p:nvPr>
            <p:ph type="sldNum" sz="quarter" idx="12"/>
          </p:nvPr>
        </p:nvSpPr>
        <p:spPr>
          <a:xfrm>
            <a:off x="7235825" y="6245225"/>
            <a:ext cx="1376363" cy="473075"/>
          </a:xfrm>
        </p:spPr>
        <p:txBody>
          <a:bodyPr/>
          <a:lstStyle/>
          <a:p>
            <a:pPr>
              <a:defRPr/>
            </a:pPr>
            <a:r>
              <a:rPr lang="it-IT" sz="1200" dirty="0" smtClean="0">
                <a:latin typeface="Calibri" panose="020F0502020204030204" pitchFamily="34" charset="0"/>
              </a:rPr>
              <a:t>20</a:t>
            </a:r>
            <a:endParaRPr lang="it-IT" sz="1200" dirty="0">
              <a:latin typeface="Calibri" panose="020F0502020204030204" pitchFamily="34" charset="0"/>
            </a:endParaRPr>
          </a:p>
        </p:txBody>
      </p:sp>
      <p:sp>
        <p:nvSpPr>
          <p:cNvPr id="7"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8"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84438" y="-1588"/>
            <a:ext cx="4854575" cy="685958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a:spLocks noGrp="1" noChangeArrowheads="1"/>
          </p:cNvSpPr>
          <p:nvPr>
            <p:ph type="ctrTitle"/>
          </p:nvPr>
        </p:nvSpPr>
        <p:spPr>
          <a:xfrm>
            <a:off x="611560" y="836712"/>
            <a:ext cx="7772400" cy="504056"/>
          </a:xfrm>
        </p:spPr>
        <p:txBody>
          <a:bodyPr anchor="ctr"/>
          <a:lstStyle/>
          <a:p>
            <a:r>
              <a:rPr lang="it-IT" altLang="it-IT" sz="2800" dirty="0">
                <a:latin typeface="Calibri" panose="020F0502020204030204" pitchFamily="34" charset="0"/>
              </a:rPr>
              <a:t>Rilascio </a:t>
            </a:r>
            <a:r>
              <a:rPr lang="it-IT" altLang="it-IT" sz="2800" dirty="0" smtClean="0">
                <a:latin typeface="Calibri" panose="020F0502020204030204" pitchFamily="34" charset="0"/>
              </a:rPr>
              <a:t>2018 </a:t>
            </a:r>
            <a:r>
              <a:rPr lang="it-IT" altLang="it-IT" sz="2800" dirty="0" err="1">
                <a:latin typeface="Calibri" panose="020F0502020204030204" pitchFamily="34" charset="0"/>
              </a:rPr>
              <a:t>rif.</a:t>
            </a:r>
            <a:r>
              <a:rPr lang="it-IT" altLang="it-IT" sz="2800" dirty="0">
                <a:latin typeface="Calibri" panose="020F0502020204030204" pitchFamily="34" charset="0"/>
              </a:rPr>
              <a:t> </a:t>
            </a:r>
            <a:r>
              <a:rPr lang="it-IT" altLang="it-IT" sz="2800" dirty="0" smtClean="0">
                <a:latin typeface="Calibri" panose="020F0502020204030204" pitchFamily="34" charset="0"/>
              </a:rPr>
              <a:t>2017</a:t>
            </a:r>
            <a:endParaRPr lang="it-IT" altLang="it-IT" sz="2800" dirty="0">
              <a:latin typeface="Calibri" panose="020F0502020204030204" pitchFamily="34" charset="0"/>
            </a:endParaRPr>
          </a:p>
        </p:txBody>
      </p:sp>
      <p:sp>
        <p:nvSpPr>
          <p:cNvPr id="4" name="Segnaposto numero diapositiva 5"/>
          <p:cNvSpPr>
            <a:spLocks noGrp="1"/>
          </p:cNvSpPr>
          <p:nvPr>
            <p:ph type="sldNum" sz="quarter" idx="12"/>
          </p:nvPr>
        </p:nvSpPr>
        <p:spPr>
          <a:xfrm>
            <a:off x="7235825" y="6245225"/>
            <a:ext cx="1376363" cy="473075"/>
          </a:xfrm>
        </p:spPr>
        <p:txBody>
          <a:bodyPr/>
          <a:lstStyle/>
          <a:p>
            <a:pPr>
              <a:defRPr/>
            </a:pPr>
            <a:r>
              <a:rPr lang="it-IT" sz="1200" dirty="0" smtClean="0">
                <a:latin typeface="Calibri" panose="020F0502020204030204" pitchFamily="34" charset="0"/>
              </a:rPr>
              <a:t>21</a:t>
            </a:r>
            <a:endParaRPr lang="it-IT" sz="1200" dirty="0">
              <a:latin typeface="Calibri" panose="020F0502020204030204" pitchFamily="34" charset="0"/>
            </a:endParaRPr>
          </a:p>
        </p:txBody>
      </p:sp>
      <p:sp>
        <p:nvSpPr>
          <p:cNvPr id="7"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8"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3"/>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95513" y="0"/>
            <a:ext cx="4854575" cy="685958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a:spLocks noGrp="1" noChangeArrowheads="1"/>
          </p:cNvSpPr>
          <p:nvPr>
            <p:ph type="ctrTitle"/>
          </p:nvPr>
        </p:nvSpPr>
        <p:spPr>
          <a:xfrm>
            <a:off x="611560" y="836712"/>
            <a:ext cx="7772400" cy="504056"/>
          </a:xfrm>
        </p:spPr>
        <p:txBody>
          <a:bodyPr anchor="ctr"/>
          <a:lstStyle/>
          <a:p>
            <a:r>
              <a:rPr lang="it-IT" altLang="it-IT" sz="2800" dirty="0">
                <a:latin typeface="Calibri" panose="020F0502020204030204" pitchFamily="34" charset="0"/>
              </a:rPr>
              <a:t>Rilascio </a:t>
            </a:r>
            <a:r>
              <a:rPr lang="it-IT" altLang="it-IT" sz="2800" dirty="0" smtClean="0">
                <a:latin typeface="Calibri" panose="020F0502020204030204" pitchFamily="34" charset="0"/>
              </a:rPr>
              <a:t>2018 </a:t>
            </a:r>
            <a:r>
              <a:rPr lang="it-IT" altLang="it-IT" sz="2800" dirty="0" err="1">
                <a:latin typeface="Calibri" panose="020F0502020204030204" pitchFamily="34" charset="0"/>
              </a:rPr>
              <a:t>rif.</a:t>
            </a:r>
            <a:r>
              <a:rPr lang="it-IT" altLang="it-IT" sz="2800" dirty="0">
                <a:latin typeface="Calibri" panose="020F0502020204030204" pitchFamily="34" charset="0"/>
              </a:rPr>
              <a:t> </a:t>
            </a:r>
            <a:r>
              <a:rPr lang="it-IT" altLang="it-IT" sz="2800" dirty="0" smtClean="0">
                <a:latin typeface="Calibri" panose="020F0502020204030204" pitchFamily="34" charset="0"/>
              </a:rPr>
              <a:t>2017</a:t>
            </a:r>
            <a:endParaRPr lang="it-IT" altLang="it-IT" sz="2800" dirty="0">
              <a:latin typeface="Calibri" panose="020F0502020204030204" pitchFamily="34" charset="0"/>
            </a:endParaRPr>
          </a:p>
        </p:txBody>
      </p:sp>
      <p:sp>
        <p:nvSpPr>
          <p:cNvPr id="4" name="Segnaposto numero diapositiva 5"/>
          <p:cNvSpPr>
            <a:spLocks noGrp="1"/>
          </p:cNvSpPr>
          <p:nvPr>
            <p:ph type="sldNum" sz="quarter" idx="12"/>
          </p:nvPr>
        </p:nvSpPr>
        <p:spPr>
          <a:xfrm>
            <a:off x="7235825" y="6245225"/>
            <a:ext cx="1376363" cy="473075"/>
          </a:xfrm>
        </p:spPr>
        <p:txBody>
          <a:bodyPr/>
          <a:lstStyle/>
          <a:p>
            <a:pPr>
              <a:defRPr/>
            </a:pPr>
            <a:r>
              <a:rPr lang="it-IT" sz="1200" dirty="0" smtClean="0">
                <a:latin typeface="Calibri" panose="020F0502020204030204" pitchFamily="34" charset="0"/>
              </a:rPr>
              <a:t>22</a:t>
            </a:r>
            <a:endParaRPr lang="it-IT" sz="1200" dirty="0">
              <a:latin typeface="Calibri" panose="020F0502020204030204" pitchFamily="34" charset="0"/>
            </a:endParaRPr>
          </a:p>
        </p:txBody>
      </p:sp>
      <p:sp>
        <p:nvSpPr>
          <p:cNvPr id="7"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8"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descr="4"/>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39975" y="0"/>
            <a:ext cx="4854575" cy="685958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a:spLocks noGrp="1" noChangeArrowheads="1"/>
          </p:cNvSpPr>
          <p:nvPr>
            <p:ph type="ctrTitle"/>
          </p:nvPr>
        </p:nvSpPr>
        <p:spPr>
          <a:xfrm>
            <a:off x="611560" y="836712"/>
            <a:ext cx="7772400" cy="504056"/>
          </a:xfrm>
        </p:spPr>
        <p:txBody>
          <a:bodyPr anchor="ctr"/>
          <a:lstStyle/>
          <a:p>
            <a:r>
              <a:rPr lang="it-IT" altLang="it-IT" sz="2800" dirty="0">
                <a:latin typeface="Calibri" panose="020F0502020204030204" pitchFamily="34" charset="0"/>
              </a:rPr>
              <a:t>Rilascio </a:t>
            </a:r>
            <a:r>
              <a:rPr lang="it-IT" altLang="it-IT" sz="2800" dirty="0" smtClean="0">
                <a:latin typeface="Calibri" panose="020F0502020204030204" pitchFamily="34" charset="0"/>
              </a:rPr>
              <a:t>2018 </a:t>
            </a:r>
            <a:r>
              <a:rPr lang="it-IT" altLang="it-IT" sz="2800" dirty="0" err="1">
                <a:latin typeface="Calibri" panose="020F0502020204030204" pitchFamily="34" charset="0"/>
              </a:rPr>
              <a:t>rif.</a:t>
            </a:r>
            <a:r>
              <a:rPr lang="it-IT" altLang="it-IT" sz="2800" dirty="0">
                <a:latin typeface="Calibri" panose="020F0502020204030204" pitchFamily="34" charset="0"/>
              </a:rPr>
              <a:t> </a:t>
            </a:r>
            <a:r>
              <a:rPr lang="it-IT" altLang="it-IT" sz="2800" dirty="0" smtClean="0">
                <a:latin typeface="Calibri" panose="020F0502020204030204" pitchFamily="34" charset="0"/>
              </a:rPr>
              <a:t>2017</a:t>
            </a:r>
            <a:endParaRPr lang="it-IT" altLang="it-IT" sz="2800" dirty="0">
              <a:latin typeface="Calibri" panose="020F0502020204030204" pitchFamily="34" charset="0"/>
            </a:endParaRPr>
          </a:p>
        </p:txBody>
      </p:sp>
      <p:sp>
        <p:nvSpPr>
          <p:cNvPr id="4" name="Segnaposto numero diapositiva 5"/>
          <p:cNvSpPr>
            <a:spLocks noGrp="1"/>
          </p:cNvSpPr>
          <p:nvPr>
            <p:ph type="sldNum" sz="quarter" idx="12"/>
          </p:nvPr>
        </p:nvSpPr>
        <p:spPr>
          <a:xfrm>
            <a:off x="7235825" y="6245225"/>
            <a:ext cx="1376363" cy="473075"/>
          </a:xfrm>
        </p:spPr>
        <p:txBody>
          <a:bodyPr/>
          <a:lstStyle/>
          <a:p>
            <a:pPr>
              <a:defRPr/>
            </a:pPr>
            <a:r>
              <a:rPr lang="it-IT" sz="1200" dirty="0" smtClean="0">
                <a:latin typeface="Calibri" panose="020F0502020204030204" pitchFamily="34" charset="0"/>
              </a:rPr>
              <a:t>23</a:t>
            </a:r>
            <a:endParaRPr lang="it-IT" sz="1200" dirty="0">
              <a:latin typeface="Calibri" panose="020F0502020204030204" pitchFamily="34" charset="0"/>
            </a:endParaRPr>
          </a:p>
        </p:txBody>
      </p:sp>
      <p:sp>
        <p:nvSpPr>
          <p:cNvPr id="7"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8"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descr="5"/>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11413" y="-1588"/>
            <a:ext cx="4854575" cy="685958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a:spLocks noGrp="1" noChangeArrowheads="1"/>
          </p:cNvSpPr>
          <p:nvPr>
            <p:ph type="ctrTitle"/>
          </p:nvPr>
        </p:nvSpPr>
        <p:spPr>
          <a:xfrm>
            <a:off x="611560" y="836712"/>
            <a:ext cx="7772400" cy="504056"/>
          </a:xfrm>
        </p:spPr>
        <p:txBody>
          <a:bodyPr anchor="ctr"/>
          <a:lstStyle/>
          <a:p>
            <a:r>
              <a:rPr lang="it-IT" altLang="it-IT" sz="2800" dirty="0">
                <a:latin typeface="Calibri" panose="020F0502020204030204" pitchFamily="34" charset="0"/>
              </a:rPr>
              <a:t>Rilascio </a:t>
            </a:r>
            <a:r>
              <a:rPr lang="it-IT" altLang="it-IT" sz="2800" dirty="0" smtClean="0">
                <a:latin typeface="Calibri" panose="020F0502020204030204" pitchFamily="34" charset="0"/>
              </a:rPr>
              <a:t>2018 </a:t>
            </a:r>
            <a:r>
              <a:rPr lang="it-IT" altLang="it-IT" sz="2800" dirty="0" err="1">
                <a:latin typeface="Calibri" panose="020F0502020204030204" pitchFamily="34" charset="0"/>
              </a:rPr>
              <a:t>rif.</a:t>
            </a:r>
            <a:r>
              <a:rPr lang="it-IT" altLang="it-IT" sz="2800" dirty="0">
                <a:latin typeface="Calibri" panose="020F0502020204030204" pitchFamily="34" charset="0"/>
              </a:rPr>
              <a:t> </a:t>
            </a:r>
            <a:r>
              <a:rPr lang="it-IT" altLang="it-IT" sz="2800" dirty="0" smtClean="0">
                <a:latin typeface="Calibri" panose="020F0502020204030204" pitchFamily="34" charset="0"/>
              </a:rPr>
              <a:t>2017</a:t>
            </a:r>
            <a:endParaRPr lang="it-IT" altLang="it-IT" sz="2800" dirty="0">
              <a:latin typeface="Calibri" panose="020F0502020204030204" pitchFamily="34" charset="0"/>
            </a:endParaRPr>
          </a:p>
        </p:txBody>
      </p:sp>
      <p:sp>
        <p:nvSpPr>
          <p:cNvPr id="4" name="Segnaposto numero diapositiva 5"/>
          <p:cNvSpPr>
            <a:spLocks noGrp="1"/>
          </p:cNvSpPr>
          <p:nvPr>
            <p:ph type="sldNum" sz="quarter" idx="12"/>
          </p:nvPr>
        </p:nvSpPr>
        <p:spPr>
          <a:xfrm>
            <a:off x="7235825" y="6245225"/>
            <a:ext cx="1376363" cy="473075"/>
          </a:xfrm>
        </p:spPr>
        <p:txBody>
          <a:bodyPr/>
          <a:lstStyle/>
          <a:p>
            <a:pPr>
              <a:defRPr/>
            </a:pPr>
            <a:r>
              <a:rPr lang="it-IT" sz="1200" dirty="0" smtClean="0">
                <a:latin typeface="Calibri" panose="020F0502020204030204" pitchFamily="34" charset="0"/>
              </a:rPr>
              <a:t>24</a:t>
            </a:r>
            <a:endParaRPr lang="it-IT" sz="1200" dirty="0">
              <a:latin typeface="Calibri" panose="020F0502020204030204" pitchFamily="34" charset="0"/>
            </a:endParaRPr>
          </a:p>
        </p:txBody>
      </p:sp>
      <p:sp>
        <p:nvSpPr>
          <p:cNvPr id="7"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8"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descr="6"/>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39975" y="0"/>
            <a:ext cx="4854575" cy="685958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a:spLocks noGrp="1" noChangeArrowheads="1"/>
          </p:cNvSpPr>
          <p:nvPr>
            <p:ph type="ctrTitle"/>
          </p:nvPr>
        </p:nvSpPr>
        <p:spPr>
          <a:xfrm>
            <a:off x="611560" y="836712"/>
            <a:ext cx="7772400" cy="504056"/>
          </a:xfrm>
        </p:spPr>
        <p:txBody>
          <a:bodyPr anchor="ctr"/>
          <a:lstStyle/>
          <a:p>
            <a:r>
              <a:rPr lang="it-IT" altLang="it-IT" sz="2800" dirty="0">
                <a:latin typeface="Calibri" panose="020F0502020204030204" pitchFamily="34" charset="0"/>
              </a:rPr>
              <a:t>Rilascio </a:t>
            </a:r>
            <a:r>
              <a:rPr lang="it-IT" altLang="it-IT" sz="2800" dirty="0" smtClean="0">
                <a:latin typeface="Calibri" panose="020F0502020204030204" pitchFamily="34" charset="0"/>
              </a:rPr>
              <a:t>2018 </a:t>
            </a:r>
            <a:r>
              <a:rPr lang="it-IT" altLang="it-IT" sz="2800" dirty="0" err="1">
                <a:latin typeface="Calibri" panose="020F0502020204030204" pitchFamily="34" charset="0"/>
              </a:rPr>
              <a:t>rif.</a:t>
            </a:r>
            <a:r>
              <a:rPr lang="it-IT" altLang="it-IT" sz="2800" dirty="0">
                <a:latin typeface="Calibri" panose="020F0502020204030204" pitchFamily="34" charset="0"/>
              </a:rPr>
              <a:t> </a:t>
            </a:r>
            <a:r>
              <a:rPr lang="it-IT" altLang="it-IT" sz="2800" dirty="0" smtClean="0">
                <a:latin typeface="Calibri" panose="020F0502020204030204" pitchFamily="34" charset="0"/>
              </a:rPr>
              <a:t>2017</a:t>
            </a:r>
            <a:endParaRPr lang="it-IT" altLang="it-IT" sz="2800" dirty="0">
              <a:latin typeface="Calibri" panose="020F0502020204030204" pitchFamily="34" charset="0"/>
            </a:endParaRPr>
          </a:p>
        </p:txBody>
      </p:sp>
      <p:sp>
        <p:nvSpPr>
          <p:cNvPr id="4" name="Segnaposto numero diapositiva 5"/>
          <p:cNvSpPr>
            <a:spLocks noGrp="1"/>
          </p:cNvSpPr>
          <p:nvPr>
            <p:ph type="sldNum" sz="quarter" idx="12"/>
          </p:nvPr>
        </p:nvSpPr>
        <p:spPr>
          <a:xfrm>
            <a:off x="7235825" y="6245225"/>
            <a:ext cx="1376363" cy="473075"/>
          </a:xfrm>
        </p:spPr>
        <p:txBody>
          <a:bodyPr/>
          <a:lstStyle/>
          <a:p>
            <a:pPr>
              <a:defRPr/>
            </a:pPr>
            <a:r>
              <a:rPr lang="it-IT" sz="1200" dirty="0" smtClean="0">
                <a:latin typeface="Calibri" panose="020F0502020204030204" pitchFamily="34" charset="0"/>
              </a:rPr>
              <a:t>25</a:t>
            </a:r>
            <a:endParaRPr lang="it-IT" sz="1200" dirty="0">
              <a:latin typeface="Calibri" panose="020F0502020204030204" pitchFamily="34" charset="0"/>
            </a:endParaRPr>
          </a:p>
        </p:txBody>
      </p:sp>
      <p:sp>
        <p:nvSpPr>
          <p:cNvPr id="7"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8"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descr="7"/>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39975" y="0"/>
            <a:ext cx="4852988"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a:spLocks noGrp="1" noChangeArrowheads="1"/>
          </p:cNvSpPr>
          <p:nvPr>
            <p:ph type="ctrTitle"/>
          </p:nvPr>
        </p:nvSpPr>
        <p:spPr>
          <a:xfrm>
            <a:off x="611560" y="836712"/>
            <a:ext cx="7772400" cy="504056"/>
          </a:xfrm>
        </p:spPr>
        <p:txBody>
          <a:bodyPr anchor="ctr"/>
          <a:lstStyle/>
          <a:p>
            <a:r>
              <a:rPr lang="it-IT" altLang="it-IT" sz="2800" dirty="0">
                <a:latin typeface="Calibri" panose="020F0502020204030204" pitchFamily="34" charset="0"/>
              </a:rPr>
              <a:t>Rilascio </a:t>
            </a:r>
            <a:r>
              <a:rPr lang="it-IT" altLang="it-IT" sz="2800" dirty="0" smtClean="0">
                <a:latin typeface="Calibri" panose="020F0502020204030204" pitchFamily="34" charset="0"/>
              </a:rPr>
              <a:t>2018 </a:t>
            </a:r>
            <a:r>
              <a:rPr lang="it-IT" altLang="it-IT" sz="2800" dirty="0" err="1">
                <a:latin typeface="Calibri" panose="020F0502020204030204" pitchFamily="34" charset="0"/>
              </a:rPr>
              <a:t>rif.</a:t>
            </a:r>
            <a:r>
              <a:rPr lang="it-IT" altLang="it-IT" sz="2800" dirty="0">
                <a:latin typeface="Calibri" panose="020F0502020204030204" pitchFamily="34" charset="0"/>
              </a:rPr>
              <a:t> </a:t>
            </a:r>
            <a:r>
              <a:rPr lang="it-IT" altLang="it-IT" sz="2800" dirty="0" smtClean="0">
                <a:latin typeface="Calibri" panose="020F0502020204030204" pitchFamily="34" charset="0"/>
              </a:rPr>
              <a:t>2017</a:t>
            </a:r>
            <a:endParaRPr lang="it-IT" altLang="it-IT" sz="2800" dirty="0">
              <a:latin typeface="Calibri" panose="020F0502020204030204" pitchFamily="34" charset="0"/>
            </a:endParaRPr>
          </a:p>
        </p:txBody>
      </p:sp>
      <p:sp>
        <p:nvSpPr>
          <p:cNvPr id="4" name="Segnaposto numero diapositiva 5"/>
          <p:cNvSpPr>
            <a:spLocks noGrp="1"/>
          </p:cNvSpPr>
          <p:nvPr>
            <p:ph type="sldNum" sz="quarter" idx="12"/>
          </p:nvPr>
        </p:nvSpPr>
        <p:spPr>
          <a:xfrm>
            <a:off x="7235825" y="6245225"/>
            <a:ext cx="1376363" cy="473075"/>
          </a:xfrm>
        </p:spPr>
        <p:txBody>
          <a:bodyPr/>
          <a:lstStyle/>
          <a:p>
            <a:pPr>
              <a:defRPr/>
            </a:pPr>
            <a:r>
              <a:rPr lang="it-IT" sz="1200" dirty="0" smtClean="0">
                <a:latin typeface="Calibri" panose="020F0502020204030204" pitchFamily="34" charset="0"/>
              </a:rPr>
              <a:t>26</a:t>
            </a:r>
            <a:endParaRPr lang="it-IT" sz="1200" dirty="0">
              <a:latin typeface="Calibri" panose="020F0502020204030204" pitchFamily="34" charset="0"/>
            </a:endParaRPr>
          </a:p>
        </p:txBody>
      </p:sp>
      <p:sp>
        <p:nvSpPr>
          <p:cNvPr id="7"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8"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a:noFill/>
          <a:ln w="9525">
            <a:noFill/>
            <a:round/>
            <a:headEnd/>
            <a:tailEnd/>
          </a:ln>
        </p:spPr>
        <p:txBody>
          <a:bodyPr vert="horz" wrap="square" lIns="90000" tIns="46800" rIns="90000" bIns="46800" numCol="1" anchor="b" anchorCtr="0" compatLnSpc="1">
            <a:prstTxWarp prst="textNoShape">
              <a:avLst/>
            </a:prstTxWarp>
          </a:bodyPr>
          <a:lstStyle/>
          <a:p>
            <a:r>
              <a:rPr lang="it-IT" sz="2800" dirty="0" smtClean="0">
                <a:latin typeface="Calibri" panose="020F0502020204030204" pitchFamily="34" charset="0"/>
              </a:rPr>
              <a:t>Il censimento permanente a scala metropolitana/3</a:t>
            </a:r>
            <a:endParaRPr lang="it-IT" sz="2800" dirty="0">
              <a:latin typeface="Calibri" panose="020F0502020204030204" pitchFamily="34" charset="0"/>
            </a:endParaRPr>
          </a:p>
        </p:txBody>
      </p:sp>
      <p:sp>
        <p:nvSpPr>
          <p:cNvPr id="6" name="Segnaposto numero diapositiva 5"/>
          <p:cNvSpPr>
            <a:spLocks noGrp="1"/>
          </p:cNvSpPr>
          <p:nvPr>
            <p:ph type="sldNum" sz="quarter" idx="12"/>
          </p:nvPr>
        </p:nvSpPr>
        <p:spPr>
          <a:xfrm>
            <a:off x="7235825" y="6245225"/>
            <a:ext cx="1376363" cy="473075"/>
          </a:xfrm>
        </p:spPr>
        <p:txBody>
          <a:bodyPr/>
          <a:lstStyle/>
          <a:p>
            <a:pPr>
              <a:defRPr/>
            </a:pPr>
            <a:fld id="{350A8857-EA2D-4FDB-97D8-2516BEC577C6}" type="slidenum">
              <a:rPr lang="it-IT" sz="1200" smtClean="0">
                <a:latin typeface="Calibri" panose="020F0502020204030204" pitchFamily="34" charset="0"/>
              </a:rPr>
              <a:pPr>
                <a:defRPr/>
              </a:pPr>
              <a:t>27</a:t>
            </a:fld>
            <a:endParaRPr lang="it-IT" sz="1200" dirty="0">
              <a:latin typeface="Calibri" panose="020F0502020204030204" pitchFamily="34" charset="0"/>
            </a:endParaRPr>
          </a:p>
        </p:txBody>
      </p:sp>
      <p:graphicFrame>
        <p:nvGraphicFramePr>
          <p:cNvPr id="2" name="Tabella 1"/>
          <p:cNvGraphicFramePr>
            <a:graphicFrameLocks noGrp="1"/>
          </p:cNvGraphicFramePr>
          <p:nvPr>
            <p:extLst>
              <p:ext uri="{D42A27DB-BD31-4B8C-83A1-F6EECF244321}">
                <p14:modId xmlns:p14="http://schemas.microsoft.com/office/powerpoint/2010/main" val="349509957"/>
              </p:ext>
            </p:extLst>
          </p:nvPr>
        </p:nvGraphicFramePr>
        <p:xfrm>
          <a:off x="683566" y="1728140"/>
          <a:ext cx="7776865" cy="4264039"/>
        </p:xfrm>
        <a:graphic>
          <a:graphicData uri="http://schemas.openxmlformats.org/drawingml/2006/table">
            <a:tbl>
              <a:tblPr/>
              <a:tblGrid>
                <a:gridCol w="2288986"/>
                <a:gridCol w="1052080"/>
                <a:gridCol w="1052080"/>
                <a:gridCol w="611344"/>
                <a:gridCol w="611344"/>
                <a:gridCol w="611344"/>
                <a:gridCol w="767735"/>
                <a:gridCol w="781952"/>
              </a:tblGrid>
              <a:tr h="290729">
                <a:tc>
                  <a:txBody>
                    <a:bodyPr/>
                    <a:lstStyle/>
                    <a:p>
                      <a:pPr algn="l" fontAlgn="ctr"/>
                      <a:r>
                        <a:rPr lang="it-IT" sz="600" b="1" i="0" u="none" strike="noStrike">
                          <a:solidFill>
                            <a:srgbClr val="000000"/>
                          </a:solidFill>
                          <a:effectLst/>
                          <a:latin typeface="Calibri" panose="020F0502020204030204" pitchFamily="34" charset="0"/>
                        </a:rPr>
                        <a:t>Descrizione Comune</a:t>
                      </a:r>
                    </a:p>
                  </a:txBody>
                  <a:tcPr marL="4213" marR="4213" marT="4213" marB="0" anchor="ctr">
                    <a:lnL>
                      <a:noFill/>
                    </a:lnL>
                    <a:lnR>
                      <a:noFill/>
                    </a:lnR>
                    <a:lnT>
                      <a:noFill/>
                    </a:lnT>
                    <a:lnB>
                      <a:noFill/>
                    </a:lnB>
                  </a:tcPr>
                </a:tc>
                <a:tc>
                  <a:txBody>
                    <a:bodyPr/>
                    <a:lstStyle/>
                    <a:p>
                      <a:pPr algn="r" fontAlgn="ctr"/>
                      <a:r>
                        <a:rPr lang="it-IT" sz="600" b="1" i="0" u="none" strike="noStrike">
                          <a:solidFill>
                            <a:srgbClr val="000000"/>
                          </a:solidFill>
                          <a:effectLst/>
                          <a:latin typeface="Calibri" panose="020F0502020204030204" pitchFamily="34" charset="0"/>
                        </a:rPr>
                        <a:t>Popolazione al 31 dicembre</a:t>
                      </a:r>
                    </a:p>
                  </a:txBody>
                  <a:tcPr marL="4213" marR="4213" marT="4213" marB="0" anchor="ctr">
                    <a:lnL>
                      <a:noFill/>
                    </a:lnL>
                    <a:lnR>
                      <a:noFill/>
                    </a:lnR>
                    <a:lnT>
                      <a:noFill/>
                    </a:lnT>
                    <a:lnB>
                      <a:noFill/>
                    </a:lnB>
                  </a:tcPr>
                </a:tc>
                <a:tc>
                  <a:txBody>
                    <a:bodyPr/>
                    <a:lstStyle/>
                    <a:p>
                      <a:pPr algn="r" fontAlgn="ctr"/>
                      <a:r>
                        <a:rPr lang="it-IT" sz="600" b="1" i="0" u="none" strike="noStrike">
                          <a:solidFill>
                            <a:srgbClr val="000000"/>
                          </a:solidFill>
                          <a:effectLst/>
                          <a:latin typeface="Calibri" panose="020F0502020204030204" pitchFamily="34" charset="0"/>
                        </a:rPr>
                        <a:t>Numero Famiglie</a:t>
                      </a:r>
                    </a:p>
                  </a:txBody>
                  <a:tcPr marL="4213" marR="4213" marT="4213" marB="0" anchor="ctr">
                    <a:lnL>
                      <a:noFill/>
                    </a:lnL>
                    <a:lnR>
                      <a:noFill/>
                    </a:lnR>
                    <a:lnT>
                      <a:noFill/>
                    </a:lnT>
                    <a:lnB>
                      <a:noFill/>
                    </a:lnB>
                  </a:tcPr>
                </a:tc>
                <a:tc>
                  <a:txBody>
                    <a:bodyPr/>
                    <a:lstStyle/>
                    <a:p>
                      <a:pPr algn="r" fontAlgn="ctr"/>
                      <a:r>
                        <a:rPr lang="it-IT" sz="600" b="1" i="0" u="none" strike="noStrike">
                          <a:solidFill>
                            <a:srgbClr val="000000"/>
                          </a:solidFill>
                          <a:effectLst/>
                          <a:latin typeface="Calibri" panose="020F0502020204030204" pitchFamily="34" charset="0"/>
                        </a:rPr>
                        <a:t>rilascio 2016 rif.2016</a:t>
                      </a:r>
                    </a:p>
                  </a:txBody>
                  <a:tcPr marL="4213" marR="4213" marT="4213" marB="0" anchor="ctr">
                    <a:lnL>
                      <a:noFill/>
                    </a:lnL>
                    <a:lnR>
                      <a:noFill/>
                    </a:lnR>
                    <a:lnT>
                      <a:noFill/>
                    </a:lnT>
                    <a:lnB>
                      <a:noFill/>
                    </a:lnB>
                  </a:tcPr>
                </a:tc>
                <a:tc>
                  <a:txBody>
                    <a:bodyPr/>
                    <a:lstStyle/>
                    <a:p>
                      <a:pPr algn="r" fontAlgn="ctr"/>
                      <a:r>
                        <a:rPr lang="it-IT" sz="600" b="1" i="0" u="none" strike="noStrike">
                          <a:solidFill>
                            <a:srgbClr val="000000"/>
                          </a:solidFill>
                          <a:effectLst/>
                          <a:latin typeface="Calibri" panose="020F0502020204030204" pitchFamily="34" charset="0"/>
                        </a:rPr>
                        <a:t>rilascio 2018 rif.2017</a:t>
                      </a:r>
                    </a:p>
                  </a:txBody>
                  <a:tcPr marL="4213" marR="4213" marT="4213" marB="0" anchor="ctr">
                    <a:lnL>
                      <a:noFill/>
                    </a:lnL>
                    <a:lnR>
                      <a:noFill/>
                    </a:lnR>
                    <a:lnT>
                      <a:noFill/>
                    </a:lnT>
                    <a:lnB>
                      <a:noFill/>
                    </a:lnB>
                  </a:tcPr>
                </a:tc>
                <a:tc>
                  <a:txBody>
                    <a:bodyPr/>
                    <a:lstStyle/>
                    <a:p>
                      <a:pPr algn="r" fontAlgn="ctr"/>
                      <a:r>
                        <a:rPr lang="it-IT" sz="600" b="1" i="0" u="none" strike="noStrike">
                          <a:solidFill>
                            <a:srgbClr val="000000"/>
                          </a:solidFill>
                          <a:effectLst/>
                          <a:latin typeface="Calibri" panose="020F0502020204030204" pitchFamily="34" charset="0"/>
                        </a:rPr>
                        <a:t>rilascio 2020 rif.2018</a:t>
                      </a:r>
                    </a:p>
                  </a:txBody>
                  <a:tcPr marL="4213" marR="4213" marT="4213" marB="0" anchor="ctr">
                    <a:lnL>
                      <a:noFill/>
                    </a:lnL>
                    <a:lnR>
                      <a:noFill/>
                    </a:lnR>
                    <a:lnT>
                      <a:noFill/>
                    </a:lnT>
                    <a:lnB>
                      <a:noFill/>
                    </a:lnB>
                  </a:tcPr>
                </a:tc>
                <a:tc>
                  <a:txBody>
                    <a:bodyPr/>
                    <a:lstStyle/>
                    <a:p>
                      <a:pPr algn="r" fontAlgn="ctr"/>
                      <a:r>
                        <a:rPr lang="it-IT" sz="600" b="1" i="0" u="none" strike="noStrike">
                          <a:solidFill>
                            <a:srgbClr val="000000"/>
                          </a:solidFill>
                          <a:effectLst/>
                          <a:latin typeface="Calibri" panose="020F0502020204030204" pitchFamily="34" charset="0"/>
                        </a:rPr>
                        <a:t>Fraz. campionamento</a:t>
                      </a:r>
                    </a:p>
                  </a:txBody>
                  <a:tcPr marL="4213" marR="4213" marT="4213" marB="0" anchor="ctr">
                    <a:lnL>
                      <a:noFill/>
                    </a:lnL>
                    <a:lnR>
                      <a:noFill/>
                    </a:lnR>
                    <a:lnT>
                      <a:noFill/>
                    </a:lnT>
                    <a:lnB>
                      <a:noFill/>
                    </a:lnB>
                  </a:tcPr>
                </a:tc>
                <a:tc>
                  <a:txBody>
                    <a:bodyPr/>
                    <a:lstStyle/>
                    <a:p>
                      <a:pPr algn="r" fontAlgn="ctr"/>
                      <a:r>
                        <a:rPr lang="it-IT" sz="600" b="1" i="0" u="none" strike="noStrike">
                          <a:solidFill>
                            <a:srgbClr val="000000"/>
                          </a:solidFill>
                          <a:effectLst/>
                          <a:latin typeface="Calibri" panose="020F0502020204030204" pitchFamily="34" charset="0"/>
                        </a:rPr>
                        <a:t>Famiglie da intervistare</a:t>
                      </a:r>
                    </a:p>
                  </a:txBody>
                  <a:tcPr marL="4213" marR="4213" marT="4213" marB="0" anchor="ctr">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Media Aree Comunali di Censimento</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17.962</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8.899</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l"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l"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Barberino di Mugello</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10.840</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4.549</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5,8</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264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Borgo San Lorenzo</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18.091</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7.629</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5,8</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442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Firenzuola</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4.844</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2.191</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9,6</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210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Marradi</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3.192</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1.464</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9,6</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141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Palazzuolo sul Senio</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1.169</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554</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9,6</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53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San Piero a Sieve</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4.302</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1.840</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9,6</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177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Scarperia</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7.835</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3.132</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8,9</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279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Vaglia</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5.067</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2.242</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8,9</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200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Vicchio</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8.263</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3.417</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8,9</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304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Bagno a Ripoli</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25.538</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10.504</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4,0</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420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Calenzano</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17.253</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7.269</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5,8</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422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Fiesole</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14.098</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6.240</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5,8</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362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Impruneta</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14.594</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6.359</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5,8</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369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Lastra a Signa</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19.722</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8.298</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5,8</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481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Signa</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19.376</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7.382</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5,8</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428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Capraia e Limite</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7.579</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3.090</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8,9</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275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Castelfiorentino</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17.842</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7.142</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5,8</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414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Cerreto Guidi</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10.735</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4.147</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5,8</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241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Certaldo</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16.076</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6.719</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5,8</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390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Fucecchio</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23.515</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9.043</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4,0</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362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Gambassi Terme</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4.860</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1.957</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9,6</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188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Montaione</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3.726</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1.540</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9,6</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148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Montelupo Fiorentino</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13.970</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5.734</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5,8</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333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Montespertoli</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13.614</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5.572</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5,8</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323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Vinci</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14.666</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5.813</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5,8</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337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Dicomano</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5.642</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2.448</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8,9</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218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Londa</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1.845</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794</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9,6</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76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Pelago</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7.682</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3.296</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8,9</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293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Pontassieve</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20.646</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9.187</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4,0</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367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Reggello</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16.314</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6.787</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5,8</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394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Rufina</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7.469</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3.194</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8,9</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284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San Godenzo</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1.191</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588</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9,6</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56 </a:t>
                      </a:r>
                    </a:p>
                  </a:txBody>
                  <a:tcPr marL="4213" marR="4213" marT="4213" marB="0" anchor="b">
                    <a:lnL>
                      <a:noFill/>
                    </a:lnL>
                    <a:lnR>
                      <a:noFill/>
                    </a:lnR>
                    <a:lnT>
                      <a:noFill/>
                    </a:lnT>
                    <a:lnB>
                      <a:noFill/>
                    </a:lnB>
                  </a:tcPr>
                </a:tc>
              </a:tr>
              <a:tr h="96910">
                <a:tc>
                  <a:txBody>
                    <a:bodyPr/>
                    <a:lstStyle/>
                    <a:p>
                      <a:pPr algn="l" fontAlgn="b"/>
                      <a:r>
                        <a:rPr lang="it-IT" sz="600" b="1" i="0" u="none" strike="noStrike">
                          <a:solidFill>
                            <a:srgbClr val="000000"/>
                          </a:solidFill>
                          <a:effectLst/>
                          <a:latin typeface="Calibri" panose="020F0502020204030204" pitchFamily="34" charset="0"/>
                        </a:rPr>
                        <a:t>Valdarno superiore</a:t>
                      </a:r>
                    </a:p>
                  </a:txBody>
                  <a:tcPr marL="4213" marR="4213" marT="4213" marB="0" anchor="b">
                    <a:lnL>
                      <a:noFill/>
                    </a:lnL>
                    <a:lnR>
                      <a:noFill/>
                    </a:lnR>
                    <a:lnT>
                      <a:noFill/>
                    </a:lnT>
                    <a:lnB>
                      <a:noFill/>
                    </a:lnB>
                  </a:tcPr>
                </a:tc>
                <a:tc>
                  <a:txBody>
                    <a:bodyPr/>
                    <a:lstStyle/>
                    <a:p>
                      <a:pPr algn="r" fontAlgn="b"/>
                      <a:r>
                        <a:rPr lang="it-IT" sz="600" b="1" i="0" u="none" strike="noStrike">
                          <a:solidFill>
                            <a:srgbClr val="000000"/>
                          </a:solidFill>
                          <a:effectLst/>
                          <a:latin typeface="Calibri" panose="020F0502020204030204" pitchFamily="34" charset="0"/>
                        </a:rPr>
                        <a:t>32.374</a:t>
                      </a:r>
                    </a:p>
                  </a:txBody>
                  <a:tcPr marL="4213" marR="4213" marT="4213" marB="0" anchor="b">
                    <a:lnL>
                      <a:noFill/>
                    </a:lnL>
                    <a:lnR>
                      <a:noFill/>
                    </a:lnR>
                    <a:lnT>
                      <a:noFill/>
                    </a:lnT>
                    <a:lnB>
                      <a:noFill/>
                    </a:lnB>
                  </a:tcPr>
                </a:tc>
                <a:tc>
                  <a:txBody>
                    <a:bodyPr/>
                    <a:lstStyle/>
                    <a:p>
                      <a:pPr algn="r" fontAlgn="b"/>
                      <a:r>
                        <a:rPr lang="it-IT" sz="600" b="1" i="0" u="none" strike="noStrike">
                          <a:solidFill>
                            <a:srgbClr val="000000"/>
                          </a:solidFill>
                          <a:effectLst/>
                          <a:latin typeface="Calibri" panose="020F0502020204030204" pitchFamily="34" charset="0"/>
                        </a:rPr>
                        <a:t>13.021</a:t>
                      </a:r>
                    </a:p>
                  </a:txBody>
                  <a:tcPr marL="4213" marR="4213" marT="4213" marB="0" anchor="b">
                    <a:lnL>
                      <a:noFill/>
                    </a:lnL>
                    <a:lnR>
                      <a:noFill/>
                    </a:lnR>
                    <a:lnT>
                      <a:noFill/>
                    </a:lnT>
                    <a:lnB>
                      <a:noFill/>
                    </a:lnB>
                  </a:tcPr>
                </a:tc>
                <a:tc>
                  <a:txBody>
                    <a:bodyPr/>
                    <a:lstStyle/>
                    <a:p>
                      <a:pPr algn="ctr" fontAlgn="b"/>
                      <a:endParaRPr lang="it-IT" sz="600" b="1"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1"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1"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1" i="0" u="none" strike="noStrike">
                          <a:solidFill>
                            <a:srgbClr val="000000"/>
                          </a:solidFill>
                          <a:effectLst/>
                          <a:latin typeface="Calibri" panose="020F0502020204030204" pitchFamily="34" charset="0"/>
                        </a:rPr>
                        <a:t>4,0</a:t>
                      </a:r>
                    </a:p>
                  </a:txBody>
                  <a:tcPr marL="4213" marR="4213" marT="4213" marB="0" anchor="b">
                    <a:lnL>
                      <a:noFill/>
                    </a:lnL>
                    <a:lnR>
                      <a:noFill/>
                    </a:lnR>
                    <a:lnT>
                      <a:noFill/>
                    </a:lnT>
                    <a:lnB>
                      <a:noFill/>
                    </a:lnB>
                  </a:tcPr>
                </a:tc>
                <a:tc>
                  <a:txBody>
                    <a:bodyPr/>
                    <a:lstStyle/>
                    <a:p>
                      <a:pPr algn="l" fontAlgn="b"/>
                      <a:r>
                        <a:rPr lang="it-IT" sz="600" b="1" i="0" u="none" strike="noStrike">
                          <a:solidFill>
                            <a:srgbClr val="000000"/>
                          </a:solidFill>
                          <a:effectLst/>
                          <a:latin typeface="Calibri" panose="020F0502020204030204" pitchFamily="34" charset="0"/>
                        </a:rPr>
                        <a:t>             521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Figline Valdarno</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17.136</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6.930</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5,8</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402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Incisa in Val d'Arno</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6.530</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2.615</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8,9</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233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Rignano sull'Arno</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8.708</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3.476</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8,9</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309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Barberino Val d'Elsa</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4.405</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1.818</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9,6</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175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Greve in Chianti</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14.035</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5.829</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5,8</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338 </a:t>
                      </a:r>
                    </a:p>
                  </a:txBody>
                  <a:tcPr marL="4213" marR="4213" marT="4213" marB="0" anchor="b">
                    <a:lnL>
                      <a:noFill/>
                    </a:lnL>
                    <a:lnR>
                      <a:noFill/>
                    </a:lnR>
                    <a:lnT>
                      <a:noFill/>
                    </a:lnT>
                    <a:lnB>
                      <a:noFill/>
                    </a:lnB>
                  </a:tcPr>
                </a:tc>
              </a:tr>
              <a:tr h="96910">
                <a:tc>
                  <a:txBody>
                    <a:bodyPr/>
                    <a:lstStyle/>
                    <a:p>
                      <a:pPr algn="l" fontAlgn="b"/>
                      <a:r>
                        <a:rPr lang="it-IT" sz="600" b="0" i="0" u="none" strike="noStrike" dirty="0">
                          <a:solidFill>
                            <a:srgbClr val="000000"/>
                          </a:solidFill>
                          <a:effectLst/>
                          <a:latin typeface="Calibri" panose="020F0502020204030204" pitchFamily="34" charset="0"/>
                        </a:rPr>
                        <a:t>San Casciano in Val di Pesa</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17.168</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7.103</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5,8</a:t>
                      </a:r>
                    </a:p>
                  </a:txBody>
                  <a:tcPr marL="4213" marR="4213" marT="4213" marB="0" anchor="b">
                    <a:lnL>
                      <a:noFill/>
                    </a:lnL>
                    <a:lnR>
                      <a:noFill/>
                    </a:lnR>
                    <a:lnT>
                      <a:noFill/>
                    </a:lnT>
                    <a:lnB>
                      <a:noFill/>
                    </a:lnB>
                  </a:tcPr>
                </a:tc>
                <a:tc>
                  <a:txBody>
                    <a:bodyPr/>
                    <a:lstStyle/>
                    <a:p>
                      <a:pPr algn="l" fontAlgn="b"/>
                      <a:r>
                        <a:rPr lang="it-IT" sz="600" b="0" i="0" u="none" strike="noStrike">
                          <a:solidFill>
                            <a:srgbClr val="000000"/>
                          </a:solidFill>
                          <a:effectLst/>
                          <a:latin typeface="Calibri" panose="020F0502020204030204" pitchFamily="34" charset="0"/>
                        </a:rPr>
                        <a:t>             412 </a:t>
                      </a:r>
                    </a:p>
                  </a:txBody>
                  <a:tcPr marL="4213" marR="4213" marT="4213" marB="0" anchor="b">
                    <a:lnL>
                      <a:noFill/>
                    </a:lnL>
                    <a:lnR>
                      <a:noFill/>
                    </a:lnR>
                    <a:lnT>
                      <a:noFill/>
                    </a:lnT>
                    <a:lnB>
                      <a:noFill/>
                    </a:lnB>
                  </a:tcPr>
                </a:tc>
              </a:tr>
              <a:tr h="96910">
                <a:tc>
                  <a:txBody>
                    <a:bodyPr/>
                    <a:lstStyle/>
                    <a:p>
                      <a:pPr algn="l" fontAlgn="b"/>
                      <a:r>
                        <a:rPr lang="it-IT" sz="600" b="0" i="0" u="none" strike="noStrike">
                          <a:solidFill>
                            <a:srgbClr val="000000"/>
                          </a:solidFill>
                          <a:effectLst/>
                          <a:latin typeface="Calibri" panose="020F0502020204030204" pitchFamily="34" charset="0"/>
                        </a:rPr>
                        <a:t>Tavarnelle Val di Pesa</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7.815</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3.215</a:t>
                      </a: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endParaRPr lang="it-IT" sz="600" b="0" i="0" u="none" strike="noStrike">
                        <a:solidFill>
                          <a:srgbClr val="000000"/>
                        </a:solidFill>
                        <a:effectLst/>
                        <a:latin typeface="Calibri" panose="020F0502020204030204" pitchFamily="34" charset="0"/>
                      </a:endParaRPr>
                    </a:p>
                  </a:txBody>
                  <a:tcPr marL="4213" marR="4213" marT="4213" marB="0" anchor="b">
                    <a:lnL>
                      <a:noFill/>
                    </a:lnL>
                    <a:lnR>
                      <a:noFill/>
                    </a:lnR>
                    <a:lnT>
                      <a:noFill/>
                    </a:lnT>
                    <a:lnB>
                      <a:noFill/>
                    </a:lnB>
                  </a:tcPr>
                </a:tc>
                <a:tc>
                  <a:txBody>
                    <a:bodyPr/>
                    <a:lstStyle/>
                    <a:p>
                      <a:pPr algn="ctr" fontAlgn="b"/>
                      <a:r>
                        <a:rPr lang="it-IT" sz="600" b="0" i="0" u="none" strike="noStrike">
                          <a:solidFill>
                            <a:srgbClr val="000000"/>
                          </a:solidFill>
                          <a:effectLst/>
                          <a:latin typeface="Calibri" panose="020F0502020204030204" pitchFamily="34" charset="0"/>
                        </a:rPr>
                        <a:t>X</a:t>
                      </a:r>
                    </a:p>
                  </a:txBody>
                  <a:tcPr marL="4213" marR="4213" marT="4213" marB="0" anchor="b">
                    <a:lnL>
                      <a:noFill/>
                    </a:lnL>
                    <a:lnR>
                      <a:noFill/>
                    </a:lnR>
                    <a:lnT>
                      <a:noFill/>
                    </a:lnT>
                    <a:lnB>
                      <a:noFill/>
                    </a:lnB>
                  </a:tcPr>
                </a:tc>
                <a:tc>
                  <a:txBody>
                    <a:bodyPr/>
                    <a:lstStyle/>
                    <a:p>
                      <a:pPr algn="r" fontAlgn="b"/>
                      <a:r>
                        <a:rPr lang="it-IT" sz="600" b="0" i="0" u="none" strike="noStrike">
                          <a:solidFill>
                            <a:srgbClr val="000000"/>
                          </a:solidFill>
                          <a:effectLst/>
                          <a:latin typeface="Calibri" panose="020F0502020204030204" pitchFamily="34" charset="0"/>
                        </a:rPr>
                        <a:t>8,9</a:t>
                      </a:r>
                    </a:p>
                  </a:txBody>
                  <a:tcPr marL="4213" marR="4213" marT="4213" marB="0" anchor="b">
                    <a:lnL>
                      <a:noFill/>
                    </a:lnL>
                    <a:lnR>
                      <a:noFill/>
                    </a:lnR>
                    <a:lnT>
                      <a:noFill/>
                    </a:lnT>
                    <a:lnB>
                      <a:noFill/>
                    </a:lnB>
                  </a:tcPr>
                </a:tc>
                <a:tc>
                  <a:txBody>
                    <a:bodyPr/>
                    <a:lstStyle/>
                    <a:p>
                      <a:pPr algn="l" fontAlgn="b"/>
                      <a:r>
                        <a:rPr lang="it-IT" sz="600" b="0" i="0" u="none" strike="noStrike" dirty="0">
                          <a:solidFill>
                            <a:srgbClr val="000000"/>
                          </a:solidFill>
                          <a:effectLst/>
                          <a:latin typeface="Calibri" panose="020F0502020204030204" pitchFamily="34" charset="0"/>
                        </a:rPr>
                        <a:t>             286 </a:t>
                      </a:r>
                    </a:p>
                  </a:txBody>
                  <a:tcPr marL="4213" marR="4213" marT="4213" marB="0" anchor="b">
                    <a:lnL>
                      <a:noFill/>
                    </a:lnL>
                    <a:lnR>
                      <a:noFill/>
                    </a:lnR>
                    <a:lnT>
                      <a:noFill/>
                    </a:lnT>
                    <a:lnB>
                      <a:noFill/>
                    </a:lnB>
                  </a:tcPr>
                </a:tc>
              </a:tr>
            </a:tbl>
          </a:graphicData>
        </a:graphic>
      </p:graphicFrame>
      <p:sp>
        <p:nvSpPr>
          <p:cNvPr id="7" name="CasellaDiTesto 6"/>
          <p:cNvSpPr txBox="1"/>
          <p:nvPr/>
        </p:nvSpPr>
        <p:spPr>
          <a:xfrm>
            <a:off x="632773" y="707509"/>
            <a:ext cx="697627" cy="369332"/>
          </a:xfrm>
          <a:prstGeom prst="rect">
            <a:avLst/>
          </a:prstGeom>
          <a:noFill/>
        </p:spPr>
        <p:txBody>
          <a:bodyPr wrap="none" rtlCol="0">
            <a:spAutoFit/>
          </a:bodyPr>
          <a:lstStyle/>
          <a:p>
            <a:r>
              <a:rPr lang="it-IT" dirty="0" smtClean="0">
                <a:solidFill>
                  <a:schemeClr val="tx1"/>
                </a:solidFill>
              </a:rPr>
              <a:t>2020</a:t>
            </a:r>
            <a:endParaRPr lang="it-IT" dirty="0">
              <a:solidFill>
                <a:schemeClr val="tx1"/>
              </a:solidFill>
            </a:endParaRPr>
          </a:p>
        </p:txBody>
      </p:sp>
      <p:sp>
        <p:nvSpPr>
          <p:cNvPr id="8"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9"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85577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a:noFill/>
          <a:ln w="9525">
            <a:noFill/>
            <a:round/>
            <a:headEnd/>
            <a:tailEnd/>
          </a:ln>
        </p:spPr>
        <p:txBody>
          <a:bodyPr vert="horz" wrap="square" lIns="90000" tIns="46800" rIns="90000" bIns="46800" numCol="1" anchor="b" anchorCtr="0" compatLnSpc="1">
            <a:prstTxWarp prst="textNoShape">
              <a:avLst/>
            </a:prstTxWarp>
          </a:bodyPr>
          <a:lstStyle/>
          <a:p>
            <a:r>
              <a:rPr lang="it-IT" sz="2800" dirty="0" smtClean="0">
                <a:latin typeface="Calibri" panose="020F0502020204030204" pitchFamily="34" charset="0"/>
              </a:rPr>
              <a:t>Il censimento permanente a scala metropolitana/4</a:t>
            </a:r>
            <a:endParaRPr lang="it-IT" sz="2800" dirty="0">
              <a:latin typeface="Calibri" panose="020F0502020204030204" pitchFamily="34" charset="0"/>
            </a:endParaRPr>
          </a:p>
        </p:txBody>
      </p:sp>
      <p:sp>
        <p:nvSpPr>
          <p:cNvPr id="6" name="Segnaposto numero diapositiva 5"/>
          <p:cNvSpPr>
            <a:spLocks noGrp="1"/>
          </p:cNvSpPr>
          <p:nvPr>
            <p:ph type="sldNum" sz="quarter" idx="12"/>
          </p:nvPr>
        </p:nvSpPr>
        <p:spPr>
          <a:xfrm>
            <a:off x="7235825" y="6245225"/>
            <a:ext cx="1376363" cy="473075"/>
          </a:xfrm>
        </p:spPr>
        <p:txBody>
          <a:bodyPr/>
          <a:lstStyle/>
          <a:p>
            <a:pPr>
              <a:defRPr/>
            </a:pPr>
            <a:fld id="{350A8857-EA2D-4FDB-97D8-2516BEC577C6}" type="slidenum">
              <a:rPr lang="it-IT" sz="1200" smtClean="0">
                <a:latin typeface="Calibri" panose="020F0502020204030204" pitchFamily="34" charset="0"/>
              </a:rPr>
              <a:pPr>
                <a:defRPr/>
              </a:pPr>
              <a:t>28</a:t>
            </a:fld>
            <a:endParaRPr lang="it-IT" sz="1200" dirty="0">
              <a:latin typeface="Calibri" panose="020F0502020204030204" pitchFamily="34" charset="0"/>
            </a:endParaRPr>
          </a:p>
        </p:txBody>
      </p:sp>
      <p:sp>
        <p:nvSpPr>
          <p:cNvPr id="3" name="Rettangolo 2"/>
          <p:cNvSpPr/>
          <p:nvPr/>
        </p:nvSpPr>
        <p:spPr>
          <a:xfrm>
            <a:off x="574675" y="2204864"/>
            <a:ext cx="7957765" cy="3170099"/>
          </a:xfrm>
          <a:prstGeom prst="rect">
            <a:avLst/>
          </a:prstGeom>
        </p:spPr>
        <p:txBody>
          <a:bodyPr wrap="square">
            <a:spAutoFit/>
          </a:bodyPr>
          <a:lstStyle/>
          <a:p>
            <a:pPr marL="541338" lvl="2" indent="-363538" algn="just">
              <a:spcAft>
                <a:spcPts val="0"/>
              </a:spcAft>
              <a:buFont typeface="Arial" panose="020B0604020202020204" pitchFamily="34" charset="0"/>
              <a:buChar char="•"/>
              <a:tabLst>
                <a:tab pos="180340" algn="l"/>
              </a:tabLst>
            </a:pPr>
            <a:r>
              <a:rPr lang="it-IT" sz="20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Rilascio di dati nel 2016 con riferimento al 2016 (e poi ogni anno) per l’intera Città Metropolitana, Firenze nel suo insieme (ma anche dettagliato per aree Q5, Q2+riva destra del Q1, riva sinistra), l’intera area fiorentina escluso Firenze, l’Empolese </a:t>
            </a:r>
            <a:r>
              <a:rPr lang="it-IT" sz="2000"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Valdelsa</a:t>
            </a:r>
            <a:r>
              <a:rPr lang="it-IT" sz="20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p>
          <a:p>
            <a:pPr marL="541338" lvl="2" indent="-363538" algn="just">
              <a:spcAft>
                <a:spcPts val="0"/>
              </a:spcAft>
              <a:buFont typeface="Arial" panose="020B0604020202020204" pitchFamily="34" charset="0"/>
              <a:buChar char="•"/>
              <a:tabLst>
                <a:tab pos="180340" algn="l"/>
              </a:tabLst>
            </a:pPr>
            <a:r>
              <a:rPr lang="it-IT" sz="20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Si avrebbe poi un rilascio nel 2018 con riferimento al 2017 (e successivamente ogni anno, con un anno di ritardo) anche per Mugello, Montagna fiorentina e Chianti, e per i singoli comuni di Campi Bisenzio, Empoli, Scandicci, Sesto Fiorentino.</a:t>
            </a:r>
          </a:p>
          <a:p>
            <a:pPr marL="541338" lvl="2" indent="-363538" algn="just">
              <a:spcAft>
                <a:spcPts val="0"/>
              </a:spcAft>
              <a:buFont typeface="Arial" panose="020B0604020202020204" pitchFamily="34" charset="0"/>
              <a:buChar char="•"/>
              <a:tabLst>
                <a:tab pos="180340" algn="l"/>
              </a:tabLst>
            </a:pPr>
            <a:r>
              <a:rPr lang="it-IT" sz="20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Nel 2020 con riferimento 2018 (e successivamente ogni anno con due anni di ritardo) per tutti i restanti comuni della Città Metropolitana.</a:t>
            </a:r>
            <a:endParaRPr lang="it-IT"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8"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780454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a:noFill/>
          <a:ln w="9525">
            <a:noFill/>
            <a:round/>
            <a:headEnd/>
            <a:tailEnd/>
          </a:ln>
        </p:spPr>
        <p:txBody>
          <a:bodyPr vert="horz" wrap="square" lIns="90000" tIns="46800" rIns="90000" bIns="46800" numCol="1" anchor="b" anchorCtr="0" compatLnSpc="1">
            <a:prstTxWarp prst="textNoShape">
              <a:avLst/>
            </a:prstTxWarp>
          </a:bodyPr>
          <a:lstStyle/>
          <a:p>
            <a:r>
              <a:rPr lang="it-IT" sz="2800" dirty="0">
                <a:latin typeface="Calibri" panose="020F0502020204030204" pitchFamily="34" charset="0"/>
              </a:rPr>
              <a:t>Il </a:t>
            </a:r>
            <a:r>
              <a:rPr lang="it-IT" sz="2800" dirty="0" smtClean="0">
                <a:latin typeface="Calibri" panose="020F0502020204030204" pitchFamily="34" charset="0"/>
              </a:rPr>
              <a:t>progetto per l’ufficio di statistica metropolitano/6</a:t>
            </a:r>
            <a:endParaRPr lang="it-IT" sz="2800" dirty="0">
              <a:latin typeface="Calibri" panose="020F0502020204030204" pitchFamily="34" charset="0"/>
            </a:endParaRPr>
          </a:p>
        </p:txBody>
      </p:sp>
      <p:sp>
        <p:nvSpPr>
          <p:cNvPr id="6" name="Segnaposto numero diapositiva 5"/>
          <p:cNvSpPr>
            <a:spLocks noGrp="1"/>
          </p:cNvSpPr>
          <p:nvPr>
            <p:ph type="sldNum" sz="quarter" idx="12"/>
          </p:nvPr>
        </p:nvSpPr>
        <p:spPr>
          <a:xfrm>
            <a:off x="7235825" y="6245225"/>
            <a:ext cx="1376363" cy="473075"/>
          </a:xfrm>
        </p:spPr>
        <p:txBody>
          <a:bodyPr/>
          <a:lstStyle/>
          <a:p>
            <a:pPr>
              <a:defRPr/>
            </a:pPr>
            <a:fld id="{350A8857-EA2D-4FDB-97D8-2516BEC577C6}" type="slidenum">
              <a:rPr lang="it-IT" sz="1200" smtClean="0">
                <a:latin typeface="Calibri" panose="020F0502020204030204" pitchFamily="34" charset="0"/>
              </a:rPr>
              <a:pPr>
                <a:defRPr/>
              </a:pPr>
              <a:t>29</a:t>
            </a:fld>
            <a:endParaRPr lang="it-IT" sz="1200" dirty="0">
              <a:latin typeface="Calibri" panose="020F0502020204030204" pitchFamily="34" charset="0"/>
            </a:endParaRPr>
          </a:p>
        </p:txBody>
      </p:sp>
      <p:sp>
        <p:nvSpPr>
          <p:cNvPr id="3" name="Rettangolo 2"/>
          <p:cNvSpPr/>
          <p:nvPr/>
        </p:nvSpPr>
        <p:spPr>
          <a:xfrm>
            <a:off x="554830" y="1844824"/>
            <a:ext cx="8037514" cy="4031873"/>
          </a:xfrm>
          <a:prstGeom prst="rect">
            <a:avLst/>
          </a:prstGeom>
        </p:spPr>
        <p:txBody>
          <a:bodyPr wrap="square">
            <a:spAutoFit/>
          </a:bodyPr>
          <a:lstStyle/>
          <a:p>
            <a:pPr lvl="1">
              <a:buFont typeface="Arial" panose="020B0604020202020204" pitchFamily="34" charset="0"/>
              <a:buChar char="•"/>
            </a:pPr>
            <a:r>
              <a:rPr lang="it-IT" sz="1600" dirty="0" smtClean="0">
                <a:solidFill>
                  <a:schemeClr val="tx1"/>
                </a:solidFill>
              </a:rPr>
              <a:t>Raccolta</a:t>
            </a:r>
            <a:r>
              <a:rPr lang="it-IT" sz="1600" dirty="0">
                <a:solidFill>
                  <a:schemeClr val="tx1"/>
                </a:solidFill>
              </a:rPr>
              <a:t>, </a:t>
            </a:r>
            <a:r>
              <a:rPr lang="it-IT" sz="1600" dirty="0" smtClean="0">
                <a:solidFill>
                  <a:schemeClr val="tx1"/>
                </a:solidFill>
              </a:rPr>
              <a:t>elaborazione </a:t>
            </a:r>
            <a:r>
              <a:rPr lang="it-IT" sz="1600" dirty="0">
                <a:solidFill>
                  <a:schemeClr val="tx1"/>
                </a:solidFill>
              </a:rPr>
              <a:t>e </a:t>
            </a:r>
            <a:r>
              <a:rPr lang="it-IT" sz="1600" dirty="0" smtClean="0">
                <a:solidFill>
                  <a:schemeClr val="tx1"/>
                </a:solidFill>
              </a:rPr>
              <a:t>pubblicazione </a:t>
            </a:r>
            <a:r>
              <a:rPr lang="it-IT" sz="1600" dirty="0">
                <a:solidFill>
                  <a:schemeClr val="tx1"/>
                </a:solidFill>
              </a:rPr>
              <a:t>delle informazioni statistiche strutturali riferite ai singoli </a:t>
            </a:r>
            <a:r>
              <a:rPr lang="it-IT" sz="1600" dirty="0" smtClean="0">
                <a:solidFill>
                  <a:schemeClr val="tx1"/>
                </a:solidFill>
              </a:rPr>
              <a:t>comuni</a:t>
            </a:r>
          </a:p>
          <a:p>
            <a:pPr lvl="1">
              <a:buFont typeface="Arial" panose="020B0604020202020204" pitchFamily="34" charset="0"/>
              <a:buChar char="•"/>
            </a:pPr>
            <a:r>
              <a:rPr lang="it-IT" sz="1600" dirty="0" smtClean="0">
                <a:solidFill>
                  <a:schemeClr val="tx1"/>
                </a:solidFill>
              </a:rPr>
              <a:t>Archivi </a:t>
            </a:r>
            <a:r>
              <a:rPr lang="it-IT" sz="1600" dirty="0">
                <a:solidFill>
                  <a:schemeClr val="tx1"/>
                </a:solidFill>
              </a:rPr>
              <a:t>amministrativi e registri </a:t>
            </a:r>
            <a:r>
              <a:rPr lang="it-IT" sz="1600" dirty="0" smtClean="0">
                <a:solidFill>
                  <a:schemeClr val="tx1"/>
                </a:solidFill>
              </a:rPr>
              <a:t>statistici conferiti e a disposizione pubblica</a:t>
            </a:r>
          </a:p>
          <a:p>
            <a:pPr lvl="1">
              <a:buFont typeface="Arial" panose="020B0604020202020204" pitchFamily="34" charset="0"/>
              <a:buChar char="•"/>
            </a:pPr>
            <a:r>
              <a:rPr lang="it-IT" sz="1600" dirty="0" smtClean="0">
                <a:solidFill>
                  <a:schemeClr val="tx1"/>
                </a:solidFill>
              </a:rPr>
              <a:t>Annuario </a:t>
            </a:r>
            <a:r>
              <a:rPr lang="it-IT" sz="1600" dirty="0">
                <a:solidFill>
                  <a:schemeClr val="tx1"/>
                </a:solidFill>
              </a:rPr>
              <a:t>statistico della Città Metropolitana sviluppato sulla scorta </a:t>
            </a:r>
            <a:r>
              <a:rPr lang="it-IT" sz="1600" dirty="0" smtClean="0">
                <a:solidFill>
                  <a:schemeClr val="tx1"/>
                </a:solidFill>
              </a:rPr>
              <a:t>dell’Annuario </a:t>
            </a:r>
            <a:r>
              <a:rPr lang="it-IT" sz="1600" dirty="0">
                <a:solidFill>
                  <a:schemeClr val="tx1"/>
                </a:solidFill>
              </a:rPr>
              <a:t>online </a:t>
            </a:r>
            <a:r>
              <a:rPr lang="it-IT" sz="1600" dirty="0" smtClean="0">
                <a:solidFill>
                  <a:schemeClr val="tx1"/>
                </a:solidFill>
              </a:rPr>
              <a:t>del </a:t>
            </a:r>
            <a:r>
              <a:rPr lang="it-IT" sz="1600" dirty="0">
                <a:solidFill>
                  <a:schemeClr val="tx1"/>
                </a:solidFill>
              </a:rPr>
              <a:t>Comune di </a:t>
            </a:r>
            <a:r>
              <a:rPr lang="it-IT" sz="1600" dirty="0" smtClean="0">
                <a:solidFill>
                  <a:schemeClr val="tx1"/>
                </a:solidFill>
              </a:rPr>
              <a:t>Firenze </a:t>
            </a:r>
            <a:r>
              <a:rPr lang="it-IT" sz="1600" dirty="0" smtClean="0">
                <a:solidFill>
                  <a:srgbClr val="FF0000"/>
                </a:solidFill>
              </a:rPr>
              <a:t>annuario.comune.fi.it </a:t>
            </a:r>
          </a:p>
          <a:p>
            <a:pPr lvl="1">
              <a:buFont typeface="Arial" panose="020B0604020202020204" pitchFamily="34" charset="0"/>
              <a:buChar char="•"/>
            </a:pPr>
            <a:r>
              <a:rPr lang="it-IT" sz="1600" dirty="0">
                <a:solidFill>
                  <a:schemeClr val="tx1"/>
                </a:solidFill>
              </a:rPr>
              <a:t>A</a:t>
            </a:r>
            <a:r>
              <a:rPr lang="it-IT" sz="1600" dirty="0" smtClean="0">
                <a:solidFill>
                  <a:schemeClr val="tx1"/>
                </a:solidFill>
              </a:rPr>
              <a:t>limentazione </a:t>
            </a:r>
            <a:r>
              <a:rPr lang="it-IT" sz="1600" dirty="0">
                <a:solidFill>
                  <a:schemeClr val="tx1"/>
                </a:solidFill>
              </a:rPr>
              <a:t>di un sistema di pubblicazione di dati in formato aperto su scala </a:t>
            </a:r>
            <a:r>
              <a:rPr lang="it-IT" sz="1600" dirty="0" smtClean="0">
                <a:solidFill>
                  <a:schemeClr val="tx1"/>
                </a:solidFill>
              </a:rPr>
              <a:t>metropolitana </a:t>
            </a:r>
            <a:r>
              <a:rPr lang="it-IT" sz="1600" dirty="0" smtClean="0">
                <a:solidFill>
                  <a:srgbClr val="FF0000"/>
                </a:solidFill>
              </a:rPr>
              <a:t>opendata.comune.fi.it</a:t>
            </a:r>
            <a:endParaRPr lang="it-IT" sz="1600" dirty="0">
              <a:solidFill>
                <a:srgbClr val="FF0000"/>
              </a:solidFill>
            </a:endParaRPr>
          </a:p>
          <a:p>
            <a:pPr lvl="1">
              <a:buFont typeface="Arial" panose="020B0604020202020204" pitchFamily="34" charset="0"/>
              <a:buChar char="•"/>
            </a:pPr>
            <a:r>
              <a:rPr lang="it-IT" sz="1600" dirty="0" smtClean="0">
                <a:solidFill>
                  <a:schemeClr val="tx1"/>
                </a:solidFill>
              </a:rPr>
              <a:t>Estensione </a:t>
            </a:r>
            <a:r>
              <a:rPr lang="it-IT" sz="1600" dirty="0">
                <a:solidFill>
                  <a:schemeClr val="tx1"/>
                </a:solidFill>
              </a:rPr>
              <a:t>ai singoli comuni della pertinenza dei lavori del Comune di Firenze presenti nel Programma Statistico </a:t>
            </a:r>
            <a:r>
              <a:rPr lang="it-IT" sz="1600" dirty="0" smtClean="0">
                <a:solidFill>
                  <a:schemeClr val="tx1"/>
                </a:solidFill>
              </a:rPr>
              <a:t>Nazionale:</a:t>
            </a:r>
          </a:p>
          <a:p>
            <a:pPr lvl="2">
              <a:buFont typeface="Arial" panose="020B0604020202020204" pitchFamily="34" charset="0"/>
              <a:buChar char="•"/>
            </a:pPr>
            <a:r>
              <a:rPr lang="it-IT" sz="1600" dirty="0" smtClean="0">
                <a:solidFill>
                  <a:schemeClr val="tx1"/>
                </a:solidFill>
              </a:rPr>
              <a:t>FIR-00001 </a:t>
            </a:r>
            <a:r>
              <a:rPr lang="it-IT" sz="1600" dirty="0">
                <a:solidFill>
                  <a:schemeClr val="tx1"/>
                </a:solidFill>
              </a:rPr>
              <a:t>Le forze di lavoro nel Comune di Firenze e nell'area </a:t>
            </a:r>
            <a:r>
              <a:rPr lang="it-IT" sz="1600" dirty="0" smtClean="0">
                <a:solidFill>
                  <a:schemeClr val="tx1"/>
                </a:solidFill>
              </a:rPr>
              <a:t>fiorentina</a:t>
            </a:r>
          </a:p>
          <a:p>
            <a:pPr lvl="2">
              <a:buFont typeface="Arial" panose="020B0604020202020204" pitchFamily="34" charset="0"/>
              <a:buChar char="•"/>
            </a:pPr>
            <a:r>
              <a:rPr lang="it-IT" sz="1600" dirty="0" smtClean="0">
                <a:solidFill>
                  <a:schemeClr val="tx1"/>
                </a:solidFill>
              </a:rPr>
              <a:t>FIR-00004 </a:t>
            </a:r>
            <a:r>
              <a:rPr lang="it-IT" sz="1600" dirty="0">
                <a:solidFill>
                  <a:schemeClr val="tx1"/>
                </a:solidFill>
              </a:rPr>
              <a:t>Profilo demografico della città e dell'area </a:t>
            </a:r>
            <a:r>
              <a:rPr lang="it-IT" sz="1600" dirty="0" smtClean="0">
                <a:solidFill>
                  <a:schemeClr val="tx1"/>
                </a:solidFill>
              </a:rPr>
              <a:t>fiorentina</a:t>
            </a:r>
          </a:p>
          <a:p>
            <a:pPr lvl="2">
              <a:buFont typeface="Arial" panose="020B0604020202020204" pitchFamily="34" charset="0"/>
              <a:buChar char="•"/>
            </a:pPr>
            <a:r>
              <a:rPr lang="it-IT" sz="1600" dirty="0" smtClean="0">
                <a:solidFill>
                  <a:schemeClr val="tx1"/>
                </a:solidFill>
              </a:rPr>
              <a:t>FIR-00005 </a:t>
            </a:r>
            <a:r>
              <a:rPr lang="it-IT" sz="1600" dirty="0">
                <a:solidFill>
                  <a:schemeClr val="tx1"/>
                </a:solidFill>
              </a:rPr>
              <a:t>Numerazione civica </a:t>
            </a:r>
            <a:r>
              <a:rPr lang="it-IT" sz="1600" dirty="0" err="1" smtClean="0">
                <a:solidFill>
                  <a:schemeClr val="tx1"/>
                </a:solidFill>
              </a:rPr>
              <a:t>georeferenziata</a:t>
            </a:r>
            <a:endParaRPr lang="it-IT" sz="1600" dirty="0" smtClean="0">
              <a:solidFill>
                <a:schemeClr val="tx1"/>
              </a:solidFill>
            </a:endParaRPr>
          </a:p>
          <a:p>
            <a:pPr lvl="2">
              <a:buFont typeface="Arial" panose="020B0604020202020204" pitchFamily="34" charset="0"/>
              <a:buChar char="•"/>
            </a:pPr>
            <a:r>
              <a:rPr lang="it-IT" sz="1600" dirty="0" smtClean="0">
                <a:solidFill>
                  <a:schemeClr val="tx1"/>
                </a:solidFill>
              </a:rPr>
              <a:t>FIR-00007 </a:t>
            </a:r>
            <a:r>
              <a:rPr lang="it-IT" sz="1600" dirty="0">
                <a:solidFill>
                  <a:schemeClr val="tx1"/>
                </a:solidFill>
              </a:rPr>
              <a:t>La qualità della vita a </a:t>
            </a:r>
            <a:r>
              <a:rPr lang="it-IT" sz="1600" dirty="0" smtClean="0">
                <a:solidFill>
                  <a:schemeClr val="tx1"/>
                </a:solidFill>
              </a:rPr>
              <a:t>Firenze</a:t>
            </a:r>
          </a:p>
          <a:p>
            <a:pPr lvl="2">
              <a:buFont typeface="Arial" panose="020B0604020202020204" pitchFamily="34" charset="0"/>
              <a:buChar char="•"/>
            </a:pPr>
            <a:r>
              <a:rPr lang="it-IT" sz="1600" dirty="0" smtClean="0">
                <a:solidFill>
                  <a:schemeClr val="tx1"/>
                </a:solidFill>
              </a:rPr>
              <a:t>FIR‑00015 </a:t>
            </a:r>
            <a:r>
              <a:rPr lang="it-IT" sz="1600" dirty="0">
                <a:solidFill>
                  <a:schemeClr val="tx1"/>
                </a:solidFill>
              </a:rPr>
              <a:t>I redditi dei </a:t>
            </a:r>
            <a:r>
              <a:rPr lang="it-IT" sz="1600" dirty="0" smtClean="0">
                <a:solidFill>
                  <a:schemeClr val="tx1"/>
                </a:solidFill>
              </a:rPr>
              <a:t>fiorentini</a:t>
            </a:r>
          </a:p>
          <a:p>
            <a:pPr lvl="1">
              <a:buFont typeface="Arial" panose="020B0604020202020204" pitchFamily="34" charset="0"/>
              <a:buChar char="•"/>
            </a:pPr>
            <a:r>
              <a:rPr lang="it-IT" sz="1600" dirty="0">
                <a:solidFill>
                  <a:schemeClr val="tx1"/>
                </a:solidFill>
              </a:rPr>
              <a:t>T</a:t>
            </a:r>
            <a:r>
              <a:rPr lang="it-IT" sz="1600" dirty="0" smtClean="0">
                <a:solidFill>
                  <a:schemeClr val="tx1"/>
                </a:solidFill>
              </a:rPr>
              <a:t>rasformazione </a:t>
            </a:r>
            <a:r>
              <a:rPr lang="it-IT" sz="1600" dirty="0">
                <a:solidFill>
                  <a:schemeClr val="tx1"/>
                </a:solidFill>
              </a:rPr>
              <a:t>a scala metropolitana del portale </a:t>
            </a:r>
            <a:r>
              <a:rPr lang="it-IT" sz="1600" u="sng" dirty="0">
                <a:solidFill>
                  <a:srgbClr val="FF0000"/>
                </a:solidFill>
              </a:rPr>
              <a:t>statistica.fi.it</a:t>
            </a:r>
            <a:r>
              <a:rPr lang="it-IT" sz="1600" dirty="0" smtClean="0">
                <a:solidFill>
                  <a:schemeClr val="tx1"/>
                </a:solidFill>
              </a:rPr>
              <a:t>.</a:t>
            </a:r>
          </a:p>
          <a:p>
            <a:pPr lvl="1">
              <a:buFont typeface="Arial" panose="020B0604020202020204" pitchFamily="34" charset="0"/>
              <a:buChar char="•"/>
            </a:pPr>
            <a:r>
              <a:rPr lang="it-IT" sz="1600" dirty="0" smtClean="0">
                <a:solidFill>
                  <a:schemeClr val="tx1"/>
                </a:solidFill>
              </a:rPr>
              <a:t>Estensione delle notizie diffuse via </a:t>
            </a:r>
            <a:r>
              <a:rPr lang="it-IT" sz="1600" dirty="0" err="1" smtClean="0">
                <a:solidFill>
                  <a:schemeClr val="tx1"/>
                </a:solidFill>
              </a:rPr>
              <a:t>Twitter</a:t>
            </a:r>
            <a:r>
              <a:rPr lang="it-IT" sz="1600" dirty="0" smtClean="0">
                <a:solidFill>
                  <a:schemeClr val="tx1"/>
                </a:solidFill>
              </a:rPr>
              <a:t> </a:t>
            </a:r>
            <a:r>
              <a:rPr lang="it-IT" sz="1600" dirty="0" smtClean="0">
                <a:solidFill>
                  <a:srgbClr val="FF0000"/>
                </a:solidFill>
              </a:rPr>
              <a:t>@</a:t>
            </a:r>
            <a:r>
              <a:rPr lang="it-IT" sz="1600" dirty="0" err="1" smtClean="0">
                <a:solidFill>
                  <a:srgbClr val="FF0000"/>
                </a:solidFill>
              </a:rPr>
              <a:t>FiStatistica</a:t>
            </a:r>
            <a:endParaRPr lang="it-IT" sz="1600" dirty="0">
              <a:solidFill>
                <a:srgbClr val="FF0000"/>
              </a:solidFill>
            </a:endParaRPr>
          </a:p>
        </p:txBody>
      </p:sp>
      <p:sp>
        <p:nvSpPr>
          <p:cNvPr id="7"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8"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27650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a:noFill/>
          <a:ln w="9525">
            <a:noFill/>
            <a:round/>
            <a:headEnd/>
            <a:tailEnd/>
          </a:ln>
        </p:spPr>
        <p:txBody>
          <a:bodyPr vert="horz" wrap="square" lIns="90000" tIns="46800" rIns="90000" bIns="46800" numCol="1" anchor="b" anchorCtr="0" compatLnSpc="1">
            <a:prstTxWarp prst="textNoShape">
              <a:avLst/>
            </a:prstTxWarp>
          </a:bodyPr>
          <a:lstStyle/>
          <a:p>
            <a:r>
              <a:rPr lang="it-IT" sz="2800" dirty="0">
                <a:latin typeface="Calibri" panose="020F0502020204030204" pitchFamily="34" charset="0"/>
              </a:rPr>
              <a:t>Il nuovo ente Città metropolitana</a:t>
            </a:r>
          </a:p>
        </p:txBody>
      </p:sp>
      <p:sp>
        <p:nvSpPr>
          <p:cNvPr id="5123" name="Segnaposto contenuto 2"/>
          <p:cNvSpPr>
            <a:spLocks noGrp="1"/>
          </p:cNvSpPr>
          <p:nvPr>
            <p:ph idx="1"/>
          </p:nvPr>
        </p:nvSpPr>
        <p:spPr>
          <a:xfrm>
            <a:off x="539750" y="1844824"/>
            <a:ext cx="7997825" cy="4321026"/>
          </a:xfrm>
          <a:noFill/>
          <a:ln w="9525">
            <a:noFill/>
            <a:round/>
            <a:headEnd/>
            <a:tailEnd/>
          </a:ln>
        </p:spPr>
        <p:txBody>
          <a:bodyPr vert="horz" wrap="square" lIns="90000" tIns="46800" rIns="90000" bIns="46800" numCol="1" anchor="t" anchorCtr="0" compatLnSpc="1">
            <a:prstTxWarp prst="textNoShape">
              <a:avLst/>
            </a:prstTxWarp>
          </a:bodyPr>
          <a:lstStyle/>
          <a:p>
            <a:pPr>
              <a:spcBef>
                <a:spcPts val="600"/>
              </a:spcBef>
              <a:spcAft>
                <a:spcPts val="0"/>
              </a:spcAft>
              <a:buFont typeface="Arial" panose="020B0604020202020204" pitchFamily="34" charset="0"/>
              <a:buChar char="•"/>
            </a:pPr>
            <a:r>
              <a:rPr lang="it-IT" sz="1800" dirty="0" smtClean="0">
                <a:solidFill>
                  <a:schemeClr val="tx1"/>
                </a:solidFill>
                <a:latin typeface="Calibri" panose="020F0502020204030204" pitchFamily="34" charset="0"/>
              </a:rPr>
              <a:t>Ente di secondo grado</a:t>
            </a:r>
            <a:endParaRPr lang="it-IT" sz="1800" dirty="0">
              <a:solidFill>
                <a:schemeClr val="tx1"/>
              </a:solidFill>
              <a:latin typeface="Calibri" panose="020F0502020204030204" pitchFamily="34" charset="0"/>
            </a:endParaRPr>
          </a:p>
          <a:p>
            <a:pPr>
              <a:spcBef>
                <a:spcPts val="600"/>
              </a:spcBef>
              <a:spcAft>
                <a:spcPts val="0"/>
              </a:spcAft>
              <a:buFont typeface="Arial" panose="020B0604020202020204" pitchFamily="34" charset="0"/>
              <a:buChar char="•"/>
            </a:pPr>
            <a:r>
              <a:rPr lang="it-IT" sz="1800" dirty="0" smtClean="0">
                <a:solidFill>
                  <a:schemeClr val="tx1"/>
                </a:solidFill>
                <a:latin typeface="Calibri" panose="020F0502020204030204" pitchFamily="34" charset="0"/>
              </a:rPr>
              <a:t>Ruolo oggettivamente preminente  e di riferimento del comune capoluogo</a:t>
            </a:r>
            <a:endParaRPr lang="it-IT" sz="1400" dirty="0">
              <a:solidFill>
                <a:schemeClr val="tx1"/>
              </a:solidFill>
              <a:latin typeface="Calibri" panose="020F0502020204030204" pitchFamily="34" charset="0"/>
              <a:ea typeface="+mn-ea"/>
            </a:endParaRPr>
          </a:p>
          <a:p>
            <a:pPr>
              <a:spcBef>
                <a:spcPts val="600"/>
              </a:spcBef>
              <a:spcAft>
                <a:spcPts val="0"/>
              </a:spcAft>
              <a:buFont typeface="Arial" panose="020B0604020202020204" pitchFamily="34" charset="0"/>
              <a:buChar char="•"/>
            </a:pPr>
            <a:r>
              <a:rPr lang="it-IT" sz="1800" dirty="0">
                <a:solidFill>
                  <a:schemeClr val="tx1"/>
                </a:solidFill>
                <a:latin typeface="Calibri" panose="020F0502020204030204" pitchFamily="34" charset="0"/>
              </a:rPr>
              <a:t>“i servizi in materia statistica” sono espressamente indicati dalla legge come una delle </a:t>
            </a:r>
            <a:r>
              <a:rPr lang="it-IT" sz="1800" b="1" dirty="0">
                <a:solidFill>
                  <a:schemeClr val="tx1"/>
                </a:solidFill>
                <a:latin typeface="Calibri" panose="020F0502020204030204" pitchFamily="34" charset="0"/>
              </a:rPr>
              <a:t>funzioni fondamentali dei comuni </a:t>
            </a:r>
            <a:r>
              <a:rPr lang="it-IT" sz="1800" dirty="0">
                <a:solidFill>
                  <a:schemeClr val="tx1"/>
                </a:solidFill>
                <a:latin typeface="Calibri" panose="020F0502020204030204" pitchFamily="34" charset="0"/>
              </a:rPr>
              <a:t>(Legge 24 dicembre 2012, n. 228), senza alcun riferimento alle funzioni esercitate tra quelle tradizionalmente di competenza </a:t>
            </a:r>
            <a:r>
              <a:rPr lang="it-IT" sz="1800" dirty="0" smtClean="0">
                <a:solidFill>
                  <a:schemeClr val="tx1"/>
                </a:solidFill>
                <a:latin typeface="Calibri" panose="020F0502020204030204" pitchFamily="34" charset="0"/>
              </a:rPr>
              <a:t>statale</a:t>
            </a:r>
          </a:p>
          <a:p>
            <a:pPr>
              <a:spcBef>
                <a:spcPts val="600"/>
              </a:spcBef>
              <a:spcAft>
                <a:spcPts val="0"/>
              </a:spcAft>
              <a:buFont typeface="Arial" panose="020B0604020202020204" pitchFamily="34" charset="0"/>
              <a:buChar char="•"/>
            </a:pPr>
            <a:r>
              <a:rPr lang="it-IT" sz="1800" dirty="0" smtClean="0">
                <a:solidFill>
                  <a:schemeClr val="tx1"/>
                </a:solidFill>
                <a:latin typeface="Calibri" panose="020F0502020204030204" pitchFamily="34" charset="0"/>
              </a:rPr>
              <a:t>Anagrafe</a:t>
            </a:r>
            <a:r>
              <a:rPr lang="it-IT" sz="1800" dirty="0">
                <a:solidFill>
                  <a:schemeClr val="tx1"/>
                </a:solidFill>
                <a:latin typeface="Calibri" panose="020F0502020204030204" pitchFamily="34" charset="0"/>
              </a:rPr>
              <a:t>, stato civile, leva, elettorale, </a:t>
            </a:r>
            <a:r>
              <a:rPr lang="it-IT" sz="1800" dirty="0" smtClean="0">
                <a:solidFill>
                  <a:schemeClr val="tx1"/>
                </a:solidFill>
                <a:latin typeface="Calibri" panose="020F0502020204030204" pitchFamily="34" charset="0"/>
              </a:rPr>
              <a:t>statistica rimangono comunque funzioni esercitate dal Sindaco quale Ufficiale di Governo</a:t>
            </a:r>
            <a:endParaRPr lang="it-IT" sz="1800" dirty="0">
              <a:solidFill>
                <a:schemeClr val="tx1"/>
              </a:solidFill>
              <a:latin typeface="Calibri" panose="020F0502020204030204" pitchFamily="34" charset="0"/>
            </a:endParaRPr>
          </a:p>
          <a:p>
            <a:pPr>
              <a:spcBef>
                <a:spcPts val="600"/>
              </a:spcBef>
              <a:spcAft>
                <a:spcPts val="0"/>
              </a:spcAft>
              <a:buFont typeface="Arial" panose="020B0604020202020204" pitchFamily="34" charset="0"/>
              <a:buChar char="•"/>
            </a:pPr>
            <a:r>
              <a:rPr lang="it-IT" sz="1800" dirty="0">
                <a:solidFill>
                  <a:schemeClr val="tx1"/>
                </a:solidFill>
                <a:latin typeface="Calibri" panose="020F0502020204030204" pitchFamily="34" charset="0"/>
              </a:rPr>
              <a:t>il combinato disposto delle previsioni dell’art.1, commi 44 e 85 della Legge 7 aprile 2014, n. 56 attribuisce alla città metropolitana </a:t>
            </a:r>
            <a:r>
              <a:rPr lang="it-IT" sz="1800" dirty="0" smtClean="0">
                <a:solidFill>
                  <a:schemeClr val="tx1"/>
                </a:solidFill>
                <a:latin typeface="Calibri" panose="020F0502020204030204" pitchFamily="34" charset="0"/>
              </a:rPr>
              <a:t>(come alla provincia) la </a:t>
            </a:r>
            <a:r>
              <a:rPr lang="it-IT" sz="1800" dirty="0">
                <a:solidFill>
                  <a:schemeClr val="tx1"/>
                </a:solidFill>
                <a:latin typeface="Calibri" panose="020F0502020204030204" pitchFamily="34" charset="0"/>
              </a:rPr>
              <a:t>funzione fondamentale di “raccolta ed elaborazione di dati” che può essere ricondotta </a:t>
            </a:r>
            <a:r>
              <a:rPr lang="it-IT" sz="1800" dirty="0" smtClean="0">
                <a:solidFill>
                  <a:schemeClr val="tx1"/>
                </a:solidFill>
                <a:latin typeface="Calibri" panose="020F0502020204030204" pitchFamily="34" charset="0"/>
              </a:rPr>
              <a:t>solo genericamente </a:t>
            </a:r>
            <a:r>
              <a:rPr lang="it-IT" sz="1800" dirty="0">
                <a:solidFill>
                  <a:schemeClr val="tx1"/>
                </a:solidFill>
                <a:latin typeface="Calibri" panose="020F0502020204030204" pitchFamily="34" charset="0"/>
              </a:rPr>
              <a:t>a una funzione </a:t>
            </a:r>
            <a:r>
              <a:rPr lang="it-IT" sz="1800" dirty="0" smtClean="0">
                <a:solidFill>
                  <a:schemeClr val="tx1"/>
                </a:solidFill>
                <a:latin typeface="Calibri" panose="020F0502020204030204" pitchFamily="34" charset="0"/>
              </a:rPr>
              <a:t>statistica</a:t>
            </a:r>
          </a:p>
          <a:p>
            <a:pPr>
              <a:spcBef>
                <a:spcPts val="600"/>
              </a:spcBef>
              <a:spcAft>
                <a:spcPts val="0"/>
              </a:spcAft>
              <a:buFont typeface="Arial" panose="020B0604020202020204" pitchFamily="34" charset="0"/>
              <a:buChar char="•"/>
            </a:pPr>
            <a:r>
              <a:rPr lang="it-IT" sz="1800" dirty="0" smtClean="0">
                <a:solidFill>
                  <a:schemeClr val="tx1"/>
                </a:solidFill>
                <a:latin typeface="Calibri" panose="020F0502020204030204" pitchFamily="34" charset="0"/>
              </a:rPr>
              <a:t>Si tratta di un «combinato disposto» perché non viene richiamata esplicitamente nelle funzioni proprie della Città metropolitana</a:t>
            </a:r>
            <a:endParaRPr lang="it-IT" sz="1800" dirty="0">
              <a:solidFill>
                <a:schemeClr val="tx1"/>
              </a:solidFill>
              <a:latin typeface="Calibri" panose="020F0502020204030204" pitchFamily="34" charset="0"/>
            </a:endParaRPr>
          </a:p>
        </p:txBody>
      </p:sp>
      <p:sp>
        <p:nvSpPr>
          <p:cNvPr id="6" name="Segnaposto numero diapositiva 5"/>
          <p:cNvSpPr>
            <a:spLocks noGrp="1"/>
          </p:cNvSpPr>
          <p:nvPr>
            <p:ph type="sldNum" sz="quarter" idx="12"/>
          </p:nvPr>
        </p:nvSpPr>
        <p:spPr>
          <a:xfrm>
            <a:off x="7235825" y="6245225"/>
            <a:ext cx="1376363" cy="473075"/>
          </a:xfrm>
        </p:spPr>
        <p:txBody>
          <a:bodyPr/>
          <a:lstStyle/>
          <a:p>
            <a:pPr>
              <a:defRPr/>
            </a:pPr>
            <a:fld id="{350A8857-EA2D-4FDB-97D8-2516BEC577C6}" type="slidenum">
              <a:rPr lang="it-IT" sz="1200" smtClean="0">
                <a:latin typeface="Calibri" panose="020F0502020204030204" pitchFamily="34" charset="0"/>
              </a:rPr>
              <a:pPr>
                <a:defRPr/>
              </a:pPr>
              <a:t>3</a:t>
            </a:fld>
            <a:endParaRPr lang="it-IT" sz="1200" dirty="0">
              <a:latin typeface="Calibri" panose="020F0502020204030204" pitchFamily="34" charset="0"/>
            </a:endParaRPr>
          </a:p>
        </p:txBody>
      </p:sp>
      <p:sp>
        <p:nvSpPr>
          <p:cNvPr id="7"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8"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anim calcmode="lin" valueType="num">
                                      <p:cBhvr>
                                        <p:cTn id="8"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123">
                                            <p:txEl>
                                              <p:pRg st="1" end="1"/>
                                            </p:txEl>
                                          </p:spTgt>
                                        </p:tgtEl>
                                        <p:attrNameLst>
                                          <p:attrName>style.visibility</p:attrName>
                                        </p:attrNameLst>
                                      </p:cBhvr>
                                      <p:to>
                                        <p:strVal val="visible"/>
                                      </p:to>
                                    </p:set>
                                    <p:animEffect transition="in" filter="fade">
                                      <p:cBhvr>
                                        <p:cTn id="14" dur="1000"/>
                                        <p:tgtEl>
                                          <p:spTgt spid="5123">
                                            <p:txEl>
                                              <p:pRg st="1" end="1"/>
                                            </p:txEl>
                                          </p:spTgt>
                                        </p:tgtEl>
                                      </p:cBhvr>
                                    </p:animEffect>
                                    <p:anim calcmode="lin" valueType="num">
                                      <p:cBhvr>
                                        <p:cTn id="15"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123">
                                            <p:txEl>
                                              <p:pRg st="2" end="2"/>
                                            </p:txEl>
                                          </p:spTgt>
                                        </p:tgtEl>
                                        <p:attrNameLst>
                                          <p:attrName>style.visibility</p:attrName>
                                        </p:attrNameLst>
                                      </p:cBhvr>
                                      <p:to>
                                        <p:strVal val="visible"/>
                                      </p:to>
                                    </p:set>
                                    <p:animEffect transition="in" filter="fade">
                                      <p:cBhvr>
                                        <p:cTn id="21" dur="1000"/>
                                        <p:tgtEl>
                                          <p:spTgt spid="5123">
                                            <p:txEl>
                                              <p:pRg st="2" end="2"/>
                                            </p:txEl>
                                          </p:spTgt>
                                        </p:tgtEl>
                                      </p:cBhvr>
                                    </p:animEffect>
                                    <p:anim calcmode="lin" valueType="num">
                                      <p:cBhvr>
                                        <p:cTn id="22"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Effect transition="in" filter="fade">
                                      <p:cBhvr>
                                        <p:cTn id="28" dur="1000"/>
                                        <p:tgtEl>
                                          <p:spTgt spid="5123">
                                            <p:txEl>
                                              <p:pRg st="3" end="3"/>
                                            </p:txEl>
                                          </p:spTgt>
                                        </p:tgtEl>
                                      </p:cBhvr>
                                    </p:animEffect>
                                    <p:anim calcmode="lin" valueType="num">
                                      <p:cBhvr>
                                        <p:cTn id="29"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123">
                                            <p:txEl>
                                              <p:pRg st="4" end="4"/>
                                            </p:txEl>
                                          </p:spTgt>
                                        </p:tgtEl>
                                        <p:attrNameLst>
                                          <p:attrName>style.visibility</p:attrName>
                                        </p:attrNameLst>
                                      </p:cBhvr>
                                      <p:to>
                                        <p:strVal val="visible"/>
                                      </p:to>
                                    </p:set>
                                    <p:animEffect transition="in" filter="fade">
                                      <p:cBhvr>
                                        <p:cTn id="35" dur="1000"/>
                                        <p:tgtEl>
                                          <p:spTgt spid="5123">
                                            <p:txEl>
                                              <p:pRg st="4" end="4"/>
                                            </p:txEl>
                                          </p:spTgt>
                                        </p:tgtEl>
                                      </p:cBhvr>
                                    </p:animEffect>
                                    <p:anim calcmode="lin" valueType="num">
                                      <p:cBhvr>
                                        <p:cTn id="36"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1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123">
                                            <p:txEl>
                                              <p:pRg st="5" end="5"/>
                                            </p:txEl>
                                          </p:spTgt>
                                        </p:tgtEl>
                                        <p:attrNameLst>
                                          <p:attrName>style.visibility</p:attrName>
                                        </p:attrNameLst>
                                      </p:cBhvr>
                                      <p:to>
                                        <p:strVal val="visible"/>
                                      </p:to>
                                    </p:set>
                                    <p:animEffect transition="in" filter="fade">
                                      <p:cBhvr>
                                        <p:cTn id="42" dur="1000"/>
                                        <p:tgtEl>
                                          <p:spTgt spid="5123">
                                            <p:txEl>
                                              <p:pRg st="5" end="5"/>
                                            </p:txEl>
                                          </p:spTgt>
                                        </p:tgtEl>
                                      </p:cBhvr>
                                    </p:animEffect>
                                    <p:anim calcmode="lin" valueType="num">
                                      <p:cBhvr>
                                        <p:cTn id="43" dur="1000" fill="hold"/>
                                        <p:tgtEl>
                                          <p:spTgt spid="512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12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a:noFill/>
          <a:ln w="9525">
            <a:noFill/>
            <a:round/>
            <a:headEnd/>
            <a:tailEnd/>
          </a:ln>
        </p:spPr>
        <p:txBody>
          <a:bodyPr vert="horz" wrap="square" lIns="90000" tIns="46800" rIns="90000" bIns="46800" numCol="1" anchor="b" anchorCtr="0" compatLnSpc="1">
            <a:prstTxWarp prst="textNoShape">
              <a:avLst/>
            </a:prstTxWarp>
          </a:bodyPr>
          <a:lstStyle/>
          <a:p>
            <a:endParaRPr lang="it-IT" sz="2800" dirty="0">
              <a:latin typeface="Calibri" panose="020F0502020204030204" pitchFamily="34" charset="0"/>
            </a:endParaRPr>
          </a:p>
        </p:txBody>
      </p:sp>
      <p:sp>
        <p:nvSpPr>
          <p:cNvPr id="6" name="Segnaposto numero diapositiva 5"/>
          <p:cNvSpPr>
            <a:spLocks noGrp="1"/>
          </p:cNvSpPr>
          <p:nvPr>
            <p:ph type="sldNum" sz="quarter" idx="12"/>
          </p:nvPr>
        </p:nvSpPr>
        <p:spPr>
          <a:xfrm>
            <a:off x="7235825" y="6245225"/>
            <a:ext cx="1376363" cy="473075"/>
          </a:xfrm>
        </p:spPr>
        <p:txBody>
          <a:bodyPr/>
          <a:lstStyle/>
          <a:p>
            <a:pPr>
              <a:defRPr/>
            </a:pPr>
            <a:fld id="{350A8857-EA2D-4FDB-97D8-2516BEC577C6}" type="slidenum">
              <a:rPr lang="it-IT" sz="1200" smtClean="0">
                <a:latin typeface="Calibri" panose="020F0502020204030204" pitchFamily="34" charset="0"/>
              </a:rPr>
              <a:pPr>
                <a:defRPr/>
              </a:pPr>
              <a:t>30</a:t>
            </a:fld>
            <a:endParaRPr lang="it-IT" sz="1200" dirty="0">
              <a:latin typeface="Calibri" panose="020F0502020204030204" pitchFamily="34" charset="0"/>
            </a:endParaRPr>
          </a:p>
        </p:txBody>
      </p:sp>
      <p:sp>
        <p:nvSpPr>
          <p:cNvPr id="10" name="Segnaposto data 2"/>
          <p:cNvSpPr>
            <a:spLocks noGrp="1"/>
          </p:cNvSpPr>
          <p:nvPr>
            <p:ph type="dt" sz="quarter" idx="10"/>
          </p:nvPr>
        </p:nvSpPr>
        <p:spPr>
          <a:xfrm>
            <a:off x="467544" y="6237312"/>
            <a:ext cx="1797050" cy="473075"/>
          </a:xfrm>
        </p:spPr>
        <p:txBody>
          <a:bodyPr/>
          <a:lstStyle/>
          <a:p>
            <a:pPr>
              <a:defRPr/>
            </a:pPr>
            <a:r>
              <a:rPr lang="it-IT" dirty="0" smtClean="0">
                <a:latin typeface="Calibri" panose="020F0502020204030204" pitchFamily="34" charset="0"/>
                <a:ea typeface="Verdana" pitchFamily="34" charset="0"/>
                <a:cs typeface="Verdana" pitchFamily="34" charset="0"/>
              </a:rPr>
              <a:t>Napoli, </a:t>
            </a:r>
            <a:r>
              <a:rPr lang="it-IT" dirty="0" smtClean="0">
                <a:latin typeface="Calibri" panose="020F0502020204030204" pitchFamily="34" charset="0"/>
                <a:ea typeface="Verdana" pitchFamily="34" charset="0"/>
                <a:cs typeface="Verdana" pitchFamily="34" charset="0"/>
              </a:rPr>
              <a:t>28 </a:t>
            </a:r>
            <a:r>
              <a:rPr lang="it-IT" dirty="0" smtClean="0">
                <a:latin typeface="Calibri" panose="020F0502020204030204" pitchFamily="34" charset="0"/>
                <a:ea typeface="Verdana" pitchFamily="34" charset="0"/>
                <a:cs typeface="Verdana" pitchFamily="34" charset="0"/>
              </a:rPr>
              <a:t>ottobre </a:t>
            </a:r>
            <a:r>
              <a:rPr lang="it-IT" dirty="0" smtClean="0">
                <a:latin typeface="Calibri" panose="020F0502020204030204" pitchFamily="34" charset="0"/>
                <a:ea typeface="Verdana" pitchFamily="34" charset="0"/>
                <a:cs typeface="Verdana" pitchFamily="34" charset="0"/>
              </a:rPr>
              <a:t>2015</a:t>
            </a:r>
            <a:endParaRPr lang="it-IT" dirty="0">
              <a:latin typeface="Calibri" panose="020F0502020204030204" pitchFamily="34" charset="0"/>
              <a:ea typeface="Verdana" pitchFamily="34" charset="0"/>
              <a:cs typeface="Verdana" pitchFamily="34" charset="0"/>
            </a:endParaRPr>
          </a:p>
        </p:txBody>
      </p:sp>
      <p:sp>
        <p:nvSpPr>
          <p:cNvPr id="11" name="Segnaposto piè di pagina 3"/>
          <p:cNvSpPr>
            <a:spLocks noGrp="1"/>
          </p:cNvSpPr>
          <p:nvPr>
            <p:ph type="ftr" sz="quarter" idx="11"/>
          </p:nvPr>
        </p:nvSpPr>
        <p:spPr>
          <a:xfrm>
            <a:off x="2411413" y="6237288"/>
            <a:ext cx="4749800" cy="500062"/>
          </a:xfrm>
        </p:spPr>
        <p:txBody>
          <a:bodyPr/>
          <a:lstStyle/>
          <a:p>
            <a:pPr>
              <a:defRPr/>
            </a:pPr>
            <a:r>
              <a:rPr lang="it-IT" b="0" dirty="0" smtClean="0">
                <a:latin typeface="Calibri" panose="020F0502020204030204" pitchFamily="34" charset="0"/>
                <a:ea typeface="Verdana" pitchFamily="34" charset="0"/>
                <a:cs typeface="Verdana" pitchFamily="34" charset="0"/>
              </a:rPr>
              <a:t>Riccardo Innocenti</a:t>
            </a:r>
            <a:endParaRPr lang="it-IT" b="0" dirty="0">
              <a:latin typeface="Calibri" panose="020F0502020204030204" pitchFamily="34" charset="0"/>
              <a:ea typeface="Verdana" pitchFamily="34" charset="0"/>
              <a:cs typeface="Verdana" pitchFamily="34" charset="0"/>
            </a:endParaRPr>
          </a:p>
          <a:p>
            <a:pPr>
              <a:defRPr/>
            </a:pPr>
            <a:r>
              <a:rPr lang="it-IT" sz="800" b="0" dirty="0">
                <a:latin typeface="Calibri" panose="020F0502020204030204" pitchFamily="34" charset="0"/>
                <a:ea typeface="Verdana" pitchFamily="34" charset="0"/>
                <a:cs typeface="Verdana" pitchFamily="34" charset="0"/>
              </a:rPr>
              <a:t> </a:t>
            </a:r>
            <a:endParaRPr lang="it-IT" sz="700" dirty="0">
              <a:latin typeface="Calibri" panose="020F0502020204030204" pitchFamily="34" charset="0"/>
              <a:ea typeface="Verdana" pitchFamily="34" charset="0"/>
              <a:cs typeface="Verdana" pitchFamily="34" charset="0"/>
            </a:endParaRPr>
          </a:p>
        </p:txBody>
      </p:sp>
      <p:sp>
        <p:nvSpPr>
          <p:cNvPr id="2" name="Rettangolo 1"/>
          <p:cNvSpPr/>
          <p:nvPr/>
        </p:nvSpPr>
        <p:spPr>
          <a:xfrm>
            <a:off x="2286000" y="2796519"/>
            <a:ext cx="4572000" cy="1264962"/>
          </a:xfrm>
          <a:prstGeom prst="rect">
            <a:avLst/>
          </a:prstGeom>
        </p:spPr>
        <p:txBody>
          <a:bodyPr>
            <a:spAutoFit/>
          </a:bodyPr>
          <a:lstStyle/>
          <a:p>
            <a:pPr marL="342900" lvl="1" indent="-342900" algn="ctr" eaLnBrk="0" hangingPunct="0">
              <a:lnSpc>
                <a:spcPct val="90000"/>
              </a:lnSpc>
              <a:spcBef>
                <a:spcPts val="600"/>
              </a:spcBef>
            </a:pPr>
            <a:r>
              <a:rPr lang="it-IT" kern="0" dirty="0">
                <a:solidFill>
                  <a:srgbClr val="000000"/>
                </a:solidFill>
                <a:latin typeface="Verdana" pitchFamily="34" charset="0"/>
                <a:cs typeface="Arial"/>
              </a:rPr>
              <a:t>Grazie per l’attenzione</a:t>
            </a:r>
          </a:p>
          <a:p>
            <a:pPr marL="342900" lvl="1" indent="-342900" algn="ctr" eaLnBrk="0" hangingPunct="0">
              <a:lnSpc>
                <a:spcPct val="90000"/>
              </a:lnSpc>
              <a:spcBef>
                <a:spcPts val="600"/>
              </a:spcBef>
            </a:pPr>
            <a:endParaRPr lang="it-IT" kern="0" dirty="0">
              <a:solidFill>
                <a:srgbClr val="000000"/>
              </a:solidFill>
              <a:latin typeface="Verdana" pitchFamily="34" charset="0"/>
              <a:cs typeface="Arial"/>
            </a:endParaRPr>
          </a:p>
          <a:p>
            <a:pPr marL="342900" lvl="1" indent="-342900" algn="ctr" eaLnBrk="0" hangingPunct="0">
              <a:lnSpc>
                <a:spcPct val="90000"/>
              </a:lnSpc>
              <a:spcBef>
                <a:spcPts val="600"/>
              </a:spcBef>
            </a:pPr>
            <a:r>
              <a:rPr lang="it-IT" sz="1600" i="1" kern="0" dirty="0">
                <a:solidFill>
                  <a:srgbClr val="7030A0"/>
                </a:solidFill>
                <a:latin typeface="Verdana" pitchFamily="34" charset="0"/>
                <a:cs typeface="Arial"/>
              </a:rPr>
              <a:t>riccardo.innocenti@comune.fi.it</a:t>
            </a:r>
          </a:p>
          <a:p>
            <a:pPr marL="342900" lvl="1" indent="-342900" algn="ctr" eaLnBrk="0" hangingPunct="0">
              <a:lnSpc>
                <a:spcPct val="90000"/>
              </a:lnSpc>
              <a:spcBef>
                <a:spcPts val="600"/>
              </a:spcBef>
            </a:pPr>
            <a:r>
              <a:rPr lang="it-IT" sz="1600" i="1" kern="0" dirty="0">
                <a:solidFill>
                  <a:srgbClr val="7030A0"/>
                </a:solidFill>
                <a:latin typeface="Verdana" pitchFamily="34" charset="0"/>
                <a:cs typeface="Arial"/>
              </a:rPr>
              <a:t>presidente@usci.it</a:t>
            </a:r>
          </a:p>
        </p:txBody>
      </p:sp>
    </p:spTree>
    <p:extLst>
      <p:ext uri="{BB962C8B-B14F-4D97-AF65-F5344CB8AC3E}">
        <p14:creationId xmlns:p14="http://schemas.microsoft.com/office/powerpoint/2010/main" val="2537309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noFill/>
          <a:ln w="9525">
            <a:noFill/>
            <a:round/>
            <a:headEnd/>
            <a:tailEnd/>
          </a:ln>
        </p:spPr>
        <p:txBody>
          <a:bodyPr vert="horz" wrap="square" lIns="90000" tIns="46800" rIns="90000" bIns="46800" numCol="1" anchor="b" anchorCtr="0" compatLnSpc="1">
            <a:prstTxWarp prst="textNoShape">
              <a:avLst/>
            </a:prstTxWarp>
          </a:bodyPr>
          <a:lstStyle/>
          <a:p>
            <a:r>
              <a:rPr lang="it-IT" sz="2800" dirty="0">
                <a:latin typeface="Calibri" panose="020F0502020204030204" pitchFamily="34" charset="0"/>
              </a:rPr>
              <a:t>Le città metropolitane sono molto diverse </a:t>
            </a:r>
            <a:r>
              <a:rPr lang="it-IT" sz="2800" dirty="0" smtClean="0">
                <a:latin typeface="Calibri" panose="020F0502020204030204" pitchFamily="34" charset="0"/>
              </a:rPr>
              <a:t/>
            </a:r>
            <a:br>
              <a:rPr lang="it-IT" sz="2800" dirty="0" smtClean="0">
                <a:latin typeface="Calibri" panose="020F0502020204030204" pitchFamily="34" charset="0"/>
              </a:rPr>
            </a:br>
            <a:r>
              <a:rPr lang="it-IT" sz="2800" dirty="0" smtClean="0">
                <a:latin typeface="Calibri" panose="020F0502020204030204" pitchFamily="34" charset="0"/>
              </a:rPr>
              <a:t>tra </a:t>
            </a:r>
            <a:r>
              <a:rPr lang="it-IT" sz="2800" dirty="0">
                <a:latin typeface="Calibri" panose="020F0502020204030204" pitchFamily="34" charset="0"/>
              </a:rPr>
              <a:t>loro</a:t>
            </a:r>
            <a:br>
              <a:rPr lang="it-IT" sz="2800" dirty="0">
                <a:latin typeface="Calibri" panose="020F0502020204030204" pitchFamily="34" charset="0"/>
              </a:rPr>
            </a:br>
            <a:endParaRPr lang="it-IT" sz="2800" dirty="0">
              <a:latin typeface="Calibri" panose="020F0502020204030204" pitchFamily="34" charset="0"/>
            </a:endParaRPr>
          </a:p>
        </p:txBody>
      </p:sp>
      <p:pic>
        <p:nvPicPr>
          <p:cNvPr id="7" name="Segnaposto contenuto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4284" y="1700808"/>
            <a:ext cx="8855699" cy="4392488"/>
          </a:xfrm>
        </p:spPr>
      </p:pic>
      <p:sp>
        <p:nvSpPr>
          <p:cNvPr id="6" name="Segnaposto numero diapositiva 5"/>
          <p:cNvSpPr>
            <a:spLocks noGrp="1"/>
          </p:cNvSpPr>
          <p:nvPr>
            <p:ph type="sldNum" idx="12"/>
          </p:nvPr>
        </p:nvSpPr>
        <p:spPr>
          <a:xfrm>
            <a:off x="7235825" y="6245225"/>
            <a:ext cx="1376363" cy="473075"/>
          </a:xfrm>
        </p:spPr>
        <p:txBody>
          <a:bodyPr/>
          <a:lstStyle/>
          <a:p>
            <a:pPr>
              <a:defRPr/>
            </a:pPr>
            <a:fld id="{44AD0F7C-41A5-4F75-A878-95E0F0F45499}" type="slidenum">
              <a:rPr lang="it-IT" sz="1200" smtClean="0">
                <a:latin typeface="Calibri" panose="020F0502020204030204" pitchFamily="34" charset="0"/>
              </a:rPr>
              <a:pPr>
                <a:defRPr/>
              </a:pPr>
              <a:t>4</a:t>
            </a:fld>
            <a:endParaRPr lang="it-IT" sz="1200" dirty="0">
              <a:latin typeface="Calibri" panose="020F0502020204030204" pitchFamily="34" charset="0"/>
            </a:endParaRPr>
          </a:p>
        </p:txBody>
      </p:sp>
      <p:sp>
        <p:nvSpPr>
          <p:cNvPr id="10" name="Ovale 9"/>
          <p:cNvSpPr/>
          <p:nvPr/>
        </p:nvSpPr>
        <p:spPr bwMode="auto">
          <a:xfrm>
            <a:off x="3419872" y="2204864"/>
            <a:ext cx="864096" cy="288032"/>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t-IT" sz="1800" b="0" i="0" u="none" strike="noStrike" cap="none" normalizeH="0" baseline="0" smtClean="0">
              <a:ln>
                <a:noFill/>
              </a:ln>
              <a:solidFill>
                <a:schemeClr val="bg1"/>
              </a:solidFill>
              <a:effectLst/>
              <a:latin typeface="Arial" charset="0"/>
              <a:cs typeface="Arial" charset="0"/>
            </a:endParaRPr>
          </a:p>
        </p:txBody>
      </p:sp>
      <p:sp>
        <p:nvSpPr>
          <p:cNvPr id="11" name="Ovale 10"/>
          <p:cNvSpPr/>
          <p:nvPr/>
        </p:nvSpPr>
        <p:spPr bwMode="auto">
          <a:xfrm>
            <a:off x="3446800" y="4365104"/>
            <a:ext cx="864096" cy="288032"/>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t-IT" sz="1800" b="0" i="0" u="none" strike="noStrike" cap="none" normalizeH="0" baseline="0" smtClean="0">
              <a:ln>
                <a:noFill/>
              </a:ln>
              <a:solidFill>
                <a:schemeClr val="bg1"/>
              </a:solidFill>
              <a:effectLst/>
              <a:latin typeface="Arial" charset="0"/>
              <a:cs typeface="Arial" charset="0"/>
            </a:endParaRPr>
          </a:p>
        </p:txBody>
      </p:sp>
      <p:sp>
        <p:nvSpPr>
          <p:cNvPr id="12" name="Ovale 11"/>
          <p:cNvSpPr/>
          <p:nvPr/>
        </p:nvSpPr>
        <p:spPr bwMode="auto">
          <a:xfrm>
            <a:off x="4716016" y="3789040"/>
            <a:ext cx="1080120" cy="387492"/>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t-IT" sz="1800" b="0" i="0" u="none" strike="noStrike" cap="none" normalizeH="0" baseline="0" smtClean="0">
              <a:ln>
                <a:noFill/>
              </a:ln>
              <a:solidFill>
                <a:schemeClr val="bg1"/>
              </a:solidFill>
              <a:effectLst/>
              <a:latin typeface="Arial" charset="0"/>
              <a:cs typeface="Arial" charset="0"/>
            </a:endParaRPr>
          </a:p>
        </p:txBody>
      </p:sp>
      <p:sp>
        <p:nvSpPr>
          <p:cNvPr id="13" name="Ovale 12"/>
          <p:cNvSpPr/>
          <p:nvPr/>
        </p:nvSpPr>
        <p:spPr bwMode="auto">
          <a:xfrm>
            <a:off x="4716016" y="4556200"/>
            <a:ext cx="1080120" cy="387492"/>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t-IT" sz="1800" b="0" i="0" u="none" strike="noStrike" cap="none" normalizeH="0" baseline="0" smtClean="0">
              <a:ln>
                <a:noFill/>
              </a:ln>
              <a:solidFill>
                <a:schemeClr val="bg1"/>
              </a:solidFill>
              <a:effectLst/>
              <a:latin typeface="Arial" charset="0"/>
              <a:cs typeface="Arial" charset="0"/>
            </a:endParaRPr>
          </a:p>
        </p:txBody>
      </p:sp>
      <p:sp>
        <p:nvSpPr>
          <p:cNvPr id="14" name="Ovale 13"/>
          <p:cNvSpPr/>
          <p:nvPr/>
        </p:nvSpPr>
        <p:spPr bwMode="auto">
          <a:xfrm>
            <a:off x="6300192" y="2155134"/>
            <a:ext cx="1080120" cy="387492"/>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t-IT" sz="1800" b="0" i="0" u="none" strike="noStrike" cap="none" normalizeH="0" baseline="0" smtClean="0">
              <a:ln>
                <a:noFill/>
              </a:ln>
              <a:solidFill>
                <a:schemeClr val="bg1"/>
              </a:solidFill>
              <a:effectLst/>
              <a:latin typeface="Arial" charset="0"/>
              <a:cs typeface="Arial" charset="0"/>
            </a:endParaRPr>
          </a:p>
        </p:txBody>
      </p:sp>
      <p:sp>
        <p:nvSpPr>
          <p:cNvPr id="15" name="Ovale 14"/>
          <p:cNvSpPr/>
          <p:nvPr/>
        </p:nvSpPr>
        <p:spPr bwMode="auto">
          <a:xfrm>
            <a:off x="6300192" y="4049620"/>
            <a:ext cx="1080120" cy="387492"/>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t-IT" sz="1800" b="0" i="0" u="none" strike="noStrike" cap="none" normalizeH="0" baseline="0" smtClean="0">
              <a:ln>
                <a:noFill/>
              </a:ln>
              <a:solidFill>
                <a:schemeClr val="bg1"/>
              </a:solidFill>
              <a:effectLst/>
              <a:latin typeface="Arial" charset="0"/>
              <a:cs typeface="Arial" charset="0"/>
            </a:endParaRPr>
          </a:p>
        </p:txBody>
      </p:sp>
      <p:sp>
        <p:nvSpPr>
          <p:cNvPr id="16" name="Ovale 15"/>
          <p:cNvSpPr/>
          <p:nvPr/>
        </p:nvSpPr>
        <p:spPr bwMode="auto">
          <a:xfrm>
            <a:off x="7836340" y="4051775"/>
            <a:ext cx="1080120" cy="387492"/>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t-IT" sz="1800" b="0" i="0" u="none" strike="noStrike" cap="none" normalizeH="0" baseline="0" smtClean="0">
              <a:ln>
                <a:noFill/>
              </a:ln>
              <a:solidFill>
                <a:schemeClr val="bg1"/>
              </a:solidFill>
              <a:effectLst/>
              <a:latin typeface="Arial" charset="0"/>
              <a:cs typeface="Arial" charset="0"/>
            </a:endParaRPr>
          </a:p>
        </p:txBody>
      </p:sp>
      <p:sp>
        <p:nvSpPr>
          <p:cNvPr id="17" name="Ovale 16"/>
          <p:cNvSpPr/>
          <p:nvPr/>
        </p:nvSpPr>
        <p:spPr bwMode="auto">
          <a:xfrm>
            <a:off x="7836340" y="3235254"/>
            <a:ext cx="1080120" cy="387492"/>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t-IT" sz="1800" b="0" i="0" u="none" strike="noStrike" cap="none" normalizeH="0" baseline="0" smtClean="0">
              <a:ln>
                <a:noFill/>
              </a:ln>
              <a:solidFill>
                <a:schemeClr val="bg1"/>
              </a:solidFill>
              <a:effectLst/>
              <a:latin typeface="Arial" charset="0"/>
              <a:cs typeface="Arial" charset="0"/>
            </a:endParaRPr>
          </a:p>
        </p:txBody>
      </p:sp>
      <p:sp>
        <p:nvSpPr>
          <p:cNvPr id="18" name="Rettangolo 17"/>
          <p:cNvSpPr/>
          <p:nvPr/>
        </p:nvSpPr>
        <p:spPr bwMode="auto">
          <a:xfrm>
            <a:off x="94284" y="4943692"/>
            <a:ext cx="8855699" cy="1005588"/>
          </a:xfrm>
          <a:prstGeom prst="rect">
            <a:avLst/>
          </a:prstGeom>
          <a:noFill/>
          <a:ln w="9525" cap="flat" cmpd="sng" algn="ctr">
            <a:solidFill>
              <a:schemeClr val="tx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t-IT" sz="1800" b="0" i="0" u="none" strike="noStrike" cap="none" normalizeH="0" baseline="0" smtClean="0">
              <a:ln>
                <a:noFill/>
              </a:ln>
              <a:solidFill>
                <a:schemeClr val="bg1"/>
              </a:solidFill>
              <a:effectLst/>
              <a:latin typeface="Arial" charset="0"/>
              <a:cs typeface="Arial" charset="0"/>
            </a:endParaRPr>
          </a:p>
        </p:txBody>
      </p:sp>
      <p:sp>
        <p:nvSpPr>
          <p:cNvPr id="19"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20"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37127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a:noFill/>
          <a:ln w="9525">
            <a:noFill/>
            <a:round/>
            <a:headEnd/>
            <a:tailEnd/>
          </a:ln>
        </p:spPr>
        <p:txBody>
          <a:bodyPr vert="horz" wrap="square" lIns="90000" tIns="46800" rIns="90000" bIns="46800" numCol="1" anchor="b" anchorCtr="0" compatLnSpc="1">
            <a:prstTxWarp prst="textNoShape">
              <a:avLst/>
            </a:prstTxWarp>
          </a:bodyPr>
          <a:lstStyle/>
          <a:p>
            <a:r>
              <a:rPr lang="it-IT" sz="2800" dirty="0" smtClean="0">
                <a:latin typeface="Calibri" panose="020F0502020204030204" pitchFamily="34" charset="0"/>
              </a:rPr>
              <a:t>La città metropolitana di Firenze</a:t>
            </a:r>
            <a:endParaRPr lang="it-IT" sz="2800" dirty="0">
              <a:latin typeface="Calibri" panose="020F0502020204030204" pitchFamily="34" charset="0"/>
            </a:endParaRPr>
          </a:p>
        </p:txBody>
      </p:sp>
      <p:sp>
        <p:nvSpPr>
          <p:cNvPr id="6" name="Segnaposto numero diapositiva 5"/>
          <p:cNvSpPr>
            <a:spLocks noGrp="1"/>
          </p:cNvSpPr>
          <p:nvPr>
            <p:ph type="sldNum" sz="quarter" idx="12"/>
          </p:nvPr>
        </p:nvSpPr>
        <p:spPr>
          <a:xfrm>
            <a:off x="7235825" y="6245225"/>
            <a:ext cx="1376363" cy="473075"/>
          </a:xfrm>
        </p:spPr>
        <p:txBody>
          <a:bodyPr/>
          <a:lstStyle/>
          <a:p>
            <a:pPr>
              <a:defRPr/>
            </a:pPr>
            <a:fld id="{350A8857-EA2D-4FDB-97D8-2516BEC577C6}" type="slidenum">
              <a:rPr lang="it-IT" sz="1200" smtClean="0">
                <a:latin typeface="Calibri" panose="020F0502020204030204" pitchFamily="34" charset="0"/>
              </a:rPr>
              <a:pPr>
                <a:defRPr/>
              </a:pPr>
              <a:t>5</a:t>
            </a:fld>
            <a:endParaRPr lang="it-IT" sz="1200" dirty="0">
              <a:latin typeface="Calibri" panose="020F0502020204030204" pitchFamily="34" charset="0"/>
            </a:endParaRPr>
          </a:p>
        </p:txBody>
      </p:sp>
      <p:pic>
        <p:nvPicPr>
          <p:cNvPr id="3" name="Segnaposto contenuto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99792" y="116632"/>
            <a:ext cx="5340445" cy="5929071"/>
          </a:xfrm>
        </p:spPr>
      </p:pic>
      <p:sp>
        <p:nvSpPr>
          <p:cNvPr id="7" name="CasellaDiTesto 6"/>
          <p:cNvSpPr txBox="1"/>
          <p:nvPr/>
        </p:nvSpPr>
        <p:spPr>
          <a:xfrm>
            <a:off x="467544" y="2132856"/>
            <a:ext cx="2232248" cy="1200329"/>
          </a:xfrm>
          <a:prstGeom prst="rect">
            <a:avLst/>
          </a:prstGeom>
          <a:noFill/>
        </p:spPr>
        <p:txBody>
          <a:bodyPr wrap="square" rtlCol="0">
            <a:spAutoFit/>
          </a:bodyPr>
          <a:lstStyle/>
          <a:p>
            <a:r>
              <a:rPr lang="it-IT" b="1" dirty="0" smtClean="0">
                <a:solidFill>
                  <a:schemeClr val="tx1"/>
                </a:solidFill>
                <a:latin typeface="Calibri" panose="020F0502020204030204" pitchFamily="34" charset="0"/>
              </a:rPr>
              <a:t>42 comuni</a:t>
            </a:r>
          </a:p>
          <a:p>
            <a:r>
              <a:rPr lang="it-IT" b="1" dirty="0" smtClean="0">
                <a:solidFill>
                  <a:schemeClr val="tx1"/>
                </a:solidFill>
                <a:latin typeface="Calibri" panose="020F0502020204030204" pitchFamily="34" charset="0"/>
              </a:rPr>
              <a:t>1 milione abitanti</a:t>
            </a:r>
          </a:p>
          <a:p>
            <a:r>
              <a:rPr lang="it-IT" b="1" dirty="0" smtClean="0">
                <a:solidFill>
                  <a:schemeClr val="tx1"/>
                </a:solidFill>
                <a:latin typeface="Calibri" panose="020F0502020204030204" pitchFamily="34" charset="0"/>
              </a:rPr>
              <a:t>3.514 Kmq</a:t>
            </a:r>
          </a:p>
          <a:p>
            <a:r>
              <a:rPr lang="it-IT" b="1" dirty="0" smtClean="0">
                <a:solidFill>
                  <a:schemeClr val="tx1"/>
                </a:solidFill>
                <a:latin typeface="Calibri" panose="020F0502020204030204" pitchFamily="34" charset="0"/>
              </a:rPr>
              <a:t>287 residenti/Kmq</a:t>
            </a:r>
            <a:endParaRPr lang="it-IT" b="1" dirty="0">
              <a:solidFill>
                <a:schemeClr val="tx1"/>
              </a:solidFill>
              <a:latin typeface="Calibri" panose="020F0502020204030204" pitchFamily="34" charset="0"/>
            </a:endParaRPr>
          </a:p>
        </p:txBody>
      </p:sp>
      <p:sp>
        <p:nvSpPr>
          <p:cNvPr id="8"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11"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0536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a:noFill/>
          <a:ln w="9525">
            <a:noFill/>
            <a:round/>
            <a:headEnd/>
            <a:tailEnd/>
          </a:ln>
        </p:spPr>
        <p:txBody>
          <a:bodyPr vert="horz" wrap="square" lIns="90000" tIns="46800" rIns="90000" bIns="46800" numCol="1" anchor="b" anchorCtr="0" compatLnSpc="1">
            <a:prstTxWarp prst="textNoShape">
              <a:avLst/>
            </a:prstTxWarp>
          </a:bodyPr>
          <a:lstStyle/>
          <a:p>
            <a:r>
              <a:rPr lang="it-IT" sz="2800" dirty="0">
                <a:latin typeface="Calibri" panose="020F0502020204030204" pitchFamily="34" charset="0"/>
              </a:rPr>
              <a:t>Il </a:t>
            </a:r>
            <a:r>
              <a:rPr lang="it-IT" sz="2800" dirty="0" smtClean="0">
                <a:latin typeface="Calibri" panose="020F0502020204030204" pitchFamily="34" charset="0"/>
              </a:rPr>
              <a:t>progetto per l’ufficio di statistica metropolitano/1</a:t>
            </a:r>
            <a:endParaRPr lang="it-IT" sz="2800" dirty="0">
              <a:latin typeface="Calibri" panose="020F0502020204030204" pitchFamily="34" charset="0"/>
            </a:endParaRPr>
          </a:p>
        </p:txBody>
      </p:sp>
      <p:sp>
        <p:nvSpPr>
          <p:cNvPr id="5123" name="Segnaposto contenuto 2"/>
          <p:cNvSpPr>
            <a:spLocks noGrp="1"/>
          </p:cNvSpPr>
          <p:nvPr>
            <p:ph idx="1"/>
          </p:nvPr>
        </p:nvSpPr>
        <p:spPr>
          <a:xfrm>
            <a:off x="468313" y="1986718"/>
            <a:ext cx="7997825" cy="4321026"/>
          </a:xfrm>
          <a:noFill/>
          <a:ln w="9525">
            <a:noFill/>
            <a:round/>
            <a:headEnd/>
            <a:tailEnd/>
          </a:ln>
        </p:spPr>
        <p:txBody>
          <a:bodyPr vert="horz" wrap="square" lIns="90000" tIns="46800" rIns="90000" bIns="46800" numCol="1" anchor="t" anchorCtr="0" compatLnSpc="1">
            <a:prstTxWarp prst="textNoShape">
              <a:avLst/>
            </a:prstTxWarp>
          </a:bodyPr>
          <a:lstStyle/>
          <a:p>
            <a:pPr marL="542925" lvl="1" indent="-457200">
              <a:buFont typeface="Arial" panose="020B0604020202020204" pitchFamily="34" charset="0"/>
              <a:buChar char="•"/>
            </a:pPr>
            <a:r>
              <a:rPr lang="it-IT" sz="2400" dirty="0">
                <a:latin typeface="Calibri" panose="020F0502020204030204" pitchFamily="34" charset="0"/>
              </a:rPr>
              <a:t>Alla </a:t>
            </a:r>
            <a:r>
              <a:rPr lang="it-IT" sz="2400" dirty="0" smtClean="0">
                <a:latin typeface="Calibri" panose="020F0502020204030204" pitchFamily="34" charset="0"/>
              </a:rPr>
              <a:t>ex Provincia </a:t>
            </a:r>
            <a:r>
              <a:rPr lang="it-IT" sz="2400" dirty="0">
                <a:latin typeface="Calibri" panose="020F0502020204030204" pitchFamily="34" charset="0"/>
              </a:rPr>
              <a:t>di Firenze </a:t>
            </a:r>
            <a:r>
              <a:rPr lang="it-IT" sz="2400" dirty="0" smtClean="0">
                <a:latin typeface="Calibri" panose="020F0502020204030204" pitchFamily="34" charset="0"/>
              </a:rPr>
              <a:t>viene svolta solo </a:t>
            </a:r>
            <a:r>
              <a:rPr lang="it-IT" sz="2400" dirty="0">
                <a:latin typeface="Calibri" panose="020F0502020204030204" pitchFamily="34" charset="0"/>
              </a:rPr>
              <a:t>attività di raccolta dati e pubblicazione di elaborazioni tabellari esclusivamente per il settore turistico</a:t>
            </a:r>
          </a:p>
          <a:p>
            <a:pPr marL="542925" lvl="1" indent="-457200">
              <a:buFont typeface="Arial" panose="020B0604020202020204" pitchFamily="34" charset="0"/>
              <a:buChar char="•"/>
            </a:pPr>
            <a:r>
              <a:rPr lang="it-IT" sz="2400" dirty="0">
                <a:latin typeface="Calibri" panose="020F0502020204030204" pitchFamily="34" charset="0"/>
              </a:rPr>
              <a:t>Al Comune di Firenze opera un ufficio costituito ai sensi del </a:t>
            </a:r>
            <a:r>
              <a:rPr lang="it-IT" sz="2400" dirty="0" err="1">
                <a:latin typeface="Calibri" panose="020F0502020204030204" pitchFamily="34" charset="0"/>
              </a:rPr>
              <a:t>D.Legs.vo</a:t>
            </a:r>
            <a:r>
              <a:rPr lang="it-IT" sz="2400" dirty="0">
                <a:latin typeface="Calibri" panose="020F0502020204030204" pitchFamily="34" charset="0"/>
              </a:rPr>
              <a:t> </a:t>
            </a:r>
            <a:r>
              <a:rPr lang="it-IT" sz="2400" dirty="0" smtClean="0">
                <a:latin typeface="Calibri" panose="020F0502020204030204" pitchFamily="34" charset="0"/>
              </a:rPr>
              <a:t>322/1989, con 17 addetti</a:t>
            </a:r>
            <a:endParaRPr lang="it-IT" sz="2400" dirty="0">
              <a:latin typeface="Calibri" panose="020F0502020204030204" pitchFamily="34" charset="0"/>
            </a:endParaRPr>
          </a:p>
          <a:p>
            <a:pPr marL="542925" lvl="1" indent="-457200">
              <a:buFont typeface="Arial" panose="020B0604020202020204" pitchFamily="34" charset="0"/>
              <a:buChar char="•"/>
            </a:pPr>
            <a:r>
              <a:rPr lang="it-IT" sz="2400" dirty="0">
                <a:latin typeface="Calibri" panose="020F0502020204030204" pitchFamily="34" charset="0"/>
              </a:rPr>
              <a:t>Negli altri comuni della provincia di Firenze risultano formalmente costituiti uffici ai sensi del </a:t>
            </a:r>
            <a:r>
              <a:rPr lang="it-IT" sz="2400" dirty="0" err="1">
                <a:latin typeface="Calibri" panose="020F0502020204030204" pitchFamily="34" charset="0"/>
              </a:rPr>
              <a:t>D.Legs.vo</a:t>
            </a:r>
            <a:r>
              <a:rPr lang="it-IT" sz="2400" dirty="0">
                <a:latin typeface="Calibri" panose="020F0502020204030204" pitchFamily="34" charset="0"/>
              </a:rPr>
              <a:t> 322/1989 in 25 comuni su </a:t>
            </a:r>
            <a:r>
              <a:rPr lang="it-IT" sz="2400" dirty="0" smtClean="0">
                <a:latin typeface="Calibri" panose="020F0502020204030204" pitchFamily="34" charset="0"/>
              </a:rPr>
              <a:t>43, con 68 addetti teorici complessivi (rilevazione EUP-Istat)</a:t>
            </a:r>
            <a:endParaRPr lang="it-IT" sz="2400" dirty="0">
              <a:latin typeface="Calibri" panose="020F0502020204030204" pitchFamily="34" charset="0"/>
            </a:endParaRPr>
          </a:p>
        </p:txBody>
      </p:sp>
      <p:sp>
        <p:nvSpPr>
          <p:cNvPr id="6" name="Segnaposto numero diapositiva 5"/>
          <p:cNvSpPr>
            <a:spLocks noGrp="1"/>
          </p:cNvSpPr>
          <p:nvPr>
            <p:ph type="sldNum" sz="quarter" idx="12"/>
          </p:nvPr>
        </p:nvSpPr>
        <p:spPr>
          <a:xfrm>
            <a:off x="7235825" y="6245225"/>
            <a:ext cx="1376363" cy="473075"/>
          </a:xfrm>
        </p:spPr>
        <p:txBody>
          <a:bodyPr/>
          <a:lstStyle/>
          <a:p>
            <a:pPr>
              <a:defRPr/>
            </a:pPr>
            <a:fld id="{350A8857-EA2D-4FDB-97D8-2516BEC577C6}" type="slidenum">
              <a:rPr lang="it-IT" sz="1200" smtClean="0">
                <a:latin typeface="Calibri" panose="020F0502020204030204" pitchFamily="34" charset="0"/>
              </a:rPr>
              <a:pPr>
                <a:defRPr/>
              </a:pPr>
              <a:t>6</a:t>
            </a:fld>
            <a:endParaRPr lang="it-IT" sz="1200" dirty="0">
              <a:latin typeface="Calibri" panose="020F0502020204030204" pitchFamily="34" charset="0"/>
            </a:endParaRPr>
          </a:p>
        </p:txBody>
      </p:sp>
      <p:sp>
        <p:nvSpPr>
          <p:cNvPr id="7"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8"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91920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anim calcmode="lin" valueType="num">
                                      <p:cBhvr>
                                        <p:cTn id="8"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123">
                                            <p:txEl>
                                              <p:pRg st="1" end="1"/>
                                            </p:txEl>
                                          </p:spTgt>
                                        </p:tgtEl>
                                        <p:attrNameLst>
                                          <p:attrName>style.visibility</p:attrName>
                                        </p:attrNameLst>
                                      </p:cBhvr>
                                      <p:to>
                                        <p:strVal val="visible"/>
                                      </p:to>
                                    </p:set>
                                    <p:animEffect transition="in" filter="fade">
                                      <p:cBhvr>
                                        <p:cTn id="14" dur="1000"/>
                                        <p:tgtEl>
                                          <p:spTgt spid="5123">
                                            <p:txEl>
                                              <p:pRg st="1" end="1"/>
                                            </p:txEl>
                                          </p:spTgt>
                                        </p:tgtEl>
                                      </p:cBhvr>
                                    </p:animEffect>
                                    <p:anim calcmode="lin" valueType="num">
                                      <p:cBhvr>
                                        <p:cTn id="15"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123">
                                            <p:txEl>
                                              <p:pRg st="2" end="2"/>
                                            </p:txEl>
                                          </p:spTgt>
                                        </p:tgtEl>
                                        <p:attrNameLst>
                                          <p:attrName>style.visibility</p:attrName>
                                        </p:attrNameLst>
                                      </p:cBhvr>
                                      <p:to>
                                        <p:strVal val="visible"/>
                                      </p:to>
                                    </p:set>
                                    <p:animEffect transition="in" filter="fade">
                                      <p:cBhvr>
                                        <p:cTn id="21" dur="1000"/>
                                        <p:tgtEl>
                                          <p:spTgt spid="5123">
                                            <p:txEl>
                                              <p:pRg st="2" end="2"/>
                                            </p:txEl>
                                          </p:spTgt>
                                        </p:tgtEl>
                                      </p:cBhvr>
                                    </p:animEffect>
                                    <p:anim calcmode="lin" valueType="num">
                                      <p:cBhvr>
                                        <p:cTn id="22"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a:noFill/>
          <a:ln w="9525">
            <a:noFill/>
            <a:round/>
            <a:headEnd/>
            <a:tailEnd/>
          </a:ln>
        </p:spPr>
        <p:txBody>
          <a:bodyPr vert="horz" wrap="square" lIns="90000" tIns="46800" rIns="90000" bIns="46800" numCol="1" anchor="b" anchorCtr="0" compatLnSpc="1">
            <a:prstTxWarp prst="textNoShape">
              <a:avLst/>
            </a:prstTxWarp>
          </a:bodyPr>
          <a:lstStyle/>
          <a:p>
            <a:r>
              <a:rPr lang="it-IT" sz="2800" dirty="0">
                <a:latin typeface="Calibri" panose="020F0502020204030204" pitchFamily="34" charset="0"/>
              </a:rPr>
              <a:t>Il </a:t>
            </a:r>
            <a:r>
              <a:rPr lang="it-IT" sz="2800" dirty="0" smtClean="0">
                <a:latin typeface="Calibri" panose="020F0502020204030204" pitchFamily="34" charset="0"/>
              </a:rPr>
              <a:t>progetto per l’ufficio di statistica metropolitano/2</a:t>
            </a:r>
            <a:endParaRPr lang="it-IT" sz="2800" dirty="0">
              <a:latin typeface="Calibri" panose="020F0502020204030204" pitchFamily="34" charset="0"/>
            </a:endParaRPr>
          </a:p>
        </p:txBody>
      </p:sp>
      <p:sp>
        <p:nvSpPr>
          <p:cNvPr id="6" name="Segnaposto numero diapositiva 5"/>
          <p:cNvSpPr>
            <a:spLocks noGrp="1"/>
          </p:cNvSpPr>
          <p:nvPr>
            <p:ph type="sldNum" sz="quarter" idx="12"/>
          </p:nvPr>
        </p:nvSpPr>
        <p:spPr>
          <a:xfrm>
            <a:off x="7235825" y="6245225"/>
            <a:ext cx="1376363" cy="473075"/>
          </a:xfrm>
        </p:spPr>
        <p:txBody>
          <a:bodyPr/>
          <a:lstStyle/>
          <a:p>
            <a:pPr>
              <a:defRPr/>
            </a:pPr>
            <a:fld id="{350A8857-EA2D-4FDB-97D8-2516BEC577C6}" type="slidenum">
              <a:rPr lang="it-IT" sz="1200" smtClean="0">
                <a:latin typeface="Calibri" panose="020F0502020204030204" pitchFamily="34" charset="0"/>
              </a:rPr>
              <a:pPr>
                <a:defRPr/>
              </a:pPr>
              <a:t>7</a:t>
            </a:fld>
            <a:endParaRPr lang="it-IT" sz="1200" dirty="0">
              <a:latin typeface="Calibri" panose="020F0502020204030204" pitchFamily="34" charset="0"/>
            </a:endParaRPr>
          </a:p>
        </p:txBody>
      </p:sp>
      <p:sp>
        <p:nvSpPr>
          <p:cNvPr id="3" name="Rettangolo 2"/>
          <p:cNvSpPr/>
          <p:nvPr/>
        </p:nvSpPr>
        <p:spPr>
          <a:xfrm>
            <a:off x="564845" y="2492896"/>
            <a:ext cx="7997824" cy="3170099"/>
          </a:xfrm>
          <a:prstGeom prst="rect">
            <a:avLst/>
          </a:prstGeom>
        </p:spPr>
        <p:txBody>
          <a:bodyPr wrap="square">
            <a:spAutoFit/>
          </a:bodyPr>
          <a:lstStyle/>
          <a:p>
            <a:pPr lvl="0" algn="just">
              <a:spcAft>
                <a:spcPts val="0"/>
              </a:spcAft>
              <a:tabLst>
                <a:tab pos="180340" algn="l"/>
              </a:tabLst>
            </a:pPr>
            <a:r>
              <a:rPr lang="it-IT" sz="20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Lo statuto della città metropolitana prevede all’art.20 che “</a:t>
            </a:r>
            <a:r>
              <a:rPr lang="it-IT" sz="2000"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La Città metropolitana </a:t>
            </a:r>
            <a:r>
              <a:rPr lang="it-IT" sz="20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[possa]</a:t>
            </a:r>
            <a:r>
              <a:rPr lang="it-IT" sz="2000"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stipulare accordi, convenzioni e altre forme di cooperazione e collaborazione con i comuni o le loro unioni ai fini della organizzazione e gestione comune di servizi, della gestione coordinata e condivisa dell'esercizio delle rispettive funzioni</a:t>
            </a:r>
            <a:r>
              <a:rPr lang="it-IT" sz="20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In particolare è previsto che “</a:t>
            </a:r>
            <a:r>
              <a:rPr lang="it-IT" sz="2000"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La Città metropolitana </a:t>
            </a:r>
            <a:r>
              <a:rPr lang="it-IT" sz="20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[possa]</a:t>
            </a:r>
            <a:r>
              <a:rPr lang="it-IT" sz="2000"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stipulare convenzioni con comuni e unioni dei comuni per la organizzazione di uffici condivisi per lo svolgimento di funzioni, servizi o specifiche attività, individuando l’amministrazione capofila presso la quale opererà l’ufficio, e definendo gli aspetti organizzativi, funzionali e finanziari</a:t>
            </a:r>
            <a:r>
              <a:rPr lang="it-IT" sz="20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endParaRPr lang="it-IT" sz="1600" dirty="0">
              <a:solidFill>
                <a:schemeClr val="tx1"/>
              </a:solidFill>
              <a:effectLst/>
              <a:latin typeface="Georgia" panose="02040502050405020303" pitchFamily="18" charset="0"/>
              <a:ea typeface="Times New Roman" panose="02020603050405020304" pitchFamily="18" charset="0"/>
              <a:cs typeface="Times New Roman" panose="02020603050405020304" pitchFamily="18" charset="0"/>
            </a:endParaRPr>
          </a:p>
        </p:txBody>
      </p:sp>
      <p:sp>
        <p:nvSpPr>
          <p:cNvPr id="7"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8"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43567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a:noFill/>
          <a:ln w="9525">
            <a:noFill/>
            <a:round/>
            <a:headEnd/>
            <a:tailEnd/>
          </a:ln>
        </p:spPr>
        <p:txBody>
          <a:bodyPr vert="horz" wrap="square" lIns="90000" tIns="46800" rIns="90000" bIns="46800" numCol="1" anchor="b" anchorCtr="0" compatLnSpc="1">
            <a:prstTxWarp prst="textNoShape">
              <a:avLst/>
            </a:prstTxWarp>
          </a:bodyPr>
          <a:lstStyle/>
          <a:p>
            <a:r>
              <a:rPr lang="it-IT" sz="2800" dirty="0">
                <a:latin typeface="Calibri" panose="020F0502020204030204" pitchFamily="34" charset="0"/>
              </a:rPr>
              <a:t>Il </a:t>
            </a:r>
            <a:r>
              <a:rPr lang="it-IT" sz="2800" dirty="0" smtClean="0">
                <a:latin typeface="Calibri" panose="020F0502020204030204" pitchFamily="34" charset="0"/>
              </a:rPr>
              <a:t>progetto per l’ufficio di statistica metropolitano/3</a:t>
            </a:r>
            <a:endParaRPr lang="it-IT" sz="2800" dirty="0">
              <a:latin typeface="Calibri" panose="020F0502020204030204" pitchFamily="34" charset="0"/>
            </a:endParaRPr>
          </a:p>
        </p:txBody>
      </p:sp>
      <p:sp>
        <p:nvSpPr>
          <p:cNvPr id="6" name="Segnaposto numero diapositiva 5"/>
          <p:cNvSpPr>
            <a:spLocks noGrp="1"/>
          </p:cNvSpPr>
          <p:nvPr>
            <p:ph type="sldNum" sz="quarter" idx="12"/>
          </p:nvPr>
        </p:nvSpPr>
        <p:spPr>
          <a:xfrm>
            <a:off x="7235825" y="6245225"/>
            <a:ext cx="1376363" cy="473075"/>
          </a:xfrm>
        </p:spPr>
        <p:txBody>
          <a:bodyPr/>
          <a:lstStyle/>
          <a:p>
            <a:pPr>
              <a:defRPr/>
            </a:pPr>
            <a:fld id="{350A8857-EA2D-4FDB-97D8-2516BEC577C6}" type="slidenum">
              <a:rPr lang="it-IT" sz="1200" smtClean="0">
                <a:latin typeface="Calibri" panose="020F0502020204030204" pitchFamily="34" charset="0"/>
              </a:rPr>
              <a:pPr>
                <a:defRPr/>
              </a:pPr>
              <a:t>8</a:t>
            </a:fld>
            <a:endParaRPr lang="it-IT" sz="1200" dirty="0">
              <a:latin typeface="Calibri" panose="020F0502020204030204" pitchFamily="34" charset="0"/>
            </a:endParaRPr>
          </a:p>
        </p:txBody>
      </p:sp>
      <p:sp>
        <p:nvSpPr>
          <p:cNvPr id="3" name="Rettangolo 2"/>
          <p:cNvSpPr/>
          <p:nvPr/>
        </p:nvSpPr>
        <p:spPr>
          <a:xfrm>
            <a:off x="604964" y="2492896"/>
            <a:ext cx="7997824" cy="2246769"/>
          </a:xfrm>
          <a:prstGeom prst="rect">
            <a:avLst/>
          </a:prstGeom>
        </p:spPr>
        <p:txBody>
          <a:bodyPr wrap="square">
            <a:spAutoFit/>
          </a:bodyPr>
          <a:lstStyle/>
          <a:p>
            <a:pPr algn="just">
              <a:spcAft>
                <a:spcPts val="0"/>
              </a:spcAft>
              <a:tabLst>
                <a:tab pos="180340" algn="l"/>
              </a:tabLst>
            </a:pPr>
            <a:r>
              <a:rPr lang="it-IT" sz="20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La funzione rientra senz’altro tra quelle suscettibili di essere conferite ai sensi dell’art. 19 dello Statuto. “</a:t>
            </a:r>
            <a:r>
              <a:rPr lang="it-IT" sz="2000" i="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La Città Metropolitana di Firenze … attribuisce la titolarità di proprie funzioni in capo ai comuni o alle unioni di comuni che, per struttura ed inquadramento sociale ed economico del territorio rappresentato, sono maggiormente in grado di soddisfare le istanze delle collettività locali nel rispetto dei principi di sussidiarietà, differenziazione, adeguatezza e proporzionalità</a:t>
            </a:r>
            <a:r>
              <a:rPr lang="it-IT" sz="2000" i="1"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r>
              <a:rPr lang="it-IT" sz="2000"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endParaRPr lang="it-IT" sz="20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8"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891486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a:noFill/>
          <a:ln w="9525">
            <a:noFill/>
            <a:round/>
            <a:headEnd/>
            <a:tailEnd/>
          </a:ln>
        </p:spPr>
        <p:txBody>
          <a:bodyPr vert="horz" wrap="square" lIns="90000" tIns="46800" rIns="90000" bIns="46800" numCol="1" anchor="b" anchorCtr="0" compatLnSpc="1">
            <a:prstTxWarp prst="textNoShape">
              <a:avLst/>
            </a:prstTxWarp>
          </a:bodyPr>
          <a:lstStyle/>
          <a:p>
            <a:r>
              <a:rPr lang="it-IT" sz="2800" dirty="0">
                <a:latin typeface="Calibri" panose="020F0502020204030204" pitchFamily="34" charset="0"/>
              </a:rPr>
              <a:t>Il </a:t>
            </a:r>
            <a:r>
              <a:rPr lang="it-IT" sz="2800" dirty="0" smtClean="0">
                <a:latin typeface="Calibri" panose="020F0502020204030204" pitchFamily="34" charset="0"/>
              </a:rPr>
              <a:t>progetto per l’ufficio di statistica metropolitano/4</a:t>
            </a:r>
            <a:endParaRPr lang="it-IT" sz="2800" dirty="0">
              <a:latin typeface="Calibri" panose="020F0502020204030204" pitchFamily="34" charset="0"/>
            </a:endParaRPr>
          </a:p>
        </p:txBody>
      </p:sp>
      <p:sp>
        <p:nvSpPr>
          <p:cNvPr id="6" name="Segnaposto numero diapositiva 5"/>
          <p:cNvSpPr>
            <a:spLocks noGrp="1"/>
          </p:cNvSpPr>
          <p:nvPr>
            <p:ph type="sldNum" sz="quarter" idx="12"/>
          </p:nvPr>
        </p:nvSpPr>
        <p:spPr>
          <a:xfrm>
            <a:off x="7235825" y="6245225"/>
            <a:ext cx="1376363" cy="473075"/>
          </a:xfrm>
        </p:spPr>
        <p:txBody>
          <a:bodyPr/>
          <a:lstStyle/>
          <a:p>
            <a:pPr>
              <a:defRPr/>
            </a:pPr>
            <a:fld id="{350A8857-EA2D-4FDB-97D8-2516BEC577C6}" type="slidenum">
              <a:rPr lang="it-IT" sz="1200" smtClean="0">
                <a:latin typeface="Calibri" panose="020F0502020204030204" pitchFamily="34" charset="0"/>
              </a:rPr>
              <a:pPr>
                <a:defRPr/>
              </a:pPr>
              <a:t>9</a:t>
            </a:fld>
            <a:endParaRPr lang="it-IT" sz="1200" dirty="0">
              <a:latin typeface="Calibri" panose="020F0502020204030204" pitchFamily="34" charset="0"/>
            </a:endParaRPr>
          </a:p>
        </p:txBody>
      </p:sp>
      <p:sp>
        <p:nvSpPr>
          <p:cNvPr id="3" name="Rettangolo 2"/>
          <p:cNvSpPr/>
          <p:nvPr/>
        </p:nvSpPr>
        <p:spPr>
          <a:xfrm>
            <a:off x="569154" y="1712973"/>
            <a:ext cx="7997824" cy="4401205"/>
          </a:xfrm>
          <a:prstGeom prst="rect">
            <a:avLst/>
          </a:prstGeom>
        </p:spPr>
        <p:txBody>
          <a:bodyPr wrap="square">
            <a:spAutoFit/>
          </a:bodyPr>
          <a:lstStyle/>
          <a:p>
            <a:pPr marL="285750" indent="-285750" algn="just">
              <a:spcAft>
                <a:spcPts val="0"/>
              </a:spcAft>
              <a:buFont typeface="Arial" panose="020B0604020202020204" pitchFamily="34" charset="0"/>
              <a:buChar char="•"/>
              <a:tabLst>
                <a:tab pos="180340" algn="l"/>
              </a:tabLst>
            </a:pPr>
            <a:r>
              <a:rPr lang="it-IT" sz="2000" dirty="0" smtClean="0">
                <a:solidFill>
                  <a:schemeClr val="tx1"/>
                </a:solidFill>
                <a:latin typeface="Calibri" panose="020F0502020204030204" pitchFamily="34" charset="0"/>
              </a:rPr>
              <a:t>Il Consiglio metropolitano potrebbe conferire </a:t>
            </a:r>
            <a:r>
              <a:rPr lang="it-IT" sz="2000" dirty="0">
                <a:solidFill>
                  <a:schemeClr val="tx1"/>
                </a:solidFill>
                <a:latin typeface="Calibri" panose="020F0502020204030204" pitchFamily="34" charset="0"/>
              </a:rPr>
              <a:t>al Comune di Firenze nell’immediato, e </a:t>
            </a:r>
            <a:r>
              <a:rPr lang="it-IT" sz="2000" b="1" dirty="0">
                <a:solidFill>
                  <a:schemeClr val="tx1"/>
                </a:solidFill>
                <a:latin typeface="Calibri" panose="020F0502020204030204" pitchFamily="34" charset="0"/>
              </a:rPr>
              <a:t>in prospettiva all’ufficio di statistica associato della città metropolitana di Firenze</a:t>
            </a:r>
            <a:r>
              <a:rPr lang="it-IT" sz="2000" dirty="0">
                <a:solidFill>
                  <a:schemeClr val="tx1"/>
                </a:solidFill>
                <a:latin typeface="Calibri" panose="020F0502020204030204" pitchFamily="34" charset="0"/>
              </a:rPr>
              <a:t>, la propria funzione di raccolta ed elaborazione dati, come primo passo per un esercizio coordinato e condiviso della funzione statistica tra tutti i comuni nel territorio </a:t>
            </a:r>
            <a:r>
              <a:rPr lang="it-IT" sz="2000" dirty="0" smtClean="0">
                <a:solidFill>
                  <a:schemeClr val="tx1"/>
                </a:solidFill>
                <a:latin typeface="Calibri" panose="020F0502020204030204" pitchFamily="34" charset="0"/>
              </a:rPr>
              <a:t>metropolitano</a:t>
            </a:r>
          </a:p>
          <a:p>
            <a:pPr marL="285750" indent="-285750" algn="just">
              <a:spcAft>
                <a:spcPts val="0"/>
              </a:spcAft>
              <a:buFont typeface="Arial" panose="020B0604020202020204" pitchFamily="34" charset="0"/>
              <a:buChar char="•"/>
              <a:tabLst>
                <a:tab pos="180340" algn="l"/>
              </a:tabLst>
            </a:pPr>
            <a:r>
              <a:rPr lang="it-IT" sz="2000" dirty="0" smtClean="0">
                <a:solidFill>
                  <a:schemeClr val="tx1"/>
                </a:solidFill>
                <a:latin typeface="Calibri" panose="020F0502020204030204" pitchFamily="34" charset="0"/>
              </a:rPr>
              <a:t>Può essere stipulata una </a:t>
            </a:r>
            <a:r>
              <a:rPr lang="it-IT" sz="2000" dirty="0">
                <a:solidFill>
                  <a:schemeClr val="tx1"/>
                </a:solidFill>
                <a:latin typeface="Calibri" panose="020F0502020204030204" pitchFamily="34" charset="0"/>
              </a:rPr>
              <a:t>convenzione tra la Città metropolitana e tutti i comuni del territorio per la costituzione di un ufficio condiviso per lo svolgimento della funzione statistica, individuando nel Comune di Firenze l’amministrazione capofila presso la quale </a:t>
            </a:r>
            <a:r>
              <a:rPr lang="it-IT" sz="2000" dirty="0" smtClean="0">
                <a:solidFill>
                  <a:schemeClr val="tx1"/>
                </a:solidFill>
                <a:latin typeface="Calibri" panose="020F0502020204030204" pitchFamily="34" charset="0"/>
              </a:rPr>
              <a:t>operi l’ufficio</a:t>
            </a:r>
          </a:p>
          <a:p>
            <a:pPr marL="285750" indent="-285750" algn="just">
              <a:spcAft>
                <a:spcPts val="0"/>
              </a:spcAft>
              <a:buFont typeface="Arial" panose="020B0604020202020204" pitchFamily="34" charset="0"/>
              <a:buChar char="•"/>
              <a:tabLst>
                <a:tab pos="180340" algn="l"/>
              </a:tabLst>
            </a:pPr>
            <a:r>
              <a:rPr lang="it-IT" sz="2000" dirty="0" smtClean="0">
                <a:solidFill>
                  <a:schemeClr val="tx1"/>
                </a:solidFill>
                <a:latin typeface="Calibri" panose="020F0502020204030204" pitchFamily="34" charset="0"/>
              </a:rPr>
              <a:t>Può essere sottoscritto un accordo </a:t>
            </a:r>
            <a:r>
              <a:rPr lang="it-IT" sz="2000" dirty="0">
                <a:solidFill>
                  <a:schemeClr val="tx1"/>
                </a:solidFill>
                <a:latin typeface="Calibri" panose="020F0502020204030204" pitchFamily="34" charset="0"/>
              </a:rPr>
              <a:t>con l’Istituto Nazionale di Statistica per sperimentare l’esercizio associato della funzione statistica nella nuova realtà istituzionale, anche in vista di nuove disposizioni </a:t>
            </a:r>
            <a:r>
              <a:rPr lang="it-IT" sz="2000" dirty="0" smtClean="0">
                <a:solidFill>
                  <a:schemeClr val="tx1"/>
                </a:solidFill>
                <a:latin typeface="Calibri" panose="020F0502020204030204" pitchFamily="34" charset="0"/>
              </a:rPr>
              <a:t>del </a:t>
            </a:r>
            <a:r>
              <a:rPr lang="it-IT" sz="2000" dirty="0">
                <a:solidFill>
                  <a:schemeClr val="tx1"/>
                </a:solidFill>
                <a:latin typeface="Calibri" panose="020F0502020204030204" pitchFamily="34" charset="0"/>
              </a:rPr>
              <a:t>Sistema Statistico Nazionale</a:t>
            </a:r>
            <a:endParaRPr lang="it-IT" sz="20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Segnaposto data 2"/>
          <p:cNvSpPr>
            <a:spLocks noGrp="1"/>
          </p:cNvSpPr>
          <p:nvPr>
            <p:ph type="dt" idx="10"/>
          </p:nvPr>
        </p:nvSpPr>
        <p:spPr>
          <a:xfrm>
            <a:off x="468313" y="6245225"/>
            <a:ext cx="1797050" cy="473075"/>
          </a:xfrm>
        </p:spPr>
        <p:txBody>
          <a:bodyPr/>
          <a:lstStyle/>
          <a:p>
            <a:pPr>
              <a:defRPr/>
            </a:pPr>
            <a:r>
              <a:rPr lang="it-IT" dirty="0" smtClean="0">
                <a:ea typeface="Verdana" pitchFamily="34" charset="0"/>
                <a:cs typeface="Verdana" pitchFamily="34" charset="0"/>
              </a:rPr>
              <a:t>Napoli, 28 ottobre </a:t>
            </a:r>
            <a:r>
              <a:rPr lang="it-IT" dirty="0" smtClean="0">
                <a:ea typeface="Verdana" pitchFamily="34" charset="0"/>
                <a:cs typeface="Verdana" pitchFamily="34" charset="0"/>
              </a:rPr>
              <a:t>2015</a:t>
            </a:r>
            <a:endParaRPr lang="it-IT" dirty="0">
              <a:ea typeface="Verdana" pitchFamily="34" charset="0"/>
              <a:cs typeface="Verdana" pitchFamily="34" charset="0"/>
            </a:endParaRPr>
          </a:p>
        </p:txBody>
      </p:sp>
      <p:sp>
        <p:nvSpPr>
          <p:cNvPr id="8" name="Segnaposto piè di pagina 3"/>
          <p:cNvSpPr>
            <a:spLocks noGrp="1"/>
          </p:cNvSpPr>
          <p:nvPr>
            <p:ph type="ftr" idx="11"/>
          </p:nvPr>
        </p:nvSpPr>
        <p:spPr>
          <a:xfrm>
            <a:off x="2411413" y="6237288"/>
            <a:ext cx="4749800" cy="500062"/>
          </a:xfrm>
        </p:spPr>
        <p:txBody>
          <a:bodyPr/>
          <a:lstStyle/>
          <a:p>
            <a:pPr>
              <a:defRPr/>
            </a:pPr>
            <a:r>
              <a:rPr lang="it-IT" b="0" smtClean="0">
                <a:ea typeface="Verdana" pitchFamily="34" charset="0"/>
                <a:cs typeface="Verdana" pitchFamily="34" charset="0"/>
              </a:rPr>
              <a:t>Riccardo Innocenti</a:t>
            </a:r>
          </a:p>
          <a:p>
            <a:pPr>
              <a:defRPr/>
            </a:pPr>
            <a:r>
              <a:rPr lang="it-IT" sz="800" b="0" smtClean="0">
                <a:latin typeface="Verdana" pitchFamily="34" charset="0"/>
                <a:ea typeface="Verdana" pitchFamily="34" charset="0"/>
                <a:cs typeface="Verdana" pitchFamily="34" charset="0"/>
              </a:rPr>
              <a:t> </a:t>
            </a:r>
            <a:endParaRPr lang="it-IT" sz="7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322448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sci">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2343</TotalTime>
  <Words>1956</Words>
  <Application>Microsoft Office PowerPoint</Application>
  <PresentationFormat>Presentazione su schermo (4:3)</PresentationFormat>
  <Paragraphs>577</Paragraphs>
  <Slides>30</Slides>
  <Notes>17</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30</vt:i4>
      </vt:variant>
    </vt:vector>
  </HeadingPairs>
  <TitlesOfParts>
    <vt:vector size="37" baseType="lpstr">
      <vt:lpstr>Arial</vt:lpstr>
      <vt:lpstr>Calibri</vt:lpstr>
      <vt:lpstr>Georgia</vt:lpstr>
      <vt:lpstr>Times New Roman</vt:lpstr>
      <vt:lpstr>Verdana</vt:lpstr>
      <vt:lpstr>Wingdings</vt:lpstr>
      <vt:lpstr>Usci</vt:lpstr>
      <vt:lpstr>          URBES, ARCHIMEDE, Censimento permanente I Comuni verso l’uso statistico degli archivi amministrativi e dei sistemi di integrazione delle fonti</vt:lpstr>
      <vt:lpstr>Sintesi</vt:lpstr>
      <vt:lpstr>Il nuovo ente Città metropolitana</vt:lpstr>
      <vt:lpstr>Le città metropolitane sono molto diverse  tra loro </vt:lpstr>
      <vt:lpstr>La città metropolitana di Firenze</vt:lpstr>
      <vt:lpstr>Il progetto per l’ufficio di statistica metropolitano/1</vt:lpstr>
      <vt:lpstr>Il progetto per l’ufficio di statistica metropolitano/2</vt:lpstr>
      <vt:lpstr>Il progetto per l’ufficio di statistica metropolitano/3</vt:lpstr>
      <vt:lpstr>Il progetto per l’ufficio di statistica metropolitano/4</vt:lpstr>
      <vt:lpstr>Il progetto per l’ufficio di statistica metropolitano/5</vt:lpstr>
      <vt:lpstr>Il censimento permanente a scala metropolitana/1</vt:lpstr>
      <vt:lpstr>Il censimento permanente a scala metropolitana/2</vt:lpstr>
      <vt:lpstr>Rilascio 2016 rif. 2016</vt:lpstr>
      <vt:lpstr>Rilascio 2016 rif. 2016</vt:lpstr>
      <vt:lpstr>Presentazione standard di PowerPoint</vt:lpstr>
      <vt:lpstr>Presentazione standard di PowerPoint</vt:lpstr>
      <vt:lpstr>Rilascio 2016 rif. 2016</vt:lpstr>
      <vt:lpstr>Rilascio 2016 rif. 2016</vt:lpstr>
      <vt:lpstr>Il censimento permanente a scala metropolitana/3</vt:lpstr>
      <vt:lpstr>Rilascio 2018 rif. 2017</vt:lpstr>
      <vt:lpstr>Rilascio 2018 rif. 2017</vt:lpstr>
      <vt:lpstr>Rilascio 2018 rif. 2017</vt:lpstr>
      <vt:lpstr>Rilascio 2018 rif. 2017</vt:lpstr>
      <vt:lpstr>Rilascio 2018 rif. 2017</vt:lpstr>
      <vt:lpstr>Rilascio 2018 rif. 2017</vt:lpstr>
      <vt:lpstr>Rilascio 2018 rif. 2017</vt:lpstr>
      <vt:lpstr>Il censimento permanente a scala metropolitana/3</vt:lpstr>
      <vt:lpstr>Il censimento permanente a scala metropolitana/4</vt:lpstr>
      <vt:lpstr>Il progetto per l’ufficio di statistica metropolitano/6</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RI</dc:creator>
  <cp:lastModifiedBy>Innocenti Riccardo</cp:lastModifiedBy>
  <cp:revision>1382</cp:revision>
  <cp:lastPrinted>2015-04-20T07:21:56Z</cp:lastPrinted>
  <dcterms:created xsi:type="dcterms:W3CDTF">2009-06-15T10:44:17Z</dcterms:created>
  <dcterms:modified xsi:type="dcterms:W3CDTF">2015-10-26T09:28:53Z</dcterms:modified>
</cp:coreProperties>
</file>