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notesSlides/notesSlide16.xml" ContentType="application/vnd.openxmlformats-officedocument.presentationml.notesSlide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89" r:id="rId2"/>
    <p:sldId id="336" r:id="rId3"/>
    <p:sldId id="258" r:id="rId4"/>
    <p:sldId id="303" r:id="rId5"/>
    <p:sldId id="305" r:id="rId6"/>
    <p:sldId id="300" r:id="rId7"/>
    <p:sldId id="302" r:id="rId8"/>
    <p:sldId id="335" r:id="rId9"/>
    <p:sldId id="311" r:id="rId10"/>
    <p:sldId id="301" r:id="rId11"/>
    <p:sldId id="306" r:id="rId12"/>
    <p:sldId id="313" r:id="rId13"/>
    <p:sldId id="315" r:id="rId14"/>
    <p:sldId id="318" r:id="rId15"/>
    <p:sldId id="320" r:id="rId16"/>
    <p:sldId id="319" r:id="rId17"/>
    <p:sldId id="323" r:id="rId18"/>
    <p:sldId id="324" r:id="rId19"/>
    <p:sldId id="327" r:id="rId20"/>
    <p:sldId id="326" r:id="rId21"/>
    <p:sldId id="328" r:id="rId22"/>
    <p:sldId id="330" r:id="rId23"/>
    <p:sldId id="325" r:id="rId24"/>
    <p:sldId id="332" r:id="rId25"/>
    <p:sldId id="334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C6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e con tema 1 - Color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8603FDC-E32A-4AB5-989C-0864C3EAD2B8}" styleName="Stile con tema 2 - Color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1_Salute_01%20Speranza%20di%20vita%20alla%20nascita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4%20Uscita%20precoce%20sistema%20istruzione%20e%20formazione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4%20Uscita%20precoce%20sistema%20istruzione%20e%20formazione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5%20Neet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5%20Neet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3_Lavoro_01%20Tasso%20di%20occupazione%2020-64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3_Lavoro_02%20Tasso%20di%20mancata%20partecipazione%20%2015-74%20anni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3_Lavoro_03%20Tasso%20di%20infortuni%20mortali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4_Benessere%20economico_01%20Reddito%20disponibile%20famiglie%20consumatrici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4_Benessere%20economico_02%20Persone%20con%20reddito%20Irpef%20inf%2010m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4_Benessere%20economico_02%20Persone%20con%20reddito%20Irpef%20inf%2010m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1_Salute_01%20Speranza%20di%20vita%20alla%20nascita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4_Benessere%20economico_05%20Sofferenze%20bancarie%20famiglie%20consumatrici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1_Salute_02%20Tasso%20di%20mortalit&#224;%20infantile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1%20Tasso%20partecipazione%20scuola%20infanzia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2%20Persone%20con%20almeno%20il%20diploma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2%20Persone%20con%20almeno%20il%20diploma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3%20Persone%20con%20titolo%20universitario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3%20Persone%20con%20titolo%20universitario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URBES\Cater2015URBES\tavole-indicatori-Urbes\tavole%20indicatori%20Urbes\02_Istruzione_03%20Persone%20con%20titolo%20universitario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18"/>
  <c:chart>
    <c:title>
      <c:tx>
        <c:rich>
          <a:bodyPr/>
          <a:lstStyle/>
          <a:p>
            <a:pPr algn="ctr"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it-IT" dirty="0">
                <a:latin typeface="Times New Roman" pitchFamily="18" charset="0"/>
                <a:cs typeface="Times New Roman" pitchFamily="18" charset="0"/>
              </a:rPr>
              <a:t>Speranza di vita alla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nascita per provincia 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it-IT" dirty="0">
                <a:latin typeface="Times New Roman" pitchFamily="18" charset="0"/>
                <a:cs typeface="Times New Roman" pitchFamily="18" charset="0"/>
              </a:rPr>
              <a:t>Anni 2004-2013</a:t>
            </a:r>
          </a:p>
          <a:p>
            <a:pPr algn="ctr"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it-IT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Uomini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c:rich>
      </c:tx>
      <c:spPr>
        <a:gradFill>
          <a:gsLst>
            <a:gs pos="0">
              <a:srgbClr val="EEECE1"/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path path="circle">
            <a:fillToRect l="50000" t="50000" r="50000" b="50000"/>
          </a:path>
        </a:gradFill>
      </c:spPr>
    </c:title>
    <c:plotArea>
      <c:layout/>
      <c:lineChart>
        <c:grouping val="standard"/>
        <c:ser>
          <c:idx val="0"/>
          <c:order val="0"/>
          <c:tx>
            <c:strRef>
              <c:f>'Province (3)'!$A$3</c:f>
              <c:strCache>
                <c:ptCount val="1"/>
                <c:pt idx="0">
                  <c:v>Italia</c:v>
                </c:pt>
              </c:strCache>
            </c:strRef>
          </c:tx>
          <c:marker>
            <c:symbol val="none"/>
          </c:marker>
          <c:cat>
            <c:numRef>
              <c:f>'Province (3)'!$B$2:$K$2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'Province (3)'!$B$3:$K$3</c:f>
              <c:numCache>
                <c:formatCode>0.0</c:formatCode>
                <c:ptCount val="10"/>
                <c:pt idx="0">
                  <c:v>77.921999999999997</c:v>
                </c:pt>
                <c:pt idx="1">
                  <c:v>78.057999999999993</c:v>
                </c:pt>
                <c:pt idx="2">
                  <c:v>78.408000000000001</c:v>
                </c:pt>
                <c:pt idx="3">
                  <c:v>78.611000000000004</c:v>
                </c:pt>
                <c:pt idx="4">
                  <c:v>78.732000000000014</c:v>
                </c:pt>
                <c:pt idx="5">
                  <c:v>78.903000000000006</c:v>
                </c:pt>
                <c:pt idx="6">
                  <c:v>79.253</c:v>
                </c:pt>
                <c:pt idx="7">
                  <c:v>79.468000000000004</c:v>
                </c:pt>
                <c:pt idx="8">
                  <c:v>79.565000000000012</c:v>
                </c:pt>
                <c:pt idx="9">
                  <c:v>79.8</c:v>
                </c:pt>
              </c:numCache>
            </c:numRef>
          </c:val>
        </c:ser>
        <c:ser>
          <c:idx val="1"/>
          <c:order val="1"/>
          <c:tx>
            <c:strRef>
              <c:f>'Province (3)'!$A$4</c:f>
              <c:strCache>
                <c:ptCount val="1"/>
                <c:pt idx="0">
                  <c:v>Messina</c:v>
                </c:pt>
              </c:strCache>
            </c:strRef>
          </c:tx>
          <c:marker>
            <c:symbol val="none"/>
          </c:marker>
          <c:cat>
            <c:numRef>
              <c:f>'Province (3)'!$B$2:$K$2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'Province (3)'!$B$4:$K$4</c:f>
              <c:numCache>
                <c:formatCode>0.0</c:formatCode>
                <c:ptCount val="10"/>
                <c:pt idx="0">
                  <c:v>78.175999999999959</c:v>
                </c:pt>
                <c:pt idx="1">
                  <c:v>77.578999999999979</c:v>
                </c:pt>
                <c:pt idx="2">
                  <c:v>78.408000000000001</c:v>
                </c:pt>
                <c:pt idx="3">
                  <c:v>78.153999999999982</c:v>
                </c:pt>
                <c:pt idx="4">
                  <c:v>78.7</c:v>
                </c:pt>
                <c:pt idx="5">
                  <c:v>78.35799999999999</c:v>
                </c:pt>
                <c:pt idx="6">
                  <c:v>78.85299999999998</c:v>
                </c:pt>
                <c:pt idx="7">
                  <c:v>78.985000000000014</c:v>
                </c:pt>
                <c:pt idx="8">
                  <c:v>79.114999999999995</c:v>
                </c:pt>
                <c:pt idx="9">
                  <c:v>79.599999999999994</c:v>
                </c:pt>
              </c:numCache>
            </c:numRef>
          </c:val>
        </c:ser>
        <c:ser>
          <c:idx val="2"/>
          <c:order val="2"/>
          <c:tx>
            <c:strRef>
              <c:f>'Province (3)'!$A$5</c:f>
              <c:strCache>
                <c:ptCount val="1"/>
                <c:pt idx="0">
                  <c:v>Reggio di Calabria</c:v>
                </c:pt>
              </c:strCache>
            </c:strRef>
          </c:tx>
          <c:marker>
            <c:symbol val="none"/>
          </c:marker>
          <c:cat>
            <c:numRef>
              <c:f>'Province (3)'!$B$2:$K$2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'Province (3)'!$B$5:$K$5</c:f>
              <c:numCache>
                <c:formatCode>0.0</c:formatCode>
                <c:ptCount val="10"/>
                <c:pt idx="0">
                  <c:v>77.88</c:v>
                </c:pt>
                <c:pt idx="1">
                  <c:v>77.819000000000003</c:v>
                </c:pt>
                <c:pt idx="2">
                  <c:v>78.265000000000001</c:v>
                </c:pt>
                <c:pt idx="3">
                  <c:v>78.456000000000003</c:v>
                </c:pt>
                <c:pt idx="4">
                  <c:v>78.61999999999999</c:v>
                </c:pt>
                <c:pt idx="5">
                  <c:v>78.233000000000004</c:v>
                </c:pt>
                <c:pt idx="6">
                  <c:v>78.802999999999983</c:v>
                </c:pt>
                <c:pt idx="7">
                  <c:v>79.243000000000023</c:v>
                </c:pt>
                <c:pt idx="8">
                  <c:v>79.117999999999995</c:v>
                </c:pt>
                <c:pt idx="9">
                  <c:v>79.400000000000006</c:v>
                </c:pt>
              </c:numCache>
            </c:numRef>
          </c:val>
        </c:ser>
        <c:marker val="1"/>
        <c:axId val="90191744"/>
        <c:axId val="90259840"/>
      </c:lineChart>
      <c:catAx>
        <c:axId val="9019174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it-IT"/>
          </a:p>
        </c:txPr>
        <c:crossAx val="90259840"/>
        <c:crosses val="autoZero"/>
        <c:auto val="1"/>
        <c:lblAlgn val="ctr"/>
        <c:lblOffset val="100"/>
      </c:catAx>
      <c:valAx>
        <c:axId val="90259840"/>
        <c:scaling>
          <c:orientation val="minMax"/>
        </c:scaling>
        <c:axPos val="l"/>
        <c:majorGridlines>
          <c:spPr>
            <a:ln cap="sq"/>
          </c:spPr>
        </c:majorGridlines>
        <c:title>
          <c:tx>
            <c:rich>
              <a:bodyPr/>
              <a:lstStyle/>
              <a:p>
                <a:pPr>
                  <a:defRPr sz="9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it-IT" sz="900">
                    <a:latin typeface="Times New Roman" pitchFamily="18" charset="0"/>
                    <a:cs typeface="Times New Roman" pitchFamily="18" charset="0"/>
                  </a:rPr>
                  <a:t>Numero Medio Anni</a:t>
                </a:r>
              </a:p>
            </c:rich>
          </c:tx>
        </c:title>
        <c:numFmt formatCode="0.0" sourceLinked="1"/>
        <c:maj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it-IT"/>
          </a:p>
        </c:txPr>
        <c:crossAx val="90191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9345728789233818"/>
          <c:y val="0.74338374392454698"/>
          <c:w val="0.78731198918611578"/>
          <c:h val="0.12294963501176598"/>
        </c:manualLayout>
      </c:layout>
      <c:overlay val="1"/>
      <c:spPr>
        <a:gradFill flip="none" rotWithShape="1">
          <a:gsLst>
            <a:gs pos="0">
              <a:schemeClr val="bg2"/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c:spPr>
      <c:txPr>
        <a:bodyPr/>
        <a:lstStyle/>
        <a:p>
          <a:pPr>
            <a:defRPr sz="800">
              <a:latin typeface="Times New Roman" pitchFamily="18" charset="0"/>
              <a:cs typeface="Times New Roman" pitchFamily="18" charset="0"/>
            </a:defRPr>
          </a:pPr>
          <a:endParaRPr lang="it-IT"/>
        </a:p>
      </c:txPr>
    </c:legend>
    <c:plotVisOnly val="1"/>
    <c:dispBlanksAs val="gap"/>
  </c:chart>
  <c:spPr>
    <a:gradFill>
      <a:gsLst>
        <a:gs pos="0">
          <a:srgbClr val="EEECE1"/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path path="circle">
        <a:fillToRect l="50000" t="50000" r="50000" b="50000"/>
      </a:path>
    </a:gradFill>
    <a:ln>
      <a:noFill/>
    </a:ln>
    <a:effectLst/>
    <a:scene3d>
      <a:camera prst="orthographicFront"/>
      <a:lightRig rig="threePt" dir="t"/>
    </a:scene3d>
    <a:sp3d>
      <a:bevelB w="139700" prst="cross"/>
    </a:sp3d>
  </c:spPr>
  <c:txPr>
    <a:bodyPr/>
    <a:lstStyle/>
    <a:p>
      <a:pPr>
        <a:defRPr sz="1000"/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7.1988407699037568E-2"/>
          <c:y val="0.10232648002333103"/>
          <c:w val="0.89024759405074383"/>
          <c:h val="0.78169364246136019"/>
        </c:manualLayout>
      </c:layout>
      <c:lineChart>
        <c:grouping val="stacked"/>
        <c:ser>
          <c:idx val="0"/>
          <c:order val="0"/>
          <c:tx>
            <c:strRef>
              <c:f>'Comuni capoluogo di provinc (2)'!$A$26</c:f>
              <c:strCache>
                <c:ptCount val="1"/>
                <c:pt idx="0">
                  <c:v>Maschi </c:v>
                </c:pt>
              </c:strCache>
            </c:strRef>
          </c:tx>
          <c:marker>
            <c:symbol val="none"/>
          </c:marker>
          <c:dLbls>
            <c:dLblPos val="t"/>
            <c:showVal val="1"/>
          </c:dLbls>
          <c:cat>
            <c:numRef>
              <c:f>'Comuni capoluogo di provinc (2)'!$B$25:$C$25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(2)'!$B$26:$C$26</c:f>
              <c:numCache>
                <c:formatCode>General</c:formatCode>
                <c:ptCount val="2"/>
                <c:pt idx="0">
                  <c:v>16.899999999999999</c:v>
                </c:pt>
                <c:pt idx="1">
                  <c:v>11.1</c:v>
                </c:pt>
              </c:numCache>
            </c:numRef>
          </c:val>
        </c:ser>
        <c:ser>
          <c:idx val="1"/>
          <c:order val="1"/>
          <c:tx>
            <c:strRef>
              <c:f>'Comuni capoluogo di provinc (2)'!$A$27</c:f>
              <c:strCache>
                <c:ptCount val="1"/>
                <c:pt idx="0">
                  <c:v>Femmine  </c:v>
                </c:pt>
              </c:strCache>
            </c:strRef>
          </c:tx>
          <c:marker>
            <c:symbol val="none"/>
          </c:marker>
          <c:dLbls>
            <c:dLblPos val="t"/>
            <c:showVal val="1"/>
          </c:dLbls>
          <c:cat>
            <c:numRef>
              <c:f>'Comuni capoluogo di provinc (2)'!$B$25:$C$25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(2)'!$B$27:$C$27</c:f>
              <c:numCache>
                <c:formatCode>General</c:formatCode>
                <c:ptCount val="2"/>
                <c:pt idx="0">
                  <c:v>10.7</c:v>
                </c:pt>
                <c:pt idx="1">
                  <c:v>6.1</c:v>
                </c:pt>
              </c:numCache>
            </c:numRef>
          </c:val>
        </c:ser>
        <c:ser>
          <c:idx val="2"/>
          <c:order val="2"/>
          <c:tx>
            <c:strRef>
              <c:f>'Comuni capoluogo di provinc (2)'!$A$28</c:f>
              <c:strCache>
                <c:ptCount val="1"/>
                <c:pt idx="0">
                  <c:v>Totale</c:v>
                </c:pt>
              </c:strCache>
            </c:strRef>
          </c:tx>
          <c:marker>
            <c:symbol val="none"/>
          </c:marker>
          <c:dLbls>
            <c:dLblPos val="t"/>
            <c:showVal val="1"/>
          </c:dLbls>
          <c:cat>
            <c:numRef>
              <c:f>'Comuni capoluogo di provinc (2)'!$B$25:$C$25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(2)'!$B$28:$C$28</c:f>
              <c:numCache>
                <c:formatCode>General</c:formatCode>
                <c:ptCount val="2"/>
                <c:pt idx="0">
                  <c:v>13.8</c:v>
                </c:pt>
                <c:pt idx="1">
                  <c:v>8.5</c:v>
                </c:pt>
              </c:numCache>
            </c:numRef>
          </c:val>
        </c:ser>
        <c:marker val="1"/>
        <c:axId val="98458624"/>
        <c:axId val="98472704"/>
      </c:lineChart>
      <c:catAx>
        <c:axId val="98458624"/>
        <c:scaling>
          <c:orientation val="minMax"/>
        </c:scaling>
        <c:axPos val="b"/>
        <c:numFmt formatCode="General" sourceLinked="1"/>
        <c:majorTickMark val="none"/>
        <c:tickLblPos val="nextTo"/>
        <c:crossAx val="98472704"/>
        <c:crosses val="autoZero"/>
        <c:auto val="1"/>
        <c:lblAlgn val="ctr"/>
        <c:lblOffset val="100"/>
      </c:catAx>
      <c:valAx>
        <c:axId val="9847270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8458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1680446194225709E-2"/>
          <c:y val="0.69406058617672683"/>
          <c:w val="0.7106086807268992"/>
          <c:h val="0.28589586380753912"/>
        </c:manualLayout>
      </c:layout>
    </c:legend>
    <c:plotVisOnly val="1"/>
    <c:dispBlanksAs val="zero"/>
  </c:chart>
  <c:spPr>
    <a:gradFill>
      <a:gsLst>
        <a:gs pos="0">
          <a:srgbClr val="5E9EFF">
            <a:alpha val="33000"/>
          </a:srgbClr>
        </a:gs>
        <a:gs pos="39999">
          <a:srgbClr val="85C2FF"/>
        </a:gs>
        <a:gs pos="70000">
          <a:srgbClr val="C4D6EB"/>
        </a:gs>
        <a:gs pos="100000">
          <a:srgbClr val="FFEBFA"/>
        </a:gs>
      </a:gsLst>
      <a:lin ang="5400000" scaled="1"/>
    </a:gradFill>
  </c:sp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7.1988407699037568E-2"/>
          <c:y val="0.10232648002333103"/>
          <c:w val="0.89024759405074383"/>
          <c:h val="0.78169364246136019"/>
        </c:manualLayout>
      </c:layout>
      <c:lineChart>
        <c:grouping val="stacked"/>
        <c:ser>
          <c:idx val="0"/>
          <c:order val="0"/>
          <c:tx>
            <c:strRef>
              <c:f>'Comuni capoluogo di provinc (2)'!$A$38</c:f>
              <c:strCache>
                <c:ptCount val="1"/>
                <c:pt idx="0">
                  <c:v>Maschi </c:v>
                </c:pt>
              </c:strCache>
            </c:strRef>
          </c:tx>
          <c:marker>
            <c:symbol val="none"/>
          </c:marker>
          <c:dLbls>
            <c:dLblPos val="t"/>
            <c:showVal val="1"/>
          </c:dLbls>
          <c:cat>
            <c:numRef>
              <c:f>'Comuni capoluogo di provinc (2)'!$B$37:$C$37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(2)'!$B$38:$C$38</c:f>
              <c:numCache>
                <c:formatCode>General</c:formatCode>
                <c:ptCount val="2"/>
                <c:pt idx="0">
                  <c:v>25.7</c:v>
                </c:pt>
                <c:pt idx="1">
                  <c:v>22.5</c:v>
                </c:pt>
              </c:numCache>
            </c:numRef>
          </c:val>
        </c:ser>
        <c:ser>
          <c:idx val="1"/>
          <c:order val="1"/>
          <c:tx>
            <c:strRef>
              <c:f>'Comuni capoluogo di provinc (2)'!$A$39</c:f>
              <c:strCache>
                <c:ptCount val="1"/>
                <c:pt idx="0">
                  <c:v>Femmine  </c:v>
                </c:pt>
              </c:strCache>
            </c:strRef>
          </c:tx>
          <c:marker>
            <c:symbol val="none"/>
          </c:marker>
          <c:dLbls>
            <c:dLblPos val="t"/>
            <c:showVal val="1"/>
          </c:dLbls>
          <c:cat>
            <c:numRef>
              <c:f>'Comuni capoluogo di provinc (2)'!$B$37:$C$37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(2)'!$B$39:$C$39</c:f>
              <c:numCache>
                <c:formatCode>General</c:formatCode>
                <c:ptCount val="2"/>
                <c:pt idx="0">
                  <c:v>21.2</c:v>
                </c:pt>
                <c:pt idx="1">
                  <c:v>17.399999999999999</c:v>
                </c:pt>
              </c:numCache>
            </c:numRef>
          </c:val>
        </c:ser>
        <c:ser>
          <c:idx val="2"/>
          <c:order val="2"/>
          <c:tx>
            <c:strRef>
              <c:f>'Comuni capoluogo di provinc (2)'!$A$40</c:f>
              <c:strCache>
                <c:ptCount val="1"/>
                <c:pt idx="0">
                  <c:v>Totale</c:v>
                </c:pt>
              </c:strCache>
            </c:strRef>
          </c:tx>
          <c:marker>
            <c:symbol val="none"/>
          </c:marker>
          <c:dLbls>
            <c:dLblPos val="t"/>
            <c:showVal val="1"/>
          </c:dLbls>
          <c:cat>
            <c:numRef>
              <c:f>'Comuni capoluogo di provinc (2)'!$B$37:$C$37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(2)'!$B$40:$C$40</c:f>
              <c:numCache>
                <c:formatCode>General</c:formatCode>
                <c:ptCount val="2"/>
                <c:pt idx="0">
                  <c:v>23.5</c:v>
                </c:pt>
                <c:pt idx="1">
                  <c:v>19.899999999999999</c:v>
                </c:pt>
              </c:numCache>
            </c:numRef>
          </c:val>
        </c:ser>
        <c:marker val="1"/>
        <c:axId val="98499200"/>
        <c:axId val="98316672"/>
      </c:lineChart>
      <c:catAx>
        <c:axId val="98499200"/>
        <c:scaling>
          <c:orientation val="minMax"/>
        </c:scaling>
        <c:axPos val="b"/>
        <c:numFmt formatCode="General" sourceLinked="1"/>
        <c:majorTickMark val="none"/>
        <c:tickLblPos val="nextTo"/>
        <c:crossAx val="98316672"/>
        <c:crosses val="autoZero"/>
        <c:auto val="1"/>
        <c:lblAlgn val="ctr"/>
        <c:lblOffset val="100"/>
      </c:catAx>
      <c:valAx>
        <c:axId val="9831667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8499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1680446194225709E-2"/>
          <c:y val="0.69406058617672683"/>
          <c:w val="0.91406008853797782"/>
          <c:h val="0.28589586380753912"/>
        </c:manualLayout>
      </c:layout>
    </c:legend>
    <c:plotVisOnly val="1"/>
    <c:dispBlanksAs val="zero"/>
  </c:chart>
  <c:spPr>
    <a:gradFill>
      <a:gsLst>
        <a:gs pos="0">
          <a:srgbClr val="5E9EFF">
            <a:alpha val="28000"/>
          </a:srgbClr>
        </a:gs>
        <a:gs pos="39999">
          <a:srgbClr val="85C2FF"/>
        </a:gs>
        <a:gs pos="70000">
          <a:srgbClr val="C4D6EB"/>
        </a:gs>
        <a:gs pos="100000">
          <a:srgbClr val="FFEBFA"/>
        </a:gs>
      </a:gsLst>
      <a:lin ang="5400000" scaled="1"/>
    </a:gradFill>
  </c:sp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perspective val="30"/>
    </c:view3D>
    <c:floor>
      <c:sp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 r="-100000" b="-100000"/>
        </a:gra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055555555555561E-2"/>
          <c:y val="9.2592592592593264E-3"/>
          <c:w val="0.96227909011373824"/>
          <c:h val="0.87476086322543223"/>
        </c:manualLayout>
      </c:layout>
      <c:bar3DChart>
        <c:barDir val="col"/>
        <c:grouping val="clustered"/>
        <c:ser>
          <c:idx val="0"/>
          <c:order val="0"/>
          <c:tx>
            <c:strRef>
              <c:f>'Comuni capoluogo di provinc (2)'!$A$26</c:f>
              <c:strCache>
                <c:ptCount val="1"/>
                <c:pt idx="0">
                  <c:v>Maschi </c:v>
                </c:pt>
              </c:strCache>
            </c:strRef>
          </c:tx>
          <c:dLbls>
            <c:dLbl>
              <c:idx val="0"/>
              <c:layout>
                <c:manualLayout>
                  <c:x val="8.3333333333333454E-3"/>
                  <c:y val="0.138888524351123"/>
                </c:manualLayout>
              </c:layout>
              <c:showVal val="1"/>
            </c:dLbl>
            <c:dLbl>
              <c:idx val="1"/>
              <c:layout>
                <c:manualLayout>
                  <c:x val="8.3333333333333454E-3"/>
                  <c:y val="4.6296296296296519E-3"/>
                </c:manualLayout>
              </c:layout>
              <c:showVal val="1"/>
            </c:dLbl>
            <c:showVal val="1"/>
          </c:dLbls>
          <c:cat>
            <c:numRef>
              <c:f>'Comuni capoluogo di provinc (2)'!$B$25:$C$25</c:f>
              <c:numCache>
                <c:formatCode>0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(2)'!$B$26:$C$26</c:f>
              <c:numCache>
                <c:formatCode>0.00</c:formatCode>
                <c:ptCount val="2"/>
                <c:pt idx="0">
                  <c:v>33.9</c:v>
                </c:pt>
                <c:pt idx="1">
                  <c:v>29.1</c:v>
                </c:pt>
              </c:numCache>
            </c:numRef>
          </c:val>
        </c:ser>
        <c:ser>
          <c:idx val="1"/>
          <c:order val="1"/>
          <c:tx>
            <c:strRef>
              <c:f>'Comuni capoluogo di provinc (2)'!$A$27</c:f>
              <c:strCache>
                <c:ptCount val="1"/>
                <c:pt idx="0">
                  <c:v>Femmine  </c:v>
                </c:pt>
              </c:strCache>
            </c:strRef>
          </c:tx>
          <c:dLbls>
            <c:dLbl>
              <c:idx val="1"/>
              <c:layout>
                <c:manualLayout>
                  <c:x val="8.3333333333333454E-3"/>
                  <c:y val="0.180555555555556"/>
                </c:manualLayout>
              </c:layout>
              <c:showVal val="1"/>
            </c:dLbl>
            <c:showVal val="1"/>
          </c:dLbls>
          <c:cat>
            <c:numRef>
              <c:f>'Comuni capoluogo di provinc (2)'!$B$25:$C$25</c:f>
              <c:numCache>
                <c:formatCode>0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(2)'!$B$27:$C$27</c:f>
              <c:numCache>
                <c:formatCode>0.00</c:formatCode>
                <c:ptCount val="2"/>
                <c:pt idx="0">
                  <c:v>36.200000000000003</c:v>
                </c:pt>
                <c:pt idx="1">
                  <c:v>26.5</c:v>
                </c:pt>
              </c:numCache>
            </c:numRef>
          </c:val>
        </c:ser>
        <c:ser>
          <c:idx val="2"/>
          <c:order val="2"/>
          <c:tx>
            <c:strRef>
              <c:f>'Comuni capoluogo di provinc (2)'!$A$28</c:f>
              <c:strCache>
                <c:ptCount val="1"/>
                <c:pt idx="0">
                  <c:v>Totale</c:v>
                </c:pt>
              </c:strCache>
            </c:strRef>
          </c:tx>
          <c:dLbls>
            <c:dLbl>
              <c:idx val="0"/>
              <c:layout>
                <c:manualLayout>
                  <c:x val="5.5555555555555497E-3"/>
                  <c:y val="6.9444444444444503E-2"/>
                </c:manualLayout>
              </c:layout>
              <c:showVal val="1"/>
            </c:dLbl>
            <c:dLbl>
              <c:idx val="1"/>
              <c:layout>
                <c:manualLayout>
                  <c:x val="1.6666666666666708E-2"/>
                  <c:y val="0.101851851851852"/>
                </c:manualLayout>
              </c:layout>
              <c:showVal val="1"/>
            </c:dLbl>
            <c:showVal val="1"/>
          </c:dLbls>
          <c:cat>
            <c:numRef>
              <c:f>'Comuni capoluogo di provinc (2)'!$B$25:$C$25</c:f>
              <c:numCache>
                <c:formatCode>0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(2)'!$B$28:$C$28</c:f>
              <c:numCache>
                <c:formatCode>0.00</c:formatCode>
                <c:ptCount val="2"/>
                <c:pt idx="0">
                  <c:v>35.1</c:v>
                </c:pt>
                <c:pt idx="1">
                  <c:v>27.8</c:v>
                </c:pt>
              </c:numCache>
            </c:numRef>
          </c:val>
        </c:ser>
        <c:shape val="cylinder"/>
        <c:axId val="98619392"/>
        <c:axId val="98620928"/>
        <c:axId val="0"/>
      </c:bar3DChart>
      <c:catAx>
        <c:axId val="98619392"/>
        <c:scaling>
          <c:orientation val="minMax"/>
        </c:scaling>
        <c:axPos val="b"/>
        <c:numFmt formatCode="0" sourceLinked="1"/>
        <c:majorTickMark val="none"/>
        <c:tickLblPos val="nextTo"/>
        <c:crossAx val="98620928"/>
        <c:crosses val="autoZero"/>
        <c:auto val="1"/>
        <c:lblAlgn val="ctr"/>
        <c:lblOffset val="100"/>
      </c:catAx>
      <c:valAx>
        <c:axId val="98620928"/>
        <c:scaling>
          <c:orientation val="minMax"/>
        </c:scaling>
        <c:delete val="1"/>
        <c:axPos val="l"/>
        <c:numFmt formatCode="0.00" sourceLinked="1"/>
        <c:tickLblPos val="none"/>
        <c:crossAx val="98619392"/>
        <c:crosses val="autoZero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76505686789151417"/>
          <c:y val="2.7201808107320122E-2"/>
          <c:w val="0.17692510039808501"/>
          <c:h val="0.2583273340832401"/>
        </c:manualLayout>
      </c:layout>
      <c:txPr>
        <a:bodyPr/>
        <a:lstStyle/>
        <a:p>
          <a:pPr>
            <a:defRPr sz="800"/>
          </a:pPr>
          <a:endParaRPr lang="it-IT"/>
        </a:p>
      </c:txPr>
    </c:legend>
    <c:plotVisOnly val="1"/>
    <c:dispBlanksAs val="gap"/>
  </c:chart>
  <c:spPr>
    <a:ln>
      <a:noFill/>
    </a:ln>
  </c:sp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perspective val="30"/>
    </c:view3D>
    <c:floor>
      <c:sp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 r="-100000" b="-100000"/>
        </a:gra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055555555555561E-2"/>
          <c:y val="9.2592592592593351E-3"/>
          <c:w val="0.96227909011373824"/>
          <c:h val="0.87476086322543223"/>
        </c:manualLayout>
      </c:layout>
      <c:bar3DChart>
        <c:barDir val="col"/>
        <c:grouping val="clustered"/>
        <c:ser>
          <c:idx val="0"/>
          <c:order val="0"/>
          <c:tx>
            <c:strRef>
              <c:f>'Comuni capoluogo di provinc (2)'!$A$38</c:f>
              <c:strCache>
                <c:ptCount val="1"/>
                <c:pt idx="0">
                  <c:v>Maschi </c:v>
                </c:pt>
              </c:strCache>
            </c:strRef>
          </c:tx>
          <c:dLbls>
            <c:dLbl>
              <c:idx val="0"/>
              <c:layout>
                <c:manualLayout>
                  <c:x val="8.3333333333333454E-3"/>
                  <c:y val="0.138888524351123"/>
                </c:manualLayout>
              </c:layout>
              <c:showVal val="1"/>
            </c:dLbl>
            <c:dLbl>
              <c:idx val="1"/>
              <c:layout>
                <c:manualLayout>
                  <c:x val="1.1302807639022909E-2"/>
                  <c:y val="0.21891526059242822"/>
                </c:manualLayout>
              </c:layout>
              <c:showVal val="1"/>
            </c:dLbl>
            <c:showVal val="1"/>
          </c:dLbls>
          <c:cat>
            <c:numRef>
              <c:f>'Comuni capoluogo di provinc (2)'!$B$37:$C$37</c:f>
              <c:numCache>
                <c:formatCode>0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(2)'!$B$38:$C$38</c:f>
              <c:numCache>
                <c:formatCode>0.00</c:formatCode>
                <c:ptCount val="2"/>
                <c:pt idx="0">
                  <c:v>36.1</c:v>
                </c:pt>
                <c:pt idx="1">
                  <c:v>33.1</c:v>
                </c:pt>
              </c:numCache>
            </c:numRef>
          </c:val>
        </c:ser>
        <c:ser>
          <c:idx val="1"/>
          <c:order val="1"/>
          <c:tx>
            <c:strRef>
              <c:f>'Comuni capoluogo di provinc (2)'!$A$39</c:f>
              <c:strCache>
                <c:ptCount val="1"/>
                <c:pt idx="0">
                  <c:v>Femmine  </c:v>
                </c:pt>
              </c:strCache>
            </c:strRef>
          </c:tx>
          <c:dLbls>
            <c:dLbl>
              <c:idx val="1"/>
              <c:layout>
                <c:manualLayout>
                  <c:x val="8.3332456494163241E-3"/>
                  <c:y val="-5.1586051743532117E-3"/>
                </c:manualLayout>
              </c:layout>
              <c:showVal val="1"/>
            </c:dLbl>
            <c:showVal val="1"/>
          </c:dLbls>
          <c:cat>
            <c:numRef>
              <c:f>'Comuni capoluogo di provinc (2)'!$B$37:$C$37</c:f>
              <c:numCache>
                <c:formatCode>0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(2)'!$B$39:$C$39</c:f>
              <c:numCache>
                <c:formatCode>0.00</c:formatCode>
                <c:ptCount val="2"/>
                <c:pt idx="0">
                  <c:v>42.3</c:v>
                </c:pt>
                <c:pt idx="1">
                  <c:v>34.9</c:v>
                </c:pt>
              </c:numCache>
            </c:numRef>
          </c:val>
        </c:ser>
        <c:ser>
          <c:idx val="2"/>
          <c:order val="2"/>
          <c:tx>
            <c:strRef>
              <c:f>'Comuni capoluogo di provinc (2)'!$A$40</c:f>
              <c:strCache>
                <c:ptCount val="1"/>
                <c:pt idx="0">
                  <c:v>Totale</c:v>
                </c:pt>
              </c:strCache>
            </c:strRef>
          </c:tx>
          <c:dLbls>
            <c:dLbl>
              <c:idx val="0"/>
              <c:layout>
                <c:manualLayout>
                  <c:x val="5.5555555555555497E-3"/>
                  <c:y val="6.9444444444444503E-2"/>
                </c:manualLayout>
              </c:layout>
              <c:showVal val="1"/>
            </c:dLbl>
            <c:dLbl>
              <c:idx val="1"/>
              <c:layout>
                <c:manualLayout>
                  <c:x val="1.6666666666666708E-2"/>
                  <c:y val="0.101851851851852"/>
                </c:manualLayout>
              </c:layout>
              <c:showVal val="1"/>
            </c:dLbl>
            <c:showVal val="1"/>
          </c:dLbls>
          <c:cat>
            <c:numRef>
              <c:f>'Comuni capoluogo di provinc (2)'!$B$37:$C$37</c:f>
              <c:numCache>
                <c:formatCode>0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'Comuni capoluogo di provinc (2)'!$B$40:$C$40</c:f>
              <c:numCache>
                <c:formatCode>0.00</c:formatCode>
                <c:ptCount val="2"/>
                <c:pt idx="0">
                  <c:v>39.1</c:v>
                </c:pt>
                <c:pt idx="1">
                  <c:v>34</c:v>
                </c:pt>
              </c:numCache>
            </c:numRef>
          </c:val>
        </c:ser>
        <c:shape val="cylinder"/>
        <c:axId val="98660352"/>
        <c:axId val="98661888"/>
        <c:axId val="0"/>
      </c:bar3DChart>
      <c:catAx>
        <c:axId val="98660352"/>
        <c:scaling>
          <c:orientation val="minMax"/>
        </c:scaling>
        <c:axPos val="b"/>
        <c:numFmt formatCode="0" sourceLinked="1"/>
        <c:majorTickMark val="none"/>
        <c:tickLblPos val="nextTo"/>
        <c:crossAx val="98661888"/>
        <c:crosses val="autoZero"/>
        <c:auto val="1"/>
        <c:lblAlgn val="ctr"/>
        <c:lblOffset val="100"/>
      </c:catAx>
      <c:valAx>
        <c:axId val="98661888"/>
        <c:scaling>
          <c:orientation val="minMax"/>
        </c:scaling>
        <c:delete val="1"/>
        <c:axPos val="l"/>
        <c:numFmt formatCode="0.00" sourceLinked="1"/>
        <c:tickLblPos val="none"/>
        <c:crossAx val="98660352"/>
        <c:crosses val="autoZero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8185090226750622"/>
          <c:y val="1.1824722308535511E-3"/>
          <c:w val="0.17692510039808501"/>
          <c:h val="0.2583273340832401"/>
        </c:manualLayout>
      </c:layout>
      <c:txPr>
        <a:bodyPr/>
        <a:lstStyle/>
        <a:p>
          <a:pPr>
            <a:defRPr sz="800"/>
          </a:pPr>
          <a:endParaRPr lang="it-IT"/>
        </a:p>
      </c:txPr>
    </c:legend>
    <c:plotVisOnly val="1"/>
    <c:dispBlanksAs val="gap"/>
  </c:chart>
  <c:spPr>
    <a:ln>
      <a:noFill/>
    </a:ln>
  </c:sp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26"/>
  <c:chart>
    <c:plotArea>
      <c:layout>
        <c:manualLayout>
          <c:layoutTarget val="inner"/>
          <c:xMode val="edge"/>
          <c:yMode val="edge"/>
          <c:x val="2.2668727460072209E-2"/>
          <c:y val="0"/>
          <c:w val="0.76251416795466076"/>
          <c:h val="0.89825738449360482"/>
        </c:manualLayout>
      </c:layout>
      <c:lineChart>
        <c:grouping val="stacked"/>
        <c:ser>
          <c:idx val="0"/>
          <c:order val="0"/>
          <c:tx>
            <c:strRef>
              <c:f>'Regione Totale (2)'!$B$22</c:f>
              <c:strCache>
                <c:ptCount val="1"/>
                <c:pt idx="0">
                  <c:v>Reggio di Calabria</c:v>
                </c:pt>
              </c:strCache>
            </c:strRef>
          </c:tx>
          <c:dLbls>
            <c:dLbl>
              <c:idx val="0"/>
              <c:layout>
                <c:manualLayout>
                  <c:x val="-7.6249356002060675E-2"/>
                  <c:y val="8.4656084656084818E-3"/>
                </c:manualLayout>
              </c:layout>
              <c:showVal val="1"/>
            </c:dLbl>
            <c:txPr>
              <a:bodyPr/>
              <a:lstStyle/>
              <a:p>
                <a:pPr>
                  <a:defRPr sz="1100"/>
                </a:pPr>
                <a:endParaRPr lang="it-IT"/>
              </a:p>
            </c:txPr>
            <c:showVal val="1"/>
          </c:dLbls>
          <c:cat>
            <c:numRef>
              <c:f>'Regione Totale (2)'!$A$23:$A$32</c:f>
              <c:numCache>
                <c:formatCode>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'Regione Totale (2)'!$B$23:$B$32</c:f>
              <c:numCache>
                <c:formatCode>0.0</c:formatCode>
                <c:ptCount val="10"/>
                <c:pt idx="0">
                  <c:v>49.888471000000003</c:v>
                </c:pt>
                <c:pt idx="1">
                  <c:v>49.998516000000095</c:v>
                </c:pt>
                <c:pt idx="2">
                  <c:v>50.303370000000001</c:v>
                </c:pt>
                <c:pt idx="3">
                  <c:v>48.744911000000002</c:v>
                </c:pt>
                <c:pt idx="4">
                  <c:v>47.094381000000006</c:v>
                </c:pt>
                <c:pt idx="5">
                  <c:v>46.215006000000002</c:v>
                </c:pt>
                <c:pt idx="6">
                  <c:v>46.188459000000002</c:v>
                </c:pt>
                <c:pt idx="7">
                  <c:v>44.299366000000013</c:v>
                </c:pt>
                <c:pt idx="8">
                  <c:v>43.988982</c:v>
                </c:pt>
                <c:pt idx="9">
                  <c:v>41.573866999999993</c:v>
                </c:pt>
              </c:numCache>
            </c:numRef>
          </c:val>
        </c:ser>
        <c:ser>
          <c:idx val="1"/>
          <c:order val="1"/>
          <c:tx>
            <c:strRef>
              <c:f>'Regione Totale (2)'!$C$22</c:f>
              <c:strCache>
                <c:ptCount val="1"/>
                <c:pt idx="0">
                  <c:v>Messina</c:v>
                </c:pt>
              </c:strCache>
            </c:strRef>
          </c:tx>
          <c:dLbls>
            <c:dLbl>
              <c:idx val="0"/>
              <c:layout>
                <c:manualLayout>
                  <c:x val="-7.6249356002060675E-2"/>
                  <c:y val="1.6931216931216898E-2"/>
                </c:manualLayout>
              </c:layout>
              <c:showVal val="1"/>
            </c:dLbl>
            <c:txPr>
              <a:bodyPr/>
              <a:lstStyle/>
              <a:p>
                <a:pPr>
                  <a:defRPr sz="1100"/>
                </a:pPr>
                <a:endParaRPr lang="it-IT"/>
              </a:p>
            </c:txPr>
            <c:showVal val="1"/>
          </c:dLbls>
          <c:cat>
            <c:numRef>
              <c:f>'Regione Totale (2)'!$A$23:$A$32</c:f>
              <c:numCache>
                <c:formatCode>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'Regione Totale (2)'!$C$23:$C$32</c:f>
              <c:numCache>
                <c:formatCode>0.0</c:formatCode>
                <c:ptCount val="10"/>
                <c:pt idx="0">
                  <c:v>48.997299000000005</c:v>
                </c:pt>
                <c:pt idx="1">
                  <c:v>52.079253000000001</c:v>
                </c:pt>
                <c:pt idx="2">
                  <c:v>53.110379000000002</c:v>
                </c:pt>
                <c:pt idx="3">
                  <c:v>52.840320000000006</c:v>
                </c:pt>
                <c:pt idx="4">
                  <c:v>49.632157000000063</c:v>
                </c:pt>
                <c:pt idx="5">
                  <c:v>48.938238000000013</c:v>
                </c:pt>
                <c:pt idx="6">
                  <c:v>48.441369999999999</c:v>
                </c:pt>
                <c:pt idx="7">
                  <c:v>48.035056000000012</c:v>
                </c:pt>
                <c:pt idx="8">
                  <c:v>47.810963999999991</c:v>
                </c:pt>
                <c:pt idx="9">
                  <c:v>44.890711000000003</c:v>
                </c:pt>
              </c:numCache>
            </c:numRef>
          </c:val>
        </c:ser>
        <c:ser>
          <c:idx val="2"/>
          <c:order val="2"/>
          <c:tx>
            <c:strRef>
              <c:f>'Regione Totale (2)'!$D$22</c:f>
              <c:strCache>
                <c:ptCount val="1"/>
                <c:pt idx="0">
                  <c:v>Nord</c:v>
                </c:pt>
              </c:strCache>
            </c:strRef>
          </c:tx>
          <c:dLbls>
            <c:dLbl>
              <c:idx val="0"/>
              <c:layout>
                <c:manualLayout>
                  <c:x val="-7.6249356002060675E-2"/>
                  <c:y val="1.6931216931216898E-2"/>
                </c:manualLayout>
              </c:layout>
              <c:showVal val="1"/>
            </c:dLbl>
            <c:txPr>
              <a:bodyPr/>
              <a:lstStyle/>
              <a:p>
                <a:pPr>
                  <a:defRPr sz="1100"/>
                </a:pPr>
                <a:endParaRPr lang="it-IT"/>
              </a:p>
            </c:txPr>
            <c:showVal val="1"/>
          </c:dLbls>
          <c:cat>
            <c:numRef>
              <c:f>'Regione Totale (2)'!$A$23:$A$32</c:f>
              <c:numCache>
                <c:formatCode>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'Regione Totale (2)'!$D$23:$D$32</c:f>
              <c:numCache>
                <c:formatCode>0.0</c:formatCode>
                <c:ptCount val="10"/>
                <c:pt idx="0">
                  <c:v>68.492918000000003</c:v>
                </c:pt>
                <c:pt idx="1">
                  <c:v>68.877193000000005</c:v>
                </c:pt>
                <c:pt idx="2">
                  <c:v>70.014065000000187</c:v>
                </c:pt>
                <c:pt idx="3">
                  <c:v>70.591594000000171</c:v>
                </c:pt>
                <c:pt idx="4">
                  <c:v>70.997086000000024</c:v>
                </c:pt>
                <c:pt idx="5">
                  <c:v>69.716824000000216</c:v>
                </c:pt>
                <c:pt idx="6">
                  <c:v>69.23357</c:v>
                </c:pt>
                <c:pt idx="7">
                  <c:v>69.490082000000001</c:v>
                </c:pt>
                <c:pt idx="8">
                  <c:v>69.309405999999981</c:v>
                </c:pt>
                <c:pt idx="9">
                  <c:v>68.622166999999948</c:v>
                </c:pt>
              </c:numCache>
            </c:numRef>
          </c:val>
        </c:ser>
        <c:ser>
          <c:idx val="3"/>
          <c:order val="3"/>
          <c:tx>
            <c:strRef>
              <c:f>'Regione Totale (2)'!$E$22</c:f>
              <c:strCache>
                <c:ptCount val="1"/>
                <c:pt idx="0">
                  <c:v>Centro </c:v>
                </c:pt>
              </c:strCache>
            </c:strRef>
          </c:tx>
          <c:dLbls>
            <c:dLbl>
              <c:idx val="0"/>
              <c:layout>
                <c:manualLayout>
                  <c:x val="-7.6249356002060675E-2"/>
                  <c:y val="4.2328042328042314E-3"/>
                </c:manualLayout>
              </c:layout>
              <c:showVal val="1"/>
            </c:dLbl>
            <c:txPr>
              <a:bodyPr/>
              <a:lstStyle/>
              <a:p>
                <a:pPr>
                  <a:defRPr sz="1100"/>
                </a:pPr>
                <a:endParaRPr lang="it-IT"/>
              </a:p>
            </c:txPr>
            <c:showVal val="1"/>
          </c:dLbls>
          <c:cat>
            <c:numRef>
              <c:f>'Regione Totale (2)'!$A$23:$A$32</c:f>
              <c:numCache>
                <c:formatCode>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'Regione Totale (2)'!$E$23:$E$32</c:f>
              <c:numCache>
                <c:formatCode>0.0</c:formatCode>
                <c:ptCount val="10"/>
                <c:pt idx="0">
                  <c:v>64.815894999999998</c:v>
                </c:pt>
                <c:pt idx="1">
                  <c:v>64.971146000000005</c:v>
                </c:pt>
                <c:pt idx="2">
                  <c:v>66.041017000000025</c:v>
                </c:pt>
                <c:pt idx="3">
                  <c:v>66.457901000000007</c:v>
                </c:pt>
                <c:pt idx="4">
                  <c:v>67.059956999999983</c:v>
                </c:pt>
                <c:pt idx="5">
                  <c:v>66.227637000000001</c:v>
                </c:pt>
                <c:pt idx="6">
                  <c:v>65.711126000000206</c:v>
                </c:pt>
                <c:pt idx="7">
                  <c:v>65.338656</c:v>
                </c:pt>
                <c:pt idx="8">
                  <c:v>65.186463000000003</c:v>
                </c:pt>
                <c:pt idx="9">
                  <c:v>64.141352999999981</c:v>
                </c:pt>
              </c:numCache>
            </c:numRef>
          </c:val>
        </c:ser>
        <c:ser>
          <c:idx val="4"/>
          <c:order val="4"/>
          <c:tx>
            <c:strRef>
              <c:f>'Regione Totale (2)'!$F$22</c:f>
              <c:strCache>
                <c:ptCount val="1"/>
                <c:pt idx="0">
                  <c:v>Mezzogiorno</c:v>
                </c:pt>
              </c:strCache>
            </c:strRef>
          </c:tx>
          <c:dLbls>
            <c:dLbl>
              <c:idx val="0"/>
              <c:layout>
                <c:manualLayout>
                  <c:x val="-7.6249356002060675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100"/>
                </a:pPr>
                <a:endParaRPr lang="it-IT"/>
              </a:p>
            </c:txPr>
            <c:showVal val="1"/>
          </c:dLbls>
          <c:cat>
            <c:numRef>
              <c:f>'Regione Totale (2)'!$A$23:$A$32</c:f>
              <c:numCache>
                <c:formatCode>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'Regione Totale (2)'!$F$23:$F$32</c:f>
              <c:numCache>
                <c:formatCode>0.0</c:formatCode>
                <c:ptCount val="10"/>
                <c:pt idx="0">
                  <c:v>50.171322000000011</c:v>
                </c:pt>
                <c:pt idx="1">
                  <c:v>49.913310000000003</c:v>
                </c:pt>
                <c:pt idx="2">
                  <c:v>50.725748000000117</c:v>
                </c:pt>
                <c:pt idx="3">
                  <c:v>50.681657000000001</c:v>
                </c:pt>
                <c:pt idx="4">
                  <c:v>50.166056000000012</c:v>
                </c:pt>
                <c:pt idx="5">
                  <c:v>48.675471000000002</c:v>
                </c:pt>
                <c:pt idx="6">
                  <c:v>47.812812000000001</c:v>
                </c:pt>
                <c:pt idx="7">
                  <c:v>47.838735000000085</c:v>
                </c:pt>
                <c:pt idx="8">
                  <c:v>47.560423</c:v>
                </c:pt>
                <c:pt idx="9">
                  <c:v>45.619972000000011</c:v>
                </c:pt>
              </c:numCache>
            </c:numRef>
          </c:val>
        </c:ser>
        <c:ser>
          <c:idx val="5"/>
          <c:order val="5"/>
          <c:tx>
            <c:strRef>
              <c:f>'Regione Totale (2)'!$G$22</c:f>
              <c:strCache>
                <c:ptCount val="1"/>
                <c:pt idx="0">
                  <c:v>Italia</c:v>
                </c:pt>
              </c:strCache>
            </c:strRef>
          </c:tx>
          <c:dLbls>
            <c:dLbl>
              <c:idx val="0"/>
              <c:layout>
                <c:manualLayout>
                  <c:x val="-7.6249356002060675E-2"/>
                  <c:y val="1.6931216931216898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/>
                </a:pPr>
                <a:endParaRPr lang="it-IT"/>
              </a:p>
            </c:txPr>
            <c:showVal val="1"/>
          </c:dLbls>
          <c:cat>
            <c:numRef>
              <c:f>'Regione Totale (2)'!$A$23:$A$32</c:f>
              <c:numCache>
                <c:formatCode>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'Regione Totale (2)'!$G$23:$G$32</c:f>
              <c:numCache>
                <c:formatCode>0.0</c:formatCode>
                <c:ptCount val="10"/>
                <c:pt idx="0">
                  <c:v>61.348326</c:v>
                </c:pt>
                <c:pt idx="1">
                  <c:v>61.475664000000002</c:v>
                </c:pt>
                <c:pt idx="2">
                  <c:v>62.492890000000003</c:v>
                </c:pt>
                <c:pt idx="3">
                  <c:v>62.835459</c:v>
                </c:pt>
                <c:pt idx="4">
                  <c:v>62.965933000000085</c:v>
                </c:pt>
                <c:pt idx="5">
                  <c:v>61.717455000000001</c:v>
                </c:pt>
                <c:pt idx="6">
                  <c:v>61.099367000000001</c:v>
                </c:pt>
                <c:pt idx="7">
                  <c:v>61.159973000000001</c:v>
                </c:pt>
                <c:pt idx="8">
                  <c:v>60.952909000000005</c:v>
                </c:pt>
                <c:pt idx="9">
                  <c:v>59.770115000000118</c:v>
                </c:pt>
              </c:numCache>
            </c:numRef>
          </c:val>
        </c:ser>
        <c:marker val="1"/>
        <c:axId val="98700672"/>
        <c:axId val="98710656"/>
      </c:lineChart>
      <c:catAx>
        <c:axId val="98700672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1100"/>
            </a:pPr>
            <a:endParaRPr lang="it-IT"/>
          </a:p>
        </c:txPr>
        <c:crossAx val="98710656"/>
        <c:crosses val="autoZero"/>
        <c:auto val="1"/>
        <c:lblAlgn val="ctr"/>
        <c:lblOffset val="100"/>
      </c:catAx>
      <c:valAx>
        <c:axId val="98710656"/>
        <c:scaling>
          <c:orientation val="minMax"/>
        </c:scaling>
        <c:delete val="1"/>
        <c:axPos val="l"/>
        <c:numFmt formatCode="#,##0.00" sourceLinked="0"/>
        <c:tickLblPos val="none"/>
        <c:crossAx val="98700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244079633853538"/>
          <c:y val="0.11401174853143403"/>
          <c:w val="0.19755920366146706"/>
          <c:h val="0.77197616964546101"/>
        </c:manualLayout>
      </c:layout>
      <c:txPr>
        <a:bodyPr/>
        <a:lstStyle/>
        <a:p>
          <a:pPr>
            <a:defRPr sz="1100"/>
          </a:pPr>
          <a:endParaRPr lang="it-IT"/>
        </a:p>
      </c:txPr>
    </c:legend>
    <c:plotVisOnly val="1"/>
    <c:dispBlanksAs val="zero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it-IT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8.6749887971320633E-2"/>
          <c:y val="3.2659271223675519E-2"/>
          <c:w val="0.76061364280684518"/>
          <c:h val="0.89597519485100996"/>
        </c:manualLayout>
      </c:layout>
      <c:bar3DChart>
        <c:barDir val="bar"/>
        <c:grouping val="clustered"/>
        <c:ser>
          <c:idx val="0"/>
          <c:order val="0"/>
          <c:tx>
            <c:strRef>
              <c:f>'Provincia Totale (2)'!$A$10</c:f>
              <c:strCache>
                <c:ptCount val="1"/>
                <c:pt idx="0">
                  <c:v>Reggio di Calabria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'Provincia Totale (2)'!$B$7:$K$9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strCache>
            </c:strRef>
          </c:cat>
          <c:val>
            <c:numRef>
              <c:f>'Provincia Totale (2)'!$B$10:$K$10</c:f>
              <c:numCache>
                <c:formatCode>0.0</c:formatCode>
                <c:ptCount val="10"/>
                <c:pt idx="0">
                  <c:v>33.052632000000003</c:v>
                </c:pt>
                <c:pt idx="1">
                  <c:v>32.522475000000085</c:v>
                </c:pt>
                <c:pt idx="2">
                  <c:v>32.527553000000012</c:v>
                </c:pt>
                <c:pt idx="3">
                  <c:v>35.137314000000003</c:v>
                </c:pt>
                <c:pt idx="4">
                  <c:v>38.032334000000013</c:v>
                </c:pt>
                <c:pt idx="5">
                  <c:v>36.619627999999999</c:v>
                </c:pt>
                <c:pt idx="6">
                  <c:v>37.004249999999999</c:v>
                </c:pt>
                <c:pt idx="7">
                  <c:v>38.460918000000063</c:v>
                </c:pt>
                <c:pt idx="8">
                  <c:v>39.657138000000003</c:v>
                </c:pt>
                <c:pt idx="9">
                  <c:v>42.674261000000001</c:v>
                </c:pt>
              </c:numCache>
            </c:numRef>
          </c:val>
        </c:ser>
        <c:ser>
          <c:idx val="1"/>
          <c:order val="1"/>
          <c:tx>
            <c:strRef>
              <c:f>'Provincia Totale (2)'!$A$11</c:f>
              <c:strCache>
                <c:ptCount val="1"/>
                <c:pt idx="0">
                  <c:v>Messina</c:v>
                </c:pt>
              </c:strCache>
            </c:strRef>
          </c:tx>
          <c:cat>
            <c:strRef>
              <c:f>'Provincia Totale (2)'!$B$7:$K$9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strCache>
            </c:strRef>
          </c:cat>
          <c:val>
            <c:numRef>
              <c:f>'Provincia Totale (2)'!$B$11:$K$11</c:f>
              <c:numCache>
                <c:formatCode>0.0</c:formatCode>
                <c:ptCount val="10"/>
                <c:pt idx="0">
                  <c:v>30.034525000000006</c:v>
                </c:pt>
                <c:pt idx="1">
                  <c:v>26.379344</c:v>
                </c:pt>
                <c:pt idx="2">
                  <c:v>24.327597000000001</c:v>
                </c:pt>
                <c:pt idx="3">
                  <c:v>24.967621999999952</c:v>
                </c:pt>
                <c:pt idx="4">
                  <c:v>29.632153000000006</c:v>
                </c:pt>
                <c:pt idx="5">
                  <c:v>29.647545000000001</c:v>
                </c:pt>
                <c:pt idx="6">
                  <c:v>31.429908999999999</c:v>
                </c:pt>
                <c:pt idx="7">
                  <c:v>32.134104000000001</c:v>
                </c:pt>
                <c:pt idx="8">
                  <c:v>34.612834000000007</c:v>
                </c:pt>
                <c:pt idx="9">
                  <c:v>37.777264000000002</c:v>
                </c:pt>
              </c:numCache>
            </c:numRef>
          </c:val>
        </c:ser>
        <c:ser>
          <c:idx val="3"/>
          <c:order val="2"/>
          <c:tx>
            <c:strRef>
              <c:f>'Provincia Totale (2)'!$A$13</c:f>
              <c:strCache>
                <c:ptCount val="1"/>
                <c:pt idx="0">
                  <c:v>Italia</c:v>
                </c:pt>
              </c:strCache>
            </c:strRef>
          </c:tx>
          <c:cat>
            <c:strRef>
              <c:f>'Provincia Totale (2)'!$B$7:$K$9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strCache>
            </c:strRef>
          </c:cat>
          <c:val>
            <c:numRef>
              <c:f>'Provincia Totale (2)'!$B$13:$K$13</c:f>
              <c:numCache>
                <c:formatCode>0.0</c:formatCode>
                <c:ptCount val="10"/>
                <c:pt idx="0">
                  <c:v>15.596718000000001</c:v>
                </c:pt>
                <c:pt idx="1">
                  <c:v>15.267044</c:v>
                </c:pt>
                <c:pt idx="2">
                  <c:v>14.461583000000013</c:v>
                </c:pt>
                <c:pt idx="3">
                  <c:v>14.868049000000013</c:v>
                </c:pt>
                <c:pt idx="4">
                  <c:v>15.603014</c:v>
                </c:pt>
                <c:pt idx="5">
                  <c:v>16.514036999999988</c:v>
                </c:pt>
                <c:pt idx="6">
                  <c:v>17.579066999999988</c:v>
                </c:pt>
                <c:pt idx="7">
                  <c:v>17.927627999999952</c:v>
                </c:pt>
                <c:pt idx="8">
                  <c:v>20.022575</c:v>
                </c:pt>
                <c:pt idx="9">
                  <c:v>21.715247999999953</c:v>
                </c:pt>
              </c:numCache>
            </c:numRef>
          </c:val>
        </c:ser>
        <c:gapWidth val="300"/>
        <c:gapDepth val="242"/>
        <c:shape val="box"/>
        <c:axId val="98848128"/>
        <c:axId val="98858112"/>
        <c:axId val="0"/>
      </c:bar3DChart>
      <c:catAx>
        <c:axId val="98848128"/>
        <c:scaling>
          <c:orientation val="minMax"/>
        </c:scaling>
        <c:axPos val="l"/>
        <c:majorTickMark val="none"/>
        <c:tickLblPos val="nextTo"/>
        <c:crossAx val="98858112"/>
        <c:crosses val="autoZero"/>
        <c:auto val="1"/>
        <c:lblAlgn val="ctr"/>
        <c:lblOffset val="100"/>
      </c:catAx>
      <c:valAx>
        <c:axId val="98858112"/>
        <c:scaling>
          <c:orientation val="minMax"/>
        </c:scaling>
        <c:axPos val="b"/>
        <c:numFmt formatCode="0.0" sourceLinked="1"/>
        <c:tickLblPos val="nextTo"/>
        <c:crossAx val="98848128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view3D>
      <c:rotY val="80"/>
      <c:depthPercent val="110"/>
      <c:rAngAx val="1"/>
    </c:view3D>
    <c:floor>
      <c:sp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</c:spPr>
    </c:floor>
    <c:plotArea>
      <c:layout>
        <c:manualLayout>
          <c:layoutTarget val="inner"/>
          <c:xMode val="edge"/>
          <c:yMode val="edge"/>
          <c:x val="0.2648683548702751"/>
          <c:y val="0"/>
          <c:w val="0.70505034431671598"/>
          <c:h val="0.93927689660802238"/>
        </c:manualLayout>
      </c:layout>
      <c:bar3DChart>
        <c:barDir val="bar"/>
        <c:grouping val="clustered"/>
        <c:ser>
          <c:idx val="0"/>
          <c:order val="0"/>
          <c:tx>
            <c:strRef>
              <c:f>'Province (2)'!$B$7:$B$11</c:f>
              <c:strCache>
                <c:ptCount val="1"/>
                <c:pt idx="0">
                  <c:v>2010</c:v>
                </c:pt>
              </c:strCache>
            </c:strRef>
          </c:tx>
          <c:dLbls>
            <c:dLbl>
              <c:idx val="0"/>
              <c:layout>
                <c:manualLayout>
                  <c:x val="2.3228803716608598E-2"/>
                  <c:y val="-9.5693779904306216E-3"/>
                </c:manualLayout>
              </c:layout>
              <c:showVal val="1"/>
            </c:dLbl>
            <c:dLbl>
              <c:idx val="1"/>
              <c:layout>
                <c:manualLayout>
                  <c:x val="1.3937282229965205E-2"/>
                  <c:y val="-1.2759170653907503E-2"/>
                </c:manualLayout>
              </c:layout>
              <c:showVal val="1"/>
            </c:dLbl>
            <c:dLbl>
              <c:idx val="2"/>
              <c:layout>
                <c:manualLayout>
                  <c:x val="2.5551684088269515E-2"/>
                  <c:y val="-6.3795853269537506E-3"/>
                </c:manualLayout>
              </c:layout>
              <c:showVal val="1"/>
            </c:dLbl>
            <c:dLbl>
              <c:idx val="3"/>
              <c:layout>
                <c:manualLayout>
                  <c:x val="2.0905923344947709E-2"/>
                  <c:y val="-6.3795853269537506E-3"/>
                </c:manualLayout>
              </c:layout>
              <c:showVal val="1"/>
            </c:dLbl>
            <c:showVal val="1"/>
          </c:dLbls>
          <c:cat>
            <c:strRef>
              <c:f>'Province (2)'!$A$12:$A$14</c:f>
              <c:strCache>
                <c:ptCount val="3"/>
                <c:pt idx="0">
                  <c:v>Reggio di Calabria</c:v>
                </c:pt>
                <c:pt idx="1">
                  <c:v>Messina</c:v>
                </c:pt>
                <c:pt idx="2">
                  <c:v>Italia</c:v>
                </c:pt>
              </c:strCache>
            </c:strRef>
          </c:cat>
          <c:val>
            <c:numRef>
              <c:f>'Province (2)'!$B$12:$B$14</c:f>
              <c:numCache>
                <c:formatCode>0.0</c:formatCode>
                <c:ptCount val="3"/>
                <c:pt idx="0">
                  <c:v>4.2565145955885466</c:v>
                </c:pt>
                <c:pt idx="1">
                  <c:v>4.2325390832658973</c:v>
                </c:pt>
                <c:pt idx="2">
                  <c:v>4.2342776450121118</c:v>
                </c:pt>
              </c:numCache>
            </c:numRef>
          </c:val>
          <c:shape val="pyramidToMax"/>
        </c:ser>
        <c:ser>
          <c:idx val="1"/>
          <c:order val="1"/>
          <c:tx>
            <c:strRef>
              <c:f>'Province (2)'!$C$7:$C$11</c:f>
              <c:strCache>
                <c:ptCount val="1"/>
                <c:pt idx="0">
                  <c:v>2011</c:v>
                </c:pt>
              </c:strCache>
            </c:strRef>
          </c:tx>
          <c:dLbls>
            <c:dLbl>
              <c:idx val="0"/>
              <c:layout>
                <c:manualLayout>
                  <c:x val="-1.3937282229965205E-2"/>
                  <c:y val="-1.5948963317384407E-2"/>
                </c:manualLayout>
              </c:layout>
              <c:showVal val="1"/>
            </c:dLbl>
            <c:dLbl>
              <c:idx val="1"/>
              <c:layout>
                <c:manualLayout>
                  <c:x val="2.5551684088269515E-2"/>
                  <c:y val="-1.2759170653907503E-2"/>
                </c:manualLayout>
              </c:layout>
              <c:showVal val="1"/>
            </c:dLbl>
            <c:dLbl>
              <c:idx val="2"/>
              <c:layout>
                <c:manualLayout>
                  <c:x val="2.7874564459930407E-2"/>
                  <c:y val="-6.3795853269537506E-3"/>
                </c:manualLayout>
              </c:layout>
              <c:showVal val="1"/>
            </c:dLbl>
            <c:dLbl>
              <c:idx val="3"/>
              <c:layout>
                <c:manualLayout>
                  <c:x val="2.0905923344947709E-2"/>
                  <c:y val="-1.5948963317384407E-2"/>
                </c:manualLayout>
              </c:layout>
              <c:showVal val="1"/>
            </c:dLbl>
            <c:showVal val="1"/>
          </c:dLbls>
          <c:cat>
            <c:strRef>
              <c:f>'Province (2)'!$A$12:$A$14</c:f>
              <c:strCache>
                <c:ptCount val="3"/>
                <c:pt idx="0">
                  <c:v>Reggio di Calabria</c:v>
                </c:pt>
                <c:pt idx="1">
                  <c:v>Messina</c:v>
                </c:pt>
                <c:pt idx="2">
                  <c:v>Italia</c:v>
                </c:pt>
              </c:strCache>
            </c:strRef>
          </c:cat>
          <c:val>
            <c:numRef>
              <c:f>'Province (2)'!$C$12:$C$14</c:f>
              <c:numCache>
                <c:formatCode>0.0</c:formatCode>
                <c:ptCount val="3"/>
                <c:pt idx="0">
                  <c:v>7.0829282113030674</c:v>
                </c:pt>
                <c:pt idx="1">
                  <c:v>3.4122239510823582</c:v>
                </c:pt>
                <c:pt idx="2">
                  <c:v>3.9727353110330221</c:v>
                </c:pt>
              </c:numCache>
            </c:numRef>
          </c:val>
          <c:shape val="pyramidToMax"/>
        </c:ser>
        <c:ser>
          <c:idx val="2"/>
          <c:order val="2"/>
          <c:tx>
            <c:strRef>
              <c:f>'Province (2)'!$D$7:$D$11</c:f>
              <c:strCache>
                <c:ptCount val="1"/>
                <c:pt idx="0">
                  <c:v>2012</c:v>
                </c:pt>
              </c:strCache>
            </c:strRef>
          </c:tx>
          <c:dLbls>
            <c:dLbl>
              <c:idx val="0"/>
              <c:layout>
                <c:manualLayout>
                  <c:x val="2.3228803716608598E-2"/>
                  <c:y val="-1.9138755980861205E-2"/>
                </c:manualLayout>
              </c:layout>
              <c:showVal val="1"/>
            </c:dLbl>
            <c:dLbl>
              <c:idx val="1"/>
              <c:layout>
                <c:manualLayout>
                  <c:x val="1.6260162601626001E-2"/>
                  <c:y val="-9.5693779904306216E-3"/>
                </c:manualLayout>
              </c:layout>
              <c:showVal val="1"/>
            </c:dLbl>
            <c:dLbl>
              <c:idx val="2"/>
              <c:layout>
                <c:manualLayout>
                  <c:x val="2.7874564459930407E-2"/>
                  <c:y val="-6.3795853269537506E-3"/>
                </c:manualLayout>
              </c:layout>
              <c:showVal val="1"/>
            </c:dLbl>
            <c:dLbl>
              <c:idx val="3"/>
              <c:layout>
                <c:manualLayout>
                  <c:x val="1.3937282229965205E-2"/>
                  <c:y val="-2.8708133971291898E-2"/>
                </c:manualLayout>
              </c:layout>
              <c:showVal val="1"/>
            </c:dLbl>
            <c:showVal val="1"/>
          </c:dLbls>
          <c:cat>
            <c:strRef>
              <c:f>'Province (2)'!$A$12:$A$14</c:f>
              <c:strCache>
                <c:ptCount val="3"/>
                <c:pt idx="0">
                  <c:v>Reggio di Calabria</c:v>
                </c:pt>
                <c:pt idx="1">
                  <c:v>Messina</c:v>
                </c:pt>
                <c:pt idx="2">
                  <c:v>Italia</c:v>
                </c:pt>
              </c:strCache>
            </c:strRef>
          </c:cat>
          <c:val>
            <c:numRef>
              <c:f>'Province (2)'!$D$12:$D$14</c:f>
              <c:numCache>
                <c:formatCode>0.0</c:formatCode>
                <c:ptCount val="3"/>
                <c:pt idx="0">
                  <c:v>5.0876513852789902</c:v>
                </c:pt>
                <c:pt idx="1">
                  <c:v>3.6830862157867612</c:v>
                </c:pt>
                <c:pt idx="2">
                  <c:v>3.6370964332925109</c:v>
                </c:pt>
              </c:numCache>
            </c:numRef>
          </c:val>
          <c:shape val="pyramidToMax"/>
        </c:ser>
        <c:gapWidth val="82"/>
        <c:gapDepth val="78"/>
        <c:shape val="box"/>
        <c:axId val="98939264"/>
        <c:axId val="98940800"/>
        <c:axId val="0"/>
      </c:bar3DChart>
      <c:catAx>
        <c:axId val="98939264"/>
        <c:scaling>
          <c:orientation val="minMax"/>
        </c:scaling>
        <c:axPos val="l"/>
        <c:tickLblPos val="nextTo"/>
        <c:crossAx val="98940800"/>
        <c:crosses val="autoZero"/>
        <c:auto val="1"/>
        <c:lblAlgn val="ctr"/>
        <c:lblOffset val="100"/>
      </c:catAx>
      <c:valAx>
        <c:axId val="98940800"/>
        <c:scaling>
          <c:orientation val="minMax"/>
        </c:scaling>
        <c:axPos val="b"/>
        <c:numFmt formatCode="0.0" sourceLinked="1"/>
        <c:tickLblPos val="nextTo"/>
        <c:crossAx val="98939264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86690480763075639"/>
          <c:y val="0.24610882969772305"/>
          <c:w val="0.112189269024299"/>
          <c:h val="0.25897826168858212"/>
        </c:manualLayout>
      </c:layout>
      <c:txPr>
        <a:bodyPr/>
        <a:lstStyle/>
        <a:p>
          <a:pPr>
            <a:defRPr sz="1100"/>
          </a:pPr>
          <a:endParaRPr lang="it-IT"/>
        </a:p>
      </c:txPr>
    </c:legend>
    <c:plotVisOnly val="1"/>
    <c:dispBlanksAs val="gap"/>
  </c:chart>
  <c:spPr>
    <a:noFill/>
    <a:ln>
      <a:noFill/>
    </a:ln>
  </c:sp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2.5287356321839212E-2"/>
          <c:y val="5.4184592516540511E-4"/>
          <c:w val="0.81188524272496798"/>
          <c:h val="0.93848408605940403"/>
        </c:manualLayout>
      </c:layout>
      <c:lineChart>
        <c:grouping val="stacked"/>
        <c:ser>
          <c:idx val="0"/>
          <c:order val="0"/>
          <c:tx>
            <c:strRef>
              <c:f>'Province (2)'!$A$11</c:f>
              <c:strCache>
                <c:ptCount val="1"/>
                <c:pt idx="0">
                  <c:v>Nord</c:v>
                </c:pt>
              </c:strCache>
            </c:strRef>
          </c:tx>
          <c:dLbls>
            <c:dLblPos val="t"/>
            <c:showVal val="1"/>
          </c:dLbls>
          <c:cat>
            <c:strRef>
              <c:f>'Province (2)'!$B$7:$E$10</c:f>
              <c:strCach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strCache>
            </c:strRef>
          </c:cat>
          <c:val>
            <c:numRef>
              <c:f>'Province (2)'!$B$11:$E$11</c:f>
              <c:numCache>
                <c:formatCode>#,##0</c:formatCode>
                <c:ptCount val="4"/>
                <c:pt idx="0">
                  <c:v>20040.788192003325</c:v>
                </c:pt>
                <c:pt idx="1">
                  <c:v>20190.008534406075</c:v>
                </c:pt>
                <c:pt idx="2">
                  <c:v>20629.651663005578</c:v>
                </c:pt>
                <c:pt idx="3">
                  <c:v>20134.224487806536</c:v>
                </c:pt>
              </c:numCache>
            </c:numRef>
          </c:val>
        </c:ser>
        <c:ser>
          <c:idx val="1"/>
          <c:order val="1"/>
          <c:tx>
            <c:strRef>
              <c:f>'Province (2)'!$A$12</c:f>
              <c:strCache>
                <c:ptCount val="1"/>
                <c:pt idx="0">
                  <c:v>Centro </c:v>
                </c:pt>
              </c:strCache>
            </c:strRef>
          </c:tx>
          <c:dLbls>
            <c:dLblPos val="t"/>
            <c:showVal val="1"/>
          </c:dLbls>
          <c:cat>
            <c:strRef>
              <c:f>'Province (2)'!$B$7:$E$10</c:f>
              <c:strCach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strCache>
            </c:strRef>
          </c:cat>
          <c:val>
            <c:numRef>
              <c:f>'Province (2)'!$B$12:$E$12</c:f>
              <c:numCache>
                <c:formatCode>#,##0</c:formatCode>
                <c:ptCount val="4"/>
                <c:pt idx="0">
                  <c:v>18897.758095352288</c:v>
                </c:pt>
                <c:pt idx="1">
                  <c:v>19140.402709020636</c:v>
                </c:pt>
                <c:pt idx="2">
                  <c:v>19336.389099979857</c:v>
                </c:pt>
                <c:pt idx="3">
                  <c:v>18706.769005033995</c:v>
                </c:pt>
              </c:numCache>
            </c:numRef>
          </c:val>
        </c:ser>
        <c:ser>
          <c:idx val="2"/>
          <c:order val="2"/>
          <c:tx>
            <c:strRef>
              <c:f>'Province (2)'!$A$13</c:f>
              <c:strCache>
                <c:ptCount val="1"/>
                <c:pt idx="0">
                  <c:v>Italia</c:v>
                </c:pt>
              </c:strCache>
            </c:strRef>
          </c:tx>
          <c:dLbls>
            <c:dLblPos val="t"/>
            <c:showVal val="1"/>
          </c:dLbls>
          <c:cat>
            <c:strRef>
              <c:f>'Province (2)'!$B$7:$E$10</c:f>
              <c:strCach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strCache>
            </c:strRef>
          </c:cat>
          <c:val>
            <c:numRef>
              <c:f>'Province (2)'!$B$13:$E$13</c:f>
              <c:numCache>
                <c:formatCode>#,##0</c:formatCode>
                <c:ptCount val="4"/>
                <c:pt idx="0">
                  <c:v>17279.205545808916</c:v>
                </c:pt>
                <c:pt idx="1">
                  <c:v>17420.016440831216</c:v>
                </c:pt>
                <c:pt idx="2">
                  <c:v>17728.691097560459</c:v>
                </c:pt>
                <c:pt idx="3">
                  <c:v>17307.212414617461</c:v>
                </c:pt>
              </c:numCache>
            </c:numRef>
          </c:val>
        </c:ser>
        <c:ser>
          <c:idx val="3"/>
          <c:order val="3"/>
          <c:tx>
            <c:strRef>
              <c:f>'Province (2)'!$A$14</c:f>
              <c:strCache>
                <c:ptCount val="1"/>
                <c:pt idx="0">
                  <c:v>Messina</c:v>
                </c:pt>
              </c:strCache>
            </c:strRef>
          </c:tx>
          <c:dLbls>
            <c:dLblPos val="t"/>
            <c:showVal val="1"/>
          </c:dLbls>
          <c:cat>
            <c:strRef>
              <c:f>'Province (2)'!$B$7:$E$10</c:f>
              <c:strCach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strCache>
            </c:strRef>
          </c:cat>
          <c:val>
            <c:numRef>
              <c:f>'Province (2)'!$B$14:$E$14</c:f>
              <c:numCache>
                <c:formatCode>#,##0</c:formatCode>
                <c:ptCount val="4"/>
                <c:pt idx="0">
                  <c:v>13103.152570430229</c:v>
                </c:pt>
                <c:pt idx="1">
                  <c:v>13238.466876505949</c:v>
                </c:pt>
                <c:pt idx="2">
                  <c:v>13160.147602853052</c:v>
                </c:pt>
                <c:pt idx="3">
                  <c:v>12938.900472828764</c:v>
                </c:pt>
              </c:numCache>
            </c:numRef>
          </c:val>
        </c:ser>
        <c:ser>
          <c:idx val="4"/>
          <c:order val="4"/>
          <c:tx>
            <c:strRef>
              <c:f>'Province (2)'!$A$15</c:f>
              <c:strCache>
                <c:ptCount val="1"/>
                <c:pt idx="0">
                  <c:v>Mezzogiorno</c:v>
                </c:pt>
              </c:strCache>
            </c:strRef>
          </c:tx>
          <c:dLbls>
            <c:dLblPos val="t"/>
            <c:showVal val="1"/>
          </c:dLbls>
          <c:cat>
            <c:strRef>
              <c:f>'Province (2)'!$B$7:$E$10</c:f>
              <c:strCach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strCache>
            </c:strRef>
          </c:cat>
          <c:val>
            <c:numRef>
              <c:f>'Province (2)'!$B$15:$E$15</c:f>
              <c:numCache>
                <c:formatCode>#,##0</c:formatCode>
                <c:ptCount val="4"/>
                <c:pt idx="0">
                  <c:v>12759.709211133433</c:v>
                </c:pt>
                <c:pt idx="1">
                  <c:v>12815.98909729074</c:v>
                </c:pt>
                <c:pt idx="2">
                  <c:v>13001.992378179744</c:v>
                </c:pt>
                <c:pt idx="3">
                  <c:v>12774.878860959969</c:v>
                </c:pt>
              </c:numCache>
            </c:numRef>
          </c:val>
        </c:ser>
        <c:ser>
          <c:idx val="5"/>
          <c:order val="5"/>
          <c:tx>
            <c:strRef>
              <c:f>'Province (2)'!$A$16</c:f>
              <c:strCache>
                <c:ptCount val="1"/>
                <c:pt idx="0">
                  <c:v>Calabria</c:v>
                </c:pt>
              </c:strCache>
            </c:strRef>
          </c:tx>
          <c:dLbls>
            <c:dLblPos val="t"/>
            <c:showVal val="1"/>
          </c:dLbls>
          <c:cat>
            <c:strRef>
              <c:f>'Province (2)'!$B$7:$E$10</c:f>
              <c:strCach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strCache>
            </c:strRef>
          </c:cat>
          <c:val>
            <c:numRef>
              <c:f>'Province (2)'!$B$16:$E$16</c:f>
              <c:numCache>
                <c:formatCode>#,##0</c:formatCode>
                <c:ptCount val="4"/>
                <c:pt idx="0">
                  <c:v>12721.084178521844</c:v>
                </c:pt>
                <c:pt idx="1">
                  <c:v>12755.082922295229</c:v>
                </c:pt>
                <c:pt idx="2">
                  <c:v>12920.603637817643</c:v>
                </c:pt>
                <c:pt idx="3">
                  <c:v>12613.895127329977</c:v>
                </c:pt>
              </c:numCache>
            </c:numRef>
          </c:val>
        </c:ser>
        <c:ser>
          <c:idx val="6"/>
          <c:order val="6"/>
          <c:tx>
            <c:strRef>
              <c:f>'Province (2)'!$A$17</c:f>
              <c:strCache>
                <c:ptCount val="1"/>
                <c:pt idx="0">
                  <c:v>Reggio di Calabria</c:v>
                </c:pt>
              </c:strCache>
            </c:strRef>
          </c:tx>
          <c:dLbls>
            <c:dLblPos val="t"/>
            <c:showVal val="1"/>
          </c:dLbls>
          <c:cat>
            <c:strRef>
              <c:f>'Province (2)'!$B$7:$E$10</c:f>
              <c:strCach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strCache>
            </c:strRef>
          </c:cat>
          <c:val>
            <c:numRef>
              <c:f>'Province (2)'!$B$17:$E$17</c:f>
              <c:numCache>
                <c:formatCode>#,##0</c:formatCode>
                <c:ptCount val="4"/>
                <c:pt idx="0">
                  <c:v>12570.70077936925</c:v>
                </c:pt>
                <c:pt idx="1">
                  <c:v>12642.942283657489</c:v>
                </c:pt>
                <c:pt idx="2">
                  <c:v>12748.090273209609</c:v>
                </c:pt>
                <c:pt idx="3">
                  <c:v>12386.204877315116</c:v>
                </c:pt>
              </c:numCache>
            </c:numRef>
          </c:val>
        </c:ser>
        <c:marker val="1"/>
        <c:axId val="98964224"/>
        <c:axId val="98965760"/>
      </c:lineChart>
      <c:catAx>
        <c:axId val="98964224"/>
        <c:scaling>
          <c:orientation val="minMax"/>
        </c:scaling>
        <c:axPos val="b"/>
        <c:numFmt formatCode="0" sourceLinked="1"/>
        <c:tickLblPos val="nextTo"/>
        <c:crossAx val="98965760"/>
        <c:crosses val="autoZero"/>
        <c:auto val="1"/>
        <c:lblAlgn val="ctr"/>
        <c:lblOffset val="100"/>
        <c:tickMarkSkip val="1"/>
      </c:catAx>
      <c:valAx>
        <c:axId val="98965760"/>
        <c:scaling>
          <c:orientation val="minMax"/>
        </c:scaling>
        <c:delete val="1"/>
        <c:axPos val="l"/>
        <c:numFmt formatCode="#,##0" sourceLinked="1"/>
        <c:tickLblPos val="none"/>
        <c:crossAx val="989642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5254477538671505"/>
          <c:y val="3.4988449559244399E-2"/>
          <c:w val="0.23559779165535305"/>
          <c:h val="0.79149874151914201"/>
        </c:manualLayout>
      </c:layout>
    </c:legend>
    <c:plotVisOnly val="1"/>
    <c:dispBlanksAs val="zero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view3D>
      <c:perspective val="30"/>
    </c:view3D>
    <c:floor>
      <c:sp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</c:spPr>
    </c:floor>
    <c:plotArea>
      <c:layout/>
      <c:bar3DChart>
        <c:barDir val="col"/>
        <c:grouping val="standard"/>
        <c:ser>
          <c:idx val="0"/>
          <c:order val="0"/>
          <c:spPr>
            <a:gradFill flip="none" rotWithShape="1">
              <a:gsLst>
                <a:gs pos="0">
                  <a:srgbClr val="FC9FCB">
                    <a:alpha val="29000"/>
                  </a:srgbClr>
                </a:gs>
                <a:gs pos="13000">
                  <a:srgbClr val="F8B049"/>
                </a:gs>
                <a:gs pos="21001">
                  <a:srgbClr val="F8B049"/>
                </a:gs>
                <a:gs pos="63000">
                  <a:srgbClr val="FEE7F2"/>
                </a:gs>
                <a:gs pos="67000">
                  <a:srgbClr val="F952A0"/>
                </a:gs>
                <a:gs pos="69000">
                  <a:srgbClr val="C50849"/>
                </a:gs>
                <a:gs pos="82001">
                  <a:srgbClr val="B43E85"/>
                </a:gs>
                <a:gs pos="100000">
                  <a:srgbClr val="F8B049"/>
                </a:gs>
              </a:gsLst>
              <a:lin ang="5400000" scaled="0"/>
              <a:tileRect r="-100000" b="-100000"/>
            </a:gradFill>
          </c:spPr>
          <c:dLbls>
            <c:showVal val="1"/>
          </c:dLbls>
          <c:cat>
            <c:strRef>
              <c:f>'Comuni capoluogo di provinc (2)'!$A$39:$A$42</c:f>
              <c:strCache>
                <c:ptCount val="4"/>
                <c:pt idx="0">
                  <c:v>Messina                           </c:v>
                </c:pt>
                <c:pt idx="1">
                  <c:v>Provincia</c:v>
                </c:pt>
                <c:pt idx="2">
                  <c:v>Sicilia</c:v>
                </c:pt>
                <c:pt idx="3">
                  <c:v>Italia</c:v>
                </c:pt>
              </c:strCache>
            </c:strRef>
          </c:cat>
          <c:val>
            <c:numRef>
              <c:f>'Comuni capoluogo di provinc (2)'!$B$39:$B$42</c:f>
              <c:numCache>
                <c:formatCode>0.0</c:formatCode>
                <c:ptCount val="4"/>
                <c:pt idx="0">
                  <c:v>32.724849501332578</c:v>
                </c:pt>
                <c:pt idx="1">
                  <c:v>41.562243529435307</c:v>
                </c:pt>
                <c:pt idx="2">
                  <c:v>43.675134254679165</c:v>
                </c:pt>
                <c:pt idx="3">
                  <c:v>31.984635007384274</c:v>
                </c:pt>
              </c:numCache>
            </c:numRef>
          </c:val>
        </c:ser>
        <c:shape val="box"/>
        <c:axId val="115346432"/>
        <c:axId val="115368704"/>
        <c:axId val="115363840"/>
      </c:bar3DChart>
      <c:catAx>
        <c:axId val="115346432"/>
        <c:scaling>
          <c:orientation val="minMax"/>
        </c:scaling>
        <c:axPos val="b"/>
        <c:tickLblPos val="nextTo"/>
        <c:crossAx val="115368704"/>
        <c:crosses val="autoZero"/>
        <c:auto val="1"/>
        <c:lblAlgn val="ctr"/>
        <c:lblOffset val="100"/>
      </c:catAx>
      <c:valAx>
        <c:axId val="115368704"/>
        <c:scaling>
          <c:orientation val="minMax"/>
        </c:scaling>
        <c:delete val="1"/>
        <c:axPos val="l"/>
        <c:numFmt formatCode="0.0" sourceLinked="1"/>
        <c:tickLblPos val="none"/>
        <c:crossAx val="115346432"/>
        <c:crosses val="autoZero"/>
        <c:crossBetween val="between"/>
      </c:valAx>
      <c:serAx>
        <c:axId val="115363840"/>
        <c:scaling>
          <c:orientation val="minMax"/>
        </c:scaling>
        <c:delete val="1"/>
        <c:axPos val="b"/>
        <c:tickLblPos val="none"/>
        <c:crossAx val="115368704"/>
        <c:crosses val="autoZero"/>
      </c:serAx>
    </c:plotArea>
    <c:plotVisOnly val="1"/>
    <c:dispBlanksAs val="gap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view3D>
      <c:perspective val="30"/>
    </c:view3D>
    <c:floor>
      <c:sp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</c:spPr>
    </c:floor>
    <c:plotArea>
      <c:layout/>
      <c:bar3DChart>
        <c:barDir val="col"/>
        <c:grouping val="standard"/>
        <c:ser>
          <c:idx val="0"/>
          <c:order val="0"/>
          <c:spPr>
            <a:gradFill flip="none" rotWithShape="1">
              <a:gsLst>
                <a:gs pos="0">
                  <a:srgbClr val="1F497D">
                    <a:lumMod val="75000"/>
                    <a:alpha val="2000"/>
                  </a:srgbClr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  <a:tileRect r="-100000" b="-100000"/>
            </a:gradFill>
          </c:spPr>
          <c:dLbls>
            <c:showVal val="1"/>
          </c:dLbls>
          <c:cat>
            <c:strRef>
              <c:f>'Comuni capoluogo di provinc (2)'!$A$12:$A$15</c:f>
              <c:strCache>
                <c:ptCount val="4"/>
                <c:pt idx="0">
                  <c:v>Reggio di Calabria                </c:v>
                </c:pt>
                <c:pt idx="1">
                  <c:v>Provincia</c:v>
                </c:pt>
                <c:pt idx="2">
                  <c:v>Calabria</c:v>
                </c:pt>
                <c:pt idx="3">
                  <c:v>Italia</c:v>
                </c:pt>
              </c:strCache>
            </c:strRef>
          </c:cat>
          <c:val>
            <c:numRef>
              <c:f>'Comuni capoluogo di provinc (2)'!$B$12:$B$15</c:f>
              <c:numCache>
                <c:formatCode>0.0</c:formatCode>
                <c:ptCount val="4"/>
                <c:pt idx="0">
                  <c:v>35.122706539684913</c:v>
                </c:pt>
                <c:pt idx="1">
                  <c:v>47.716961239575433</c:v>
                </c:pt>
                <c:pt idx="2">
                  <c:v>49.224571182033372</c:v>
                </c:pt>
                <c:pt idx="3">
                  <c:v>31.984635007384274</c:v>
                </c:pt>
              </c:numCache>
            </c:numRef>
          </c:val>
        </c:ser>
        <c:shape val="box"/>
        <c:axId val="115402240"/>
        <c:axId val="115403776"/>
        <c:axId val="115365184"/>
      </c:bar3DChart>
      <c:catAx>
        <c:axId val="115402240"/>
        <c:scaling>
          <c:orientation val="minMax"/>
        </c:scaling>
        <c:axPos val="b"/>
        <c:tickLblPos val="nextTo"/>
        <c:crossAx val="115403776"/>
        <c:crosses val="autoZero"/>
        <c:auto val="1"/>
        <c:lblAlgn val="ctr"/>
        <c:lblOffset val="100"/>
      </c:catAx>
      <c:valAx>
        <c:axId val="115403776"/>
        <c:scaling>
          <c:orientation val="minMax"/>
        </c:scaling>
        <c:delete val="1"/>
        <c:axPos val="l"/>
        <c:numFmt formatCode="0.0" sourceLinked="1"/>
        <c:tickLblPos val="none"/>
        <c:crossAx val="115402240"/>
        <c:crosses val="autoZero"/>
        <c:crossBetween val="between"/>
      </c:valAx>
      <c:serAx>
        <c:axId val="115365184"/>
        <c:scaling>
          <c:orientation val="minMax"/>
        </c:scaling>
        <c:delete val="1"/>
        <c:axPos val="b"/>
        <c:tickLblPos val="none"/>
        <c:crossAx val="115403776"/>
        <c:crosses val="autoZero"/>
      </c:ser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8"/>
  <c:chart>
    <c:title>
      <c:tx>
        <c:rich>
          <a:bodyPr/>
          <a:lstStyle/>
          <a:p>
            <a:pPr>
              <a:defRPr sz="1200"/>
            </a:pPr>
            <a:r>
              <a:rPr lang="it-IT" sz="1200" b="1" i="0" baseline="0" dirty="0" smtClean="0"/>
              <a:t>Speranza di vita alla nascita per provincia </a:t>
            </a:r>
          </a:p>
          <a:p>
            <a:pPr>
              <a:defRPr sz="1200"/>
            </a:pPr>
            <a:r>
              <a:rPr lang="it-IT" sz="1200" b="1" i="0" baseline="0" dirty="0" smtClean="0"/>
              <a:t>Anni 2004-2013</a:t>
            </a:r>
            <a:endParaRPr lang="it-IT" sz="1200" dirty="0" smtClean="0"/>
          </a:p>
          <a:p>
            <a:pPr>
              <a:defRPr sz="1200"/>
            </a:pPr>
            <a:r>
              <a:rPr lang="it-IT" sz="1200" dirty="0" smtClean="0"/>
              <a:t>   Donne</a:t>
            </a:r>
            <a:endParaRPr lang="it-IT" sz="1200" dirty="0"/>
          </a:p>
        </c:rich>
      </c:tx>
      <c:spPr>
        <a:gradFill>
          <a:gsLst>
            <a:gs pos="0">
              <a:srgbClr val="EEECE1"/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path path="circle">
            <a:fillToRect l="50000" t="50000" r="50000" b="50000"/>
          </a:path>
        </a:gradFill>
      </c:spPr>
    </c:title>
    <c:plotArea>
      <c:layout/>
      <c:lineChart>
        <c:grouping val="standard"/>
        <c:ser>
          <c:idx val="0"/>
          <c:order val="0"/>
          <c:tx>
            <c:strRef>
              <c:f>'Province (4)'!$A$4</c:f>
              <c:strCache>
                <c:ptCount val="1"/>
                <c:pt idx="0">
                  <c:v>Italia</c:v>
                </c:pt>
              </c:strCache>
            </c:strRef>
          </c:tx>
          <c:marker>
            <c:symbol val="none"/>
          </c:marker>
          <c:cat>
            <c:strRef>
              <c:f>'Province (4)'!$B$2:$K$3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strCache>
            </c:strRef>
          </c:cat>
          <c:val>
            <c:numRef>
              <c:f>'Province (4)'!$B$4:$K$4</c:f>
              <c:numCache>
                <c:formatCode>0.0</c:formatCode>
                <c:ptCount val="10"/>
                <c:pt idx="0">
                  <c:v>83.594000000000023</c:v>
                </c:pt>
                <c:pt idx="1">
                  <c:v>83.54</c:v>
                </c:pt>
                <c:pt idx="2">
                  <c:v>83.86999999999999</c:v>
                </c:pt>
                <c:pt idx="3">
                  <c:v>83.908000000000001</c:v>
                </c:pt>
                <c:pt idx="4">
                  <c:v>83.934000000000026</c:v>
                </c:pt>
                <c:pt idx="5">
                  <c:v>83.983000000000004</c:v>
                </c:pt>
                <c:pt idx="6">
                  <c:v>84.302999999999983</c:v>
                </c:pt>
                <c:pt idx="7">
                  <c:v>84.377999999999986</c:v>
                </c:pt>
                <c:pt idx="8">
                  <c:v>84.409000000000006</c:v>
                </c:pt>
                <c:pt idx="9">
                  <c:v>84.6</c:v>
                </c:pt>
              </c:numCache>
            </c:numRef>
          </c:val>
        </c:ser>
        <c:ser>
          <c:idx val="1"/>
          <c:order val="1"/>
          <c:tx>
            <c:strRef>
              <c:f>'Province (4)'!$A$5</c:f>
              <c:strCache>
                <c:ptCount val="1"/>
                <c:pt idx="0">
                  <c:v>Reggio di Calabria</c:v>
                </c:pt>
              </c:strCache>
            </c:strRef>
          </c:tx>
          <c:marker>
            <c:symbol val="none"/>
          </c:marker>
          <c:cat>
            <c:strRef>
              <c:f>'Province (4)'!$B$2:$K$3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strCache>
            </c:strRef>
          </c:cat>
          <c:val>
            <c:numRef>
              <c:f>'Province (4)'!$B$5:$K$5</c:f>
              <c:numCache>
                <c:formatCode>0.0</c:formatCode>
                <c:ptCount val="10"/>
                <c:pt idx="0">
                  <c:v>83.341000000000022</c:v>
                </c:pt>
                <c:pt idx="1">
                  <c:v>82.866</c:v>
                </c:pt>
                <c:pt idx="2">
                  <c:v>84.03</c:v>
                </c:pt>
                <c:pt idx="3">
                  <c:v>83.959000000000003</c:v>
                </c:pt>
                <c:pt idx="4">
                  <c:v>83.410000000000025</c:v>
                </c:pt>
                <c:pt idx="5">
                  <c:v>83.603999999999999</c:v>
                </c:pt>
                <c:pt idx="6">
                  <c:v>84.219000000000023</c:v>
                </c:pt>
                <c:pt idx="7">
                  <c:v>84.271999999999991</c:v>
                </c:pt>
                <c:pt idx="8">
                  <c:v>84.155999999999949</c:v>
                </c:pt>
                <c:pt idx="9">
                  <c:v>84.4</c:v>
                </c:pt>
              </c:numCache>
            </c:numRef>
          </c:val>
        </c:ser>
        <c:ser>
          <c:idx val="2"/>
          <c:order val="2"/>
          <c:tx>
            <c:strRef>
              <c:f>'Province (4)'!$A$6</c:f>
              <c:strCache>
                <c:ptCount val="1"/>
                <c:pt idx="0">
                  <c:v>Messina</c:v>
                </c:pt>
              </c:strCache>
            </c:strRef>
          </c:tx>
          <c:marker>
            <c:symbol val="none"/>
          </c:marker>
          <c:cat>
            <c:strRef>
              <c:f>'Province (4)'!$B$2:$K$3</c:f>
              <c:strCach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strCache>
            </c:strRef>
          </c:cat>
          <c:val>
            <c:numRef>
              <c:f>'Province (4)'!$B$6:$K$6</c:f>
              <c:numCache>
                <c:formatCode>0.0</c:formatCode>
                <c:ptCount val="10"/>
                <c:pt idx="0">
                  <c:v>83.244000000000227</c:v>
                </c:pt>
                <c:pt idx="1">
                  <c:v>82.499000000000024</c:v>
                </c:pt>
                <c:pt idx="2">
                  <c:v>83.436000000000007</c:v>
                </c:pt>
                <c:pt idx="3">
                  <c:v>82.906000000000006</c:v>
                </c:pt>
                <c:pt idx="4">
                  <c:v>83.204000000000022</c:v>
                </c:pt>
                <c:pt idx="5">
                  <c:v>82.797000000000025</c:v>
                </c:pt>
                <c:pt idx="6">
                  <c:v>83.257999999999996</c:v>
                </c:pt>
                <c:pt idx="7">
                  <c:v>82.990000000000023</c:v>
                </c:pt>
                <c:pt idx="8">
                  <c:v>83.477000000000004</c:v>
                </c:pt>
                <c:pt idx="9">
                  <c:v>83.7</c:v>
                </c:pt>
              </c:numCache>
            </c:numRef>
          </c:val>
        </c:ser>
        <c:marker val="1"/>
        <c:axId val="97084544"/>
        <c:axId val="97086080"/>
      </c:lineChart>
      <c:catAx>
        <c:axId val="9708454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900"/>
            </a:pPr>
            <a:endParaRPr lang="it-IT"/>
          </a:p>
        </c:txPr>
        <c:crossAx val="97086080"/>
        <c:crosses val="autoZero"/>
        <c:auto val="1"/>
        <c:lblAlgn val="ctr"/>
        <c:lblOffset val="100"/>
      </c:catAx>
      <c:valAx>
        <c:axId val="97086080"/>
        <c:scaling>
          <c:orientation val="minMax"/>
        </c:scaling>
        <c:axPos val="l"/>
        <c:majorGridlines>
          <c:spPr>
            <a:ln cap="sq"/>
          </c:spPr>
        </c:majorGridlines>
        <c:title>
          <c:tx>
            <c:rich>
              <a:bodyPr/>
              <a:lstStyle/>
              <a:p>
                <a:pPr>
                  <a:defRPr sz="900"/>
                </a:pPr>
                <a:r>
                  <a:rPr lang="it-IT" sz="900"/>
                  <a:t>Numero Medio Anni</a:t>
                </a:r>
              </a:p>
            </c:rich>
          </c:tx>
        </c:title>
        <c:numFmt formatCode="0.0" sourceLinked="1"/>
        <c:majorTickMark val="none"/>
        <c:tickLblPos val="nextTo"/>
        <c:txPr>
          <a:bodyPr/>
          <a:lstStyle/>
          <a:p>
            <a:pPr>
              <a:defRPr sz="900"/>
            </a:pPr>
            <a:endParaRPr lang="it-IT"/>
          </a:p>
        </c:txPr>
        <c:crossAx val="97084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642052924012796"/>
          <c:y val="0.75403684477410604"/>
          <c:w val="0.8443486721664184"/>
          <c:h val="0.11229692051633908"/>
        </c:manualLayout>
      </c:layout>
      <c:overlay val="1"/>
      <c:spPr>
        <a:gradFill flip="none" rotWithShape="1">
          <a:gsLst>
            <a:gs pos="0">
              <a:schemeClr val="bg2"/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c:spPr>
      <c:txPr>
        <a:bodyPr/>
        <a:lstStyle/>
        <a:p>
          <a:pPr>
            <a:defRPr sz="800"/>
          </a:pPr>
          <a:endParaRPr lang="it-IT"/>
        </a:p>
      </c:txPr>
    </c:legend>
    <c:plotVisOnly val="1"/>
    <c:dispBlanksAs val="gap"/>
  </c:chart>
  <c:spPr>
    <a:gradFill>
      <a:gsLst>
        <a:gs pos="0">
          <a:srgbClr val="EEECE1"/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path path="circle">
        <a:fillToRect l="50000" t="50000" r="50000" b="50000"/>
      </a:path>
    </a:gradFill>
    <a:ln>
      <a:noFill/>
    </a:ln>
    <a:effectLst/>
    <a:scene3d>
      <a:camera prst="orthographicFront"/>
      <a:lightRig rig="threePt" dir="t"/>
    </a:scene3d>
    <a:sp3d>
      <a:bevelB w="139700" prst="cross"/>
    </a:sp3d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it-IT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/>
      <c:lineChart>
        <c:grouping val="stacked"/>
        <c:ser>
          <c:idx val="0"/>
          <c:order val="0"/>
          <c:tx>
            <c:strRef>
              <c:f>'Province (2)'!$B$7:$B$11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'Province (2)'!$A$12:$A$17</c:f>
              <c:strCache>
                <c:ptCount val="6"/>
                <c:pt idx="0">
                  <c:v>Reggio di Calabria</c:v>
                </c:pt>
                <c:pt idx="1">
                  <c:v>Messina</c:v>
                </c:pt>
                <c:pt idx="2">
                  <c:v>Nord</c:v>
                </c:pt>
                <c:pt idx="3">
                  <c:v>Centro </c:v>
                </c:pt>
                <c:pt idx="4">
                  <c:v>Mezzogiorno</c:v>
                </c:pt>
                <c:pt idx="5">
                  <c:v>Italia</c:v>
                </c:pt>
              </c:strCache>
            </c:strRef>
          </c:cat>
          <c:val>
            <c:numRef>
              <c:f>'Province (2)'!$B$12:$B$17</c:f>
              <c:numCache>
                <c:formatCode>0.0</c:formatCode>
                <c:ptCount val="6"/>
                <c:pt idx="0">
                  <c:v>6.0847870655236704</c:v>
                </c:pt>
                <c:pt idx="1">
                  <c:v>4.5503770536989485</c:v>
                </c:pt>
                <c:pt idx="2">
                  <c:v>3.6670213157344587</c:v>
                </c:pt>
                <c:pt idx="3">
                  <c:v>3.8170712137859502</c:v>
                </c:pt>
                <c:pt idx="4">
                  <c:v>5.3720464431368153</c:v>
                </c:pt>
                <c:pt idx="5">
                  <c:v>4.1097262712279266</c:v>
                </c:pt>
              </c:numCache>
            </c:numRef>
          </c:val>
        </c:ser>
        <c:ser>
          <c:idx val="1"/>
          <c:order val="1"/>
          <c:tx>
            <c:strRef>
              <c:f>'Province (2)'!$C$7:$C$11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'Province (2)'!$A$12:$A$17</c:f>
              <c:strCache>
                <c:ptCount val="6"/>
                <c:pt idx="0">
                  <c:v>Reggio di Calabria</c:v>
                </c:pt>
                <c:pt idx="1">
                  <c:v>Messina</c:v>
                </c:pt>
                <c:pt idx="2">
                  <c:v>Nord</c:v>
                </c:pt>
                <c:pt idx="3">
                  <c:v>Centro </c:v>
                </c:pt>
                <c:pt idx="4">
                  <c:v>Mezzogiorno</c:v>
                </c:pt>
                <c:pt idx="5">
                  <c:v>Italia</c:v>
                </c:pt>
              </c:strCache>
            </c:strRef>
          </c:cat>
          <c:val>
            <c:numRef>
              <c:f>'Province (2)'!$C$12:$C$17</c:f>
              <c:numCache>
                <c:formatCode>0.0</c:formatCode>
                <c:ptCount val="6"/>
                <c:pt idx="0">
                  <c:v>7.1950676892958798</c:v>
                </c:pt>
                <c:pt idx="1">
                  <c:v>5.3393763897581197</c:v>
                </c:pt>
                <c:pt idx="2">
                  <c:v>4.3668916115467846</c:v>
                </c:pt>
                <c:pt idx="3">
                  <c:v>4.385064777260447</c:v>
                </c:pt>
                <c:pt idx="4">
                  <c:v>6.1926913251240334</c:v>
                </c:pt>
                <c:pt idx="5">
                  <c:v>4.8001917881218414</c:v>
                </c:pt>
              </c:numCache>
            </c:numRef>
          </c:val>
        </c:ser>
        <c:ser>
          <c:idx val="2"/>
          <c:order val="2"/>
          <c:tx>
            <c:strRef>
              <c:f>'Province (2)'!$D$7:$D$11</c:f>
              <c:strCache>
                <c:ptCount val="1"/>
                <c:pt idx="0">
                  <c:v>2013</c:v>
                </c:pt>
              </c:strCache>
            </c:strRef>
          </c:tx>
          <c:cat>
            <c:strRef>
              <c:f>'Province (2)'!$A$12:$A$17</c:f>
              <c:strCache>
                <c:ptCount val="6"/>
                <c:pt idx="0">
                  <c:v>Reggio di Calabria</c:v>
                </c:pt>
                <c:pt idx="1">
                  <c:v>Messina</c:v>
                </c:pt>
                <c:pt idx="2">
                  <c:v>Nord</c:v>
                </c:pt>
                <c:pt idx="3">
                  <c:v>Centro </c:v>
                </c:pt>
                <c:pt idx="4">
                  <c:v>Mezzogiorno</c:v>
                </c:pt>
                <c:pt idx="5">
                  <c:v>Italia</c:v>
                </c:pt>
              </c:strCache>
            </c:strRef>
          </c:cat>
          <c:val>
            <c:numRef>
              <c:f>'Province (2)'!$D$12:$D$17</c:f>
              <c:numCache>
                <c:formatCode>0.0</c:formatCode>
                <c:ptCount val="6"/>
                <c:pt idx="0">
                  <c:v>8.5555933823685706</c:v>
                </c:pt>
                <c:pt idx="1">
                  <c:v>6.3800776691429286</c:v>
                </c:pt>
                <c:pt idx="2">
                  <c:v>5.0505230736707851</c:v>
                </c:pt>
                <c:pt idx="3">
                  <c:v>5.1662182777942069</c:v>
                </c:pt>
                <c:pt idx="4">
                  <c:v>7.1882944830301838</c:v>
                </c:pt>
                <c:pt idx="5">
                  <c:v>5.5721349007772769</c:v>
                </c:pt>
              </c:numCache>
            </c:numRef>
          </c:val>
        </c:ser>
        <c:marker val="1"/>
        <c:axId val="99854592"/>
        <c:axId val="115548160"/>
      </c:lineChart>
      <c:catAx>
        <c:axId val="99854592"/>
        <c:scaling>
          <c:orientation val="minMax"/>
        </c:scaling>
        <c:axPos val="b"/>
        <c:tickLblPos val="nextTo"/>
        <c:crossAx val="115548160"/>
        <c:crosses val="autoZero"/>
        <c:auto val="1"/>
        <c:lblAlgn val="ctr"/>
        <c:lblOffset val="100"/>
      </c:catAx>
      <c:valAx>
        <c:axId val="115548160"/>
        <c:scaling>
          <c:orientation val="minMax"/>
        </c:scaling>
        <c:axPos val="l"/>
        <c:numFmt formatCode="0.0" sourceLinked="1"/>
        <c:tickLblPos val="nextTo"/>
        <c:crossAx val="998545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211111111111104"/>
          <c:y val="0.25187554680664909"/>
          <c:w val="0.14511111111111105"/>
          <c:h val="0.45220537234378"/>
        </c:manualLayout>
      </c:layout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7.8858975961338215E-2"/>
          <c:y val="3.8218541647811306E-2"/>
          <c:w val="0.86945965087697419"/>
          <c:h val="0.76922707937370138"/>
        </c:manualLayout>
      </c:layout>
      <c:bar3DChart>
        <c:barDir val="bar"/>
        <c:grouping val="clustered"/>
        <c:ser>
          <c:idx val="0"/>
          <c:order val="0"/>
          <c:tx>
            <c:strRef>
              <c:f>tabgenerale!$A$13</c:f>
              <c:strCache>
                <c:ptCount val="1"/>
                <c:pt idx="0">
                  <c:v>Reggio di Calabria</c:v>
                </c:pt>
              </c:strCache>
            </c:strRef>
          </c:tx>
          <c:cat>
            <c:strRef>
              <c:f>tabgenerale!$B$6:$I$9</c:f>
              <c:strCach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strCache>
            </c:strRef>
          </c:cat>
          <c:val>
            <c:numRef>
              <c:f>tabgenerale!$B$13:$I$13</c:f>
              <c:numCache>
                <c:formatCode>0.0</c:formatCode>
                <c:ptCount val="8"/>
                <c:pt idx="0">
                  <c:v>45.471080392870142</c:v>
                </c:pt>
                <c:pt idx="1">
                  <c:v>38.759689922480597</c:v>
                </c:pt>
                <c:pt idx="2">
                  <c:v>55.360767669311429</c:v>
                </c:pt>
                <c:pt idx="3">
                  <c:v>27.32738203680087</c:v>
                </c:pt>
                <c:pt idx="4">
                  <c:v>31.775700934579312</c:v>
                </c:pt>
                <c:pt idx="5">
                  <c:v>29.951329090228313</c:v>
                </c:pt>
                <c:pt idx="6">
                  <c:v>39</c:v>
                </c:pt>
                <c:pt idx="7">
                  <c:v>45.5</c:v>
                </c:pt>
              </c:numCache>
            </c:numRef>
          </c:val>
        </c:ser>
        <c:ser>
          <c:idx val="1"/>
          <c:order val="1"/>
          <c:tx>
            <c:strRef>
              <c:f>tabgenerale!$A$14</c:f>
              <c:strCache>
                <c:ptCount val="1"/>
                <c:pt idx="0">
                  <c:v>Messina</c:v>
                </c:pt>
              </c:strCache>
            </c:strRef>
          </c:tx>
          <c:cat>
            <c:strRef>
              <c:f>tabgenerale!$B$6:$I$9</c:f>
              <c:strCach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strCache>
            </c:strRef>
          </c:cat>
          <c:val>
            <c:numRef>
              <c:f>tabgenerale!$B$14:$I$14</c:f>
              <c:numCache>
                <c:formatCode>0.0</c:formatCode>
                <c:ptCount val="8"/>
                <c:pt idx="0">
                  <c:v>59.108006448146156</c:v>
                </c:pt>
                <c:pt idx="1">
                  <c:v>70.033173608551408</c:v>
                </c:pt>
                <c:pt idx="2">
                  <c:v>49.504950495049385</c:v>
                </c:pt>
                <c:pt idx="3">
                  <c:v>61.706629055006928</c:v>
                </c:pt>
                <c:pt idx="4">
                  <c:v>73.826683072595927</c:v>
                </c:pt>
                <c:pt idx="5">
                  <c:v>85.03709064592033</c:v>
                </c:pt>
                <c:pt idx="6">
                  <c:v>66</c:v>
                </c:pt>
                <c:pt idx="7">
                  <c:v>48.6</c:v>
                </c:pt>
              </c:numCache>
            </c:numRef>
          </c:val>
        </c:ser>
        <c:ser>
          <c:idx val="5"/>
          <c:order val="2"/>
          <c:tx>
            <c:strRef>
              <c:f>tabgenerale!$A$15</c:f>
              <c:strCache>
                <c:ptCount val="1"/>
                <c:pt idx="0">
                  <c:v>Italia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flat">
              <a:bevelT w="139700" prst="cross"/>
              <a:bevelB/>
            </a:sp3d>
          </c:spPr>
          <c:cat>
            <c:strRef>
              <c:f>tabgenerale!$B$6:$I$9</c:f>
              <c:strCach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strCache>
            </c:strRef>
          </c:cat>
          <c:val>
            <c:numRef>
              <c:f>tabgenerale!$B$15:$I$15</c:f>
              <c:numCache>
                <c:formatCode>0.0</c:formatCode>
                <c:ptCount val="8"/>
                <c:pt idx="0">
                  <c:v>37.006820132990008</c:v>
                </c:pt>
                <c:pt idx="1">
                  <c:v>36.460645967127647</c:v>
                </c:pt>
                <c:pt idx="2">
                  <c:v>34.14224745986651</c:v>
                </c:pt>
                <c:pt idx="3">
                  <c:v>32.929443745976933</c:v>
                </c:pt>
                <c:pt idx="4">
                  <c:v>32.87904983707876</c:v>
                </c:pt>
                <c:pt idx="5">
                  <c:v>34.226527932327571</c:v>
                </c:pt>
                <c:pt idx="6">
                  <c:v>31.6</c:v>
                </c:pt>
                <c:pt idx="7">
                  <c:v>30.9</c:v>
                </c:pt>
              </c:numCache>
            </c:numRef>
          </c:val>
        </c:ser>
        <c:gapWidth val="244"/>
        <c:gapDepth val="182"/>
        <c:shape val="cylinder"/>
        <c:axId val="97253248"/>
        <c:axId val="97254784"/>
        <c:axId val="0"/>
      </c:bar3DChart>
      <c:catAx>
        <c:axId val="97253248"/>
        <c:scaling>
          <c:orientation val="minMax"/>
        </c:scaling>
        <c:axPos val="l"/>
        <c:numFmt formatCode="General" sourceLinked="1"/>
        <c:majorTickMark val="none"/>
        <c:tickLblPos val="nextTo"/>
        <c:crossAx val="97254784"/>
        <c:crosses val="autoZero"/>
        <c:auto val="1"/>
        <c:lblAlgn val="ctr"/>
        <c:lblOffset val="100"/>
      </c:catAx>
      <c:valAx>
        <c:axId val="97254784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tassi per 10.000 nati vivi</a:t>
                </a:r>
              </a:p>
            </c:rich>
          </c:tx>
        </c:title>
        <c:numFmt formatCode="0.0" sourceLinked="1"/>
        <c:tickLblPos val="nextTo"/>
        <c:crossAx val="972532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87112858449639319"/>
          <c:w val="1"/>
          <c:h val="0.12594489199140907"/>
        </c:manualLayout>
      </c:layout>
    </c:legend>
    <c:plotVisOnly val="1"/>
    <c:dispBlanksAs val="gap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4"/>
  <c:chart>
    <c:title>
      <c:tx>
        <c:rich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r>
              <a:rPr lang="it-IT" sz="1200" dirty="0">
                <a:latin typeface="Times New Roman" pitchFamily="18" charset="0"/>
                <a:cs typeface="Times New Roman" pitchFamily="18" charset="0"/>
              </a:rPr>
              <a:t>Bambini di 4-5 anni che frequentano la scuola dell’infanzia per provincia - Anni scolastici  2007/2008-2012/2013 </a:t>
            </a:r>
            <a:r>
              <a:rPr lang="it-IT" sz="1000" dirty="0">
                <a:latin typeface="Times New Roman" pitchFamily="18" charset="0"/>
                <a:cs typeface="Times New Roman" pitchFamily="18" charset="0"/>
              </a:rPr>
              <a:t>( valori percentuali)</a:t>
            </a:r>
          </a:p>
        </c:rich>
      </c:tx>
    </c:title>
    <c:view3D>
      <c:rAngAx val="1"/>
    </c:view3D>
    <c:plotArea>
      <c:layout>
        <c:manualLayout>
          <c:layoutTarget val="inner"/>
          <c:xMode val="edge"/>
          <c:yMode val="edge"/>
          <c:x val="0.11483189854484396"/>
          <c:y val="0.31476217190677214"/>
          <c:w val="0.83642985234745026"/>
          <c:h val="0.46804567269136399"/>
        </c:manualLayout>
      </c:layout>
      <c:bar3DChart>
        <c:barDir val="col"/>
        <c:grouping val="clustered"/>
        <c:ser>
          <c:idx val="0"/>
          <c:order val="0"/>
          <c:tx>
            <c:strRef>
              <c:f>'Province (2)'!$A$12</c:f>
              <c:strCache>
                <c:ptCount val="1"/>
                <c:pt idx="0">
                  <c:v>Reggio di Calabria</c:v>
                </c:pt>
              </c:strCache>
            </c:strRef>
          </c:tx>
          <c:dLbls>
            <c:txPr>
              <a:bodyPr/>
              <a:lstStyle/>
              <a:p>
                <a:pPr>
                  <a:defRPr sz="1100">
                    <a:latin typeface="Times New Roman" pitchFamily="18" charset="0"/>
                    <a:cs typeface="Times New Roman" pitchFamily="18" charset="0"/>
                  </a:defRPr>
                </a:pPr>
                <a:endParaRPr lang="it-IT"/>
              </a:p>
            </c:txPr>
            <c:showVal val="1"/>
          </c:dLbls>
          <c:cat>
            <c:strRef>
              <c:f>'Province (2)'!$B$34:$B$39</c:f>
              <c:strCache>
                <c:ptCount val="6"/>
                <c:pt idx="0">
                  <c:v>2007/2008</c:v>
                </c:pt>
                <c:pt idx="1">
                  <c:v>2008/2009</c:v>
                </c:pt>
                <c:pt idx="2">
                  <c:v>2009/2010</c:v>
                </c:pt>
                <c:pt idx="3">
                  <c:v>2010/2011</c:v>
                </c:pt>
                <c:pt idx="4">
                  <c:v>2011/2012</c:v>
                </c:pt>
                <c:pt idx="5">
                  <c:v>2012/2013</c:v>
                </c:pt>
              </c:strCache>
            </c:strRef>
          </c:cat>
          <c:val>
            <c:numRef>
              <c:f>'Province (2)'!$B$12:$G$12</c:f>
              <c:numCache>
                <c:formatCode>0.0</c:formatCode>
                <c:ptCount val="6"/>
                <c:pt idx="0">
                  <c:v>98.061616256203763</c:v>
                </c:pt>
                <c:pt idx="1">
                  <c:v>98.225625700410902</c:v>
                </c:pt>
                <c:pt idx="2">
                  <c:v>96.95303764442788</c:v>
                </c:pt>
                <c:pt idx="3">
                  <c:v>99.021708748718908</c:v>
                </c:pt>
                <c:pt idx="4">
                  <c:v>97.68199590392851</c:v>
                </c:pt>
                <c:pt idx="5">
                  <c:v>96.266616385405925</c:v>
                </c:pt>
              </c:numCache>
            </c:numRef>
          </c:val>
        </c:ser>
        <c:ser>
          <c:idx val="1"/>
          <c:order val="1"/>
          <c:tx>
            <c:strRef>
              <c:f>'Province (2)'!$A$13</c:f>
              <c:strCache>
                <c:ptCount val="1"/>
                <c:pt idx="0">
                  <c:v>Messina</c:v>
                </c:pt>
              </c:strCache>
            </c:strRef>
          </c:tx>
          <c:dLbls>
            <c:dLbl>
              <c:idx val="0"/>
              <c:layout>
                <c:manualLayout>
                  <c:x val="1.56327635101541E-2"/>
                  <c:y val="-4.6935135642542005E-3"/>
                </c:manualLayout>
              </c:layout>
              <c:showVal val="1"/>
            </c:dLbl>
            <c:dLbl>
              <c:idx val="1"/>
              <c:layout>
                <c:manualLayout>
                  <c:x val="1.6832760395430704E-2"/>
                  <c:y val="-9.3870271285083715E-3"/>
                </c:manualLayout>
              </c:layout>
              <c:showVal val="1"/>
            </c:dLbl>
            <c:dLbl>
              <c:idx val="2"/>
              <c:layout>
                <c:manualLayout>
                  <c:x val="1.6832760395430704E-2"/>
                  <c:y val="-9.3870271285084027E-3"/>
                </c:manualLayout>
              </c:layout>
              <c:showVal val="1"/>
            </c:dLbl>
            <c:dLbl>
              <c:idx val="3"/>
              <c:layout>
                <c:manualLayout>
                  <c:x val="1.8936855444859606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1.8936855444859606E-2"/>
                  <c:y val="0"/>
                </c:manualLayout>
              </c:layout>
              <c:showVal val="1"/>
            </c:dLbl>
            <c:dLbl>
              <c:idx val="5"/>
              <c:layout>
                <c:manualLayout>
                  <c:x val="1.8936855444859606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100">
                    <a:latin typeface="Times New Roman" pitchFamily="18" charset="0"/>
                    <a:cs typeface="Times New Roman" pitchFamily="18" charset="0"/>
                  </a:defRPr>
                </a:pPr>
                <a:endParaRPr lang="it-IT"/>
              </a:p>
            </c:txPr>
            <c:showVal val="1"/>
          </c:dLbls>
          <c:cat>
            <c:strRef>
              <c:f>'Province (2)'!$B$34:$B$39</c:f>
              <c:strCache>
                <c:ptCount val="6"/>
                <c:pt idx="0">
                  <c:v>2007/2008</c:v>
                </c:pt>
                <c:pt idx="1">
                  <c:v>2008/2009</c:v>
                </c:pt>
                <c:pt idx="2">
                  <c:v>2009/2010</c:v>
                </c:pt>
                <c:pt idx="3">
                  <c:v>2010/2011</c:v>
                </c:pt>
                <c:pt idx="4">
                  <c:v>2011/2012</c:v>
                </c:pt>
                <c:pt idx="5">
                  <c:v>2012/2013</c:v>
                </c:pt>
              </c:strCache>
            </c:strRef>
          </c:cat>
          <c:val>
            <c:numRef>
              <c:f>'Province (2)'!$B$13:$G$13</c:f>
              <c:numCache>
                <c:formatCode>0.0</c:formatCode>
                <c:ptCount val="6"/>
                <c:pt idx="0">
                  <c:v>94.890833554318036</c:v>
                </c:pt>
                <c:pt idx="1">
                  <c:v>94.641283271637775</c:v>
                </c:pt>
                <c:pt idx="2">
                  <c:v>93.328550932567865</c:v>
                </c:pt>
                <c:pt idx="3">
                  <c:v>92.50089702188734</c:v>
                </c:pt>
                <c:pt idx="4">
                  <c:v>92.661934338952889</c:v>
                </c:pt>
                <c:pt idx="5">
                  <c:v>91.160318866253007</c:v>
                </c:pt>
              </c:numCache>
            </c:numRef>
          </c:val>
        </c:ser>
        <c:dLbls>
          <c:showVal val="1"/>
        </c:dLbls>
        <c:shape val="cylinder"/>
        <c:axId val="4398464"/>
        <c:axId val="4400256"/>
        <c:axId val="0"/>
      </c:bar3DChart>
      <c:catAx>
        <c:axId val="43984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it-IT"/>
          </a:p>
        </c:txPr>
        <c:crossAx val="4400256"/>
        <c:crosses val="autoZero"/>
        <c:auto val="1"/>
        <c:lblAlgn val="ctr"/>
        <c:lblOffset val="100"/>
      </c:catAx>
      <c:valAx>
        <c:axId val="4400256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4398464"/>
        <c:crosses val="autoZero"/>
        <c:crossBetween val="between"/>
      </c:valAx>
    </c:plotArea>
    <c:legend>
      <c:legendPos val="t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it-IT"/>
        </a:p>
      </c:txPr>
    </c:legend>
    <c:plotVisOnly val="1"/>
    <c:dispBlanksAs val="gap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5487689163262106"/>
          <c:y val="0.22803509450027906"/>
          <c:w val="0.770588085179437"/>
          <c:h val="0.68116362671694575"/>
        </c:manualLayout>
      </c:layout>
      <c:bar3DChart>
        <c:barDir val="col"/>
        <c:grouping val="clustered"/>
        <c:ser>
          <c:idx val="0"/>
          <c:order val="0"/>
          <c:tx>
            <c:strRef>
              <c:f>'Comuni capoluogo di provinc (2)'!$B$48</c:f>
              <c:strCache>
                <c:ptCount val="1"/>
                <c:pt idx="0">
                  <c:v>2001</c:v>
                </c:pt>
              </c:strCache>
            </c:strRef>
          </c:tx>
          <c:cat>
            <c:strRef>
              <c:f>'Comuni capoluogo di provinc (2)'!$A$49:$A$52</c:f>
              <c:strCache>
                <c:ptCount val="4"/>
                <c:pt idx="0">
                  <c:v>Messina</c:v>
                </c:pt>
                <c:pt idx="1">
                  <c:v>Provincia</c:v>
                </c:pt>
                <c:pt idx="2">
                  <c:v>Sicilia</c:v>
                </c:pt>
                <c:pt idx="3">
                  <c:v>Italia</c:v>
                </c:pt>
              </c:strCache>
            </c:strRef>
          </c:cat>
          <c:val>
            <c:numRef>
              <c:f>'Comuni capoluogo di provinc (2)'!$B$49:$B$52</c:f>
              <c:numCache>
                <c:formatCode>0.0</c:formatCode>
                <c:ptCount val="4"/>
                <c:pt idx="0">
                  <c:v>50.871664058965905</c:v>
                </c:pt>
                <c:pt idx="1">
                  <c:v>44.459261463793929</c:v>
                </c:pt>
                <c:pt idx="2">
                  <c:v>38.486623729496344</c:v>
                </c:pt>
                <c:pt idx="3">
                  <c:v>43.035668178111202</c:v>
                </c:pt>
              </c:numCache>
            </c:numRef>
          </c:val>
        </c:ser>
        <c:ser>
          <c:idx val="2"/>
          <c:order val="1"/>
          <c:tx>
            <c:strRef>
              <c:f>'Comuni capoluogo di provinc (2)'!$C$48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'Comuni capoluogo di provinc (2)'!$A$49:$A$52</c:f>
              <c:strCache>
                <c:ptCount val="4"/>
                <c:pt idx="0">
                  <c:v>Messina</c:v>
                </c:pt>
                <c:pt idx="1">
                  <c:v>Provincia</c:v>
                </c:pt>
                <c:pt idx="2">
                  <c:v>Sicilia</c:v>
                </c:pt>
                <c:pt idx="3">
                  <c:v>Italia</c:v>
                </c:pt>
              </c:strCache>
            </c:strRef>
          </c:cat>
          <c:val>
            <c:numRef>
              <c:f>'Comuni capoluogo di provinc (2)'!$C$49:$C$52</c:f>
              <c:numCache>
                <c:formatCode>0.0</c:formatCode>
                <c:ptCount val="4"/>
                <c:pt idx="0">
                  <c:v>59.785356874399945</c:v>
                </c:pt>
                <c:pt idx="1">
                  <c:v>55.90092902443758</c:v>
                </c:pt>
                <c:pt idx="2">
                  <c:v>50.483569557098313</c:v>
                </c:pt>
                <c:pt idx="3">
                  <c:v>57.6</c:v>
                </c:pt>
              </c:numCache>
            </c:numRef>
          </c:val>
        </c:ser>
        <c:shape val="cylinder"/>
        <c:axId val="4443136"/>
        <c:axId val="4453120"/>
        <c:axId val="0"/>
      </c:bar3DChart>
      <c:catAx>
        <c:axId val="4443136"/>
        <c:scaling>
          <c:orientation val="minMax"/>
        </c:scaling>
        <c:axPos val="b"/>
        <c:majorTickMark val="none"/>
        <c:tickLblPos val="nextTo"/>
        <c:crossAx val="4453120"/>
        <c:crosses val="autoZero"/>
        <c:auto val="1"/>
        <c:lblAlgn val="ctr"/>
        <c:lblOffset val="100"/>
      </c:catAx>
      <c:valAx>
        <c:axId val="4453120"/>
        <c:scaling>
          <c:orientation val="minMax"/>
        </c:scaling>
        <c:axPos val="l"/>
        <c:majorGridlines/>
        <c:numFmt formatCode="0.0" sourceLinked="1"/>
        <c:majorTickMark val="none"/>
        <c:tickLblPos val="nextTo"/>
        <c:crossAx val="4443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862092645049411"/>
          <c:y val="0.23343588673932411"/>
          <c:w val="0.42486642863937113"/>
          <c:h val="5.0535189723801111E-2"/>
        </c:manualLayout>
      </c:layout>
    </c:legend>
    <c:plotVisOnly val="1"/>
    <c:dispBlanksAs val="gap"/>
  </c:chart>
  <c:txPr>
    <a:bodyPr/>
    <a:lstStyle/>
    <a:p>
      <a:pPr>
        <a:defRPr sz="1000"/>
      </a:pPr>
      <a:endParaRPr lang="it-I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8.7555753292032953E-2"/>
          <c:y val="0.21064640950132615"/>
          <c:w val="0.86418115645992222"/>
          <c:h val="0.6545338822156872"/>
        </c:manualLayout>
      </c:layout>
      <c:bar3DChart>
        <c:barDir val="col"/>
        <c:grouping val="clustered"/>
        <c:ser>
          <c:idx val="0"/>
          <c:order val="0"/>
          <c:tx>
            <c:strRef>
              <c:f>'Comuni capoluogo di provinc (2)'!$B$10:$B$11</c:f>
              <c:strCache>
                <c:ptCount val="1"/>
                <c:pt idx="0">
                  <c:v>2001</c:v>
                </c:pt>
              </c:strCache>
            </c:strRef>
          </c:tx>
          <c:cat>
            <c:strRef>
              <c:f>'Comuni capoluogo di provinc (2)'!$A$12:$A$15</c:f>
              <c:strCache>
                <c:ptCount val="4"/>
                <c:pt idx="0">
                  <c:v>Reggio di Calabria</c:v>
                </c:pt>
                <c:pt idx="1">
                  <c:v>Provincia</c:v>
                </c:pt>
                <c:pt idx="2">
                  <c:v>Calabria</c:v>
                </c:pt>
                <c:pt idx="3">
                  <c:v>Italia</c:v>
                </c:pt>
              </c:strCache>
            </c:strRef>
          </c:cat>
          <c:val>
            <c:numRef>
              <c:f>'Comuni capoluogo di provinc (2)'!$B$12:$B$15</c:f>
              <c:numCache>
                <c:formatCode>0.0</c:formatCode>
                <c:ptCount val="4"/>
                <c:pt idx="0">
                  <c:v>56.393435794910253</c:v>
                </c:pt>
                <c:pt idx="1">
                  <c:v>43.018438456360343</c:v>
                </c:pt>
                <c:pt idx="2">
                  <c:v>42.312327659525778</c:v>
                </c:pt>
                <c:pt idx="3">
                  <c:v>43.035668178111202</c:v>
                </c:pt>
              </c:numCache>
            </c:numRef>
          </c:val>
        </c:ser>
        <c:ser>
          <c:idx val="2"/>
          <c:order val="1"/>
          <c:tx>
            <c:strRef>
              <c:f>'Comuni capoluogo di provinc (2)'!$C$10:$C$11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'Comuni capoluogo di provinc (2)'!$A$12:$A$15</c:f>
              <c:strCache>
                <c:ptCount val="4"/>
                <c:pt idx="0">
                  <c:v>Reggio di Calabria</c:v>
                </c:pt>
                <c:pt idx="1">
                  <c:v>Provincia</c:v>
                </c:pt>
                <c:pt idx="2">
                  <c:v>Calabria</c:v>
                </c:pt>
                <c:pt idx="3">
                  <c:v>Italia</c:v>
                </c:pt>
              </c:strCache>
            </c:strRef>
          </c:cat>
          <c:val>
            <c:numRef>
              <c:f>'Comuni capoluogo di provinc (2)'!$C$12:$C$15</c:f>
              <c:numCache>
                <c:formatCode>0.0</c:formatCode>
                <c:ptCount val="4"/>
                <c:pt idx="0">
                  <c:v>69.800769283524289</c:v>
                </c:pt>
                <c:pt idx="1">
                  <c:v>55.41043817245356</c:v>
                </c:pt>
                <c:pt idx="2">
                  <c:v>54.07815791852714</c:v>
                </c:pt>
                <c:pt idx="3">
                  <c:v>57.6</c:v>
                </c:pt>
              </c:numCache>
            </c:numRef>
          </c:val>
        </c:ser>
        <c:shape val="cylinder"/>
        <c:axId val="4487040"/>
        <c:axId val="4488576"/>
        <c:axId val="0"/>
      </c:bar3DChart>
      <c:catAx>
        <c:axId val="44870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900"/>
            </a:pPr>
            <a:endParaRPr lang="it-IT"/>
          </a:p>
        </c:txPr>
        <c:crossAx val="4488576"/>
        <c:crosses val="autoZero"/>
        <c:auto val="1"/>
        <c:lblAlgn val="ctr"/>
        <c:lblOffset val="100"/>
      </c:catAx>
      <c:valAx>
        <c:axId val="4488576"/>
        <c:scaling>
          <c:orientation val="minMax"/>
        </c:scaling>
        <c:axPos val="l"/>
        <c:majorGridlines/>
        <c:numFmt formatCode="0.0" sourceLinked="1"/>
        <c:majorTickMark val="none"/>
        <c:tickLblPos val="nextTo"/>
        <c:crossAx val="4487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762306134497421"/>
          <c:y val="0.18632552697167395"/>
          <c:w val="0.34065587883604109"/>
          <c:h val="0.13000554930633701"/>
        </c:manualLayout>
      </c:layout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r>
              <a:rPr lang="it-IT" sz="1200" dirty="0">
                <a:latin typeface="Times New Roman" pitchFamily="18" charset="0"/>
                <a:cs typeface="Times New Roman" pitchFamily="18" charset="0"/>
              </a:rPr>
              <a:t>Persone di 30-34 anni che hanno conseguito un titolo universitario per  comune capoluogo di provincia</a:t>
            </a:r>
          </a:p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r>
              <a:rPr lang="it-IT" sz="1200" dirty="0">
                <a:latin typeface="Times New Roman" pitchFamily="18" charset="0"/>
                <a:cs typeface="Times New Roman" pitchFamily="18" charset="0"/>
              </a:rPr>
              <a:t> Anni 2001 e 2011 </a:t>
            </a:r>
            <a:r>
              <a:rPr lang="it-IT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(valori percentuali)</a:t>
            </a:r>
            <a:endParaRPr lang="it-IT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</c:title>
    <c:view3D>
      <c:rAngAx val="1"/>
    </c:view3D>
    <c:floor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</c:spPr>
    </c:floor>
    <c:plotArea>
      <c:layout/>
      <c:bar3DChart>
        <c:barDir val="col"/>
        <c:grouping val="clustered"/>
        <c:ser>
          <c:idx val="0"/>
          <c:order val="0"/>
          <c:tx>
            <c:strRef>
              <c:f>'Comuni capoluogo di provinc (2)'!$B$8:$B$9</c:f>
              <c:strCache>
                <c:ptCount val="1"/>
                <c:pt idx="0">
                  <c:v>2001</c:v>
                </c:pt>
              </c:strCache>
            </c:strRef>
          </c:tx>
          <c:dLbls>
            <c:showVal val="1"/>
          </c:dLbls>
          <c:cat>
            <c:strRef>
              <c:f>'Comuni capoluogo di provinc (2)'!$A$10:$A$11</c:f>
              <c:strCache>
                <c:ptCount val="2"/>
                <c:pt idx="0">
                  <c:v>Reggio di Calabria</c:v>
                </c:pt>
                <c:pt idx="1">
                  <c:v>Messina</c:v>
                </c:pt>
              </c:strCache>
            </c:strRef>
          </c:cat>
          <c:val>
            <c:numRef>
              <c:f>'Comuni capoluogo di provinc (2)'!$B$10:$B$11</c:f>
              <c:numCache>
                <c:formatCode>0.0</c:formatCode>
                <c:ptCount val="2"/>
                <c:pt idx="0">
                  <c:v>18.329517760874381</c:v>
                </c:pt>
                <c:pt idx="1">
                  <c:v>18.627398290965726</c:v>
                </c:pt>
              </c:numCache>
            </c:numRef>
          </c:val>
        </c:ser>
        <c:ser>
          <c:idx val="1"/>
          <c:order val="1"/>
          <c:tx>
            <c:strRef>
              <c:f>'Comuni capoluogo di provinc (2)'!$C$8:$C$9</c:f>
              <c:strCache>
                <c:ptCount val="1"/>
                <c:pt idx="0">
                  <c:v>2011</c:v>
                </c:pt>
              </c:strCache>
            </c:strRef>
          </c:tx>
          <c:dLbls>
            <c:showVal val="1"/>
          </c:dLbls>
          <c:cat>
            <c:strRef>
              <c:f>'Comuni capoluogo di provinc (2)'!$A$10:$A$11</c:f>
              <c:strCache>
                <c:ptCount val="2"/>
                <c:pt idx="0">
                  <c:v>Reggio di Calabria</c:v>
                </c:pt>
                <c:pt idx="1">
                  <c:v>Messina</c:v>
                </c:pt>
              </c:strCache>
            </c:strRef>
          </c:cat>
          <c:val>
            <c:numRef>
              <c:f>'Comuni capoluogo di provinc (2)'!$C$10:$C$11</c:f>
              <c:numCache>
                <c:formatCode>0.0</c:formatCode>
                <c:ptCount val="2"/>
                <c:pt idx="0">
                  <c:v>30.823774191265827</c:v>
                </c:pt>
                <c:pt idx="1">
                  <c:v>25.191225053751726</c:v>
                </c:pt>
              </c:numCache>
            </c:numRef>
          </c:val>
        </c:ser>
        <c:dLbls>
          <c:showVal val="1"/>
        </c:dLbls>
        <c:shape val="cone"/>
        <c:axId val="97933184"/>
        <c:axId val="98223232"/>
        <c:axId val="0"/>
      </c:bar3DChart>
      <c:catAx>
        <c:axId val="97933184"/>
        <c:scaling>
          <c:orientation val="minMax"/>
        </c:scaling>
        <c:delete val="1"/>
        <c:axPos val="b"/>
        <c:majorTickMark val="none"/>
        <c:tickLblPos val="none"/>
        <c:crossAx val="98223232"/>
        <c:crosses val="autoZero"/>
        <c:auto val="1"/>
        <c:lblAlgn val="ctr"/>
        <c:lblOffset val="100"/>
      </c:catAx>
      <c:valAx>
        <c:axId val="98223232"/>
        <c:scaling>
          <c:orientation val="minMax"/>
        </c:scaling>
        <c:delete val="1"/>
        <c:axPos val="l"/>
        <c:numFmt formatCode="0.0" sourceLinked="1"/>
        <c:tickLblPos val="none"/>
        <c:crossAx val="979331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2377543657284411"/>
          <c:y val="0.31921296296296531"/>
          <c:w val="0.14309426946631706"/>
          <c:h val="0.14844087197433706"/>
        </c:manualLayout>
      </c:layout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floor>
      <c:spPr>
        <a:gradFill flip="none" rotWithShape="1"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c:spPr>
    </c:floor>
    <c:plotArea>
      <c:layout>
        <c:manualLayout>
          <c:layoutTarget val="inner"/>
          <c:xMode val="edge"/>
          <c:yMode val="edge"/>
          <c:x val="0"/>
          <c:y val="7.4074219308243913E-2"/>
          <c:w val="0.85405447702658244"/>
          <c:h val="0.83779308836395505"/>
        </c:manualLayout>
      </c:layout>
      <c:bar3DChart>
        <c:barDir val="col"/>
        <c:grouping val="standard"/>
        <c:ser>
          <c:idx val="0"/>
          <c:order val="0"/>
          <c:tx>
            <c:strRef>
              <c:f>Foglio2!$B$22</c:f>
              <c:strCache>
                <c:ptCount val="1"/>
                <c:pt idx="0">
                  <c:v>Maschi</c:v>
                </c:pt>
              </c:strCache>
            </c:strRef>
          </c:tx>
          <c:dLbls>
            <c:dLbl>
              <c:idx val="0"/>
              <c:layout>
                <c:manualLayout>
                  <c:x val="8.3333333333333454E-3"/>
                  <c:y val="0.1296296296296289"/>
                </c:manualLayout>
              </c:layout>
              <c:showVal val="1"/>
            </c:dLbl>
            <c:dLbl>
              <c:idx val="1"/>
              <c:layout>
                <c:manualLayout>
                  <c:x val="1.1111111111111101E-2"/>
                  <c:y val="0.17129629629629711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Val val="1"/>
          </c:dLbls>
          <c:cat>
            <c:numRef>
              <c:f>Foglio2!$C$21:$D$21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Foglio2!$C$22:$D$22</c:f>
              <c:numCache>
                <c:formatCode>General</c:formatCode>
                <c:ptCount val="2"/>
                <c:pt idx="0">
                  <c:v>16.2</c:v>
                </c:pt>
                <c:pt idx="1">
                  <c:v>23.9</c:v>
                </c:pt>
              </c:numCache>
            </c:numRef>
          </c:val>
        </c:ser>
        <c:ser>
          <c:idx val="1"/>
          <c:order val="1"/>
          <c:tx>
            <c:strRef>
              <c:f>Foglio2!$B$23</c:f>
              <c:strCache>
                <c:ptCount val="1"/>
                <c:pt idx="0">
                  <c:v>Femmine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flat"/>
          </c:spPr>
          <c:dLbls>
            <c:dLbl>
              <c:idx val="0"/>
              <c:layout>
                <c:manualLayout>
                  <c:x val="1.1111111111111202E-2"/>
                  <c:y val="0.125"/>
                </c:manualLayout>
              </c:layout>
              <c:showVal val="1"/>
            </c:dLbl>
            <c:dLbl>
              <c:idx val="1"/>
              <c:layout>
                <c:manualLayout>
                  <c:x val="1.9444444444444403E-2"/>
                  <c:y val="0.15740740740740916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Val val="1"/>
          </c:dLbls>
          <c:cat>
            <c:numRef>
              <c:f>Foglio2!$C$21:$D$21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Foglio2!$C$23:$D$23</c:f>
              <c:numCache>
                <c:formatCode>General</c:formatCode>
                <c:ptCount val="2"/>
                <c:pt idx="0">
                  <c:v>20.399999999999999</c:v>
                </c:pt>
                <c:pt idx="1">
                  <c:v>37.4</c:v>
                </c:pt>
              </c:numCache>
            </c:numRef>
          </c:val>
        </c:ser>
        <c:shape val="cylinder"/>
        <c:axId val="98267136"/>
        <c:axId val="98268672"/>
        <c:axId val="91700736"/>
      </c:bar3DChart>
      <c:catAx>
        <c:axId val="9826713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0"/>
            </a:pPr>
            <a:endParaRPr lang="it-IT"/>
          </a:p>
        </c:txPr>
        <c:crossAx val="98268672"/>
        <c:crosses val="autoZero"/>
        <c:auto val="1"/>
        <c:lblAlgn val="ctr"/>
        <c:lblOffset val="100"/>
      </c:catAx>
      <c:valAx>
        <c:axId val="98268672"/>
        <c:scaling>
          <c:orientation val="minMax"/>
        </c:scaling>
        <c:delete val="1"/>
        <c:axPos val="l"/>
        <c:numFmt formatCode="General" sourceLinked="1"/>
        <c:tickLblPos val="none"/>
        <c:crossAx val="98267136"/>
        <c:crosses val="autoZero"/>
        <c:crossBetween val="between"/>
      </c:valAx>
      <c:serAx>
        <c:axId val="91700736"/>
        <c:scaling>
          <c:orientation val="minMax"/>
        </c:scaling>
        <c:axPos val="b"/>
        <c:tickLblPos val="nextTo"/>
        <c:txPr>
          <a:bodyPr/>
          <a:lstStyle/>
          <a:p>
            <a:pPr>
              <a:defRPr b="0"/>
            </a:pPr>
            <a:endParaRPr lang="it-IT"/>
          </a:p>
        </c:txPr>
        <c:crossAx val="98268672"/>
        <c:crosses val="autoZero"/>
      </c:serAx>
    </c:plotArea>
    <c:plotVisOnly val="1"/>
    <c:dispBlanksAs val="gap"/>
  </c:chart>
  <c:spPr>
    <a:ln>
      <a:noFill/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floor>
      <c:sp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</c:spPr>
    </c:floor>
    <c:plotArea>
      <c:layout>
        <c:manualLayout>
          <c:layoutTarget val="inner"/>
          <c:xMode val="edge"/>
          <c:yMode val="edge"/>
          <c:x val="3.2575219142383413E-2"/>
          <c:y val="3.1565656565656595E-2"/>
          <c:w val="0.82303518030395384"/>
          <c:h val="0.84197867785466318"/>
        </c:manualLayout>
      </c:layout>
      <c:bar3DChart>
        <c:barDir val="col"/>
        <c:grouping val="standard"/>
        <c:ser>
          <c:idx val="0"/>
          <c:order val="0"/>
          <c:tx>
            <c:strRef>
              <c:f>Foglio2!$B$28</c:f>
              <c:strCache>
                <c:ptCount val="1"/>
                <c:pt idx="0">
                  <c:v>Maschi</c:v>
                </c:pt>
              </c:strCache>
            </c:strRef>
          </c:tx>
          <c:dLbls>
            <c:dLbl>
              <c:idx val="0"/>
              <c:layout>
                <c:manualLayout>
                  <c:x val="8.3333333333333454E-3"/>
                  <c:y val="0.1296296296296289"/>
                </c:manualLayout>
              </c:layout>
              <c:showVal val="1"/>
            </c:dLbl>
            <c:dLbl>
              <c:idx val="1"/>
              <c:layout>
                <c:manualLayout>
                  <c:x val="1.1111111111111101E-2"/>
                  <c:y val="0.17129629629629711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Val val="1"/>
          </c:dLbls>
          <c:cat>
            <c:numRef>
              <c:f>Foglio2!$C$27:$D$27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Foglio2!$C$28:$D$28</c:f>
              <c:numCache>
                <c:formatCode>General</c:formatCode>
                <c:ptCount val="2"/>
                <c:pt idx="0">
                  <c:v>15.9</c:v>
                </c:pt>
                <c:pt idx="1">
                  <c:v>19.899999999999999</c:v>
                </c:pt>
              </c:numCache>
            </c:numRef>
          </c:val>
        </c:ser>
        <c:ser>
          <c:idx val="1"/>
          <c:order val="1"/>
          <c:tx>
            <c:strRef>
              <c:f>Foglio2!$B$29</c:f>
              <c:strCache>
                <c:ptCount val="1"/>
                <c:pt idx="0">
                  <c:v>Femmine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flat"/>
          </c:spPr>
          <c:dLbls>
            <c:dLbl>
              <c:idx val="0"/>
              <c:layout>
                <c:manualLayout>
                  <c:x val="1.1111111111111202E-2"/>
                  <c:y val="0.125"/>
                </c:manualLayout>
              </c:layout>
              <c:showVal val="1"/>
            </c:dLbl>
            <c:dLbl>
              <c:idx val="1"/>
              <c:layout>
                <c:manualLayout>
                  <c:x val="1.9444444444444403E-2"/>
                  <c:y val="0.15740740740740916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Val val="1"/>
          </c:dLbls>
          <c:cat>
            <c:numRef>
              <c:f>Foglio2!$C$27:$D$27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Foglio2!$C$29:$D$29</c:f>
              <c:numCache>
                <c:formatCode>General</c:formatCode>
                <c:ptCount val="2"/>
                <c:pt idx="0">
                  <c:v>21.3</c:v>
                </c:pt>
                <c:pt idx="1">
                  <c:v>30.5</c:v>
                </c:pt>
              </c:numCache>
            </c:numRef>
          </c:val>
        </c:ser>
        <c:shape val="cylinder"/>
        <c:axId val="98381184"/>
        <c:axId val="98395264"/>
        <c:axId val="97918464"/>
      </c:bar3DChart>
      <c:catAx>
        <c:axId val="98381184"/>
        <c:scaling>
          <c:orientation val="minMax"/>
        </c:scaling>
        <c:axPos val="b"/>
        <c:numFmt formatCode="General" sourceLinked="1"/>
        <c:tickLblPos val="nextTo"/>
        <c:crossAx val="98395264"/>
        <c:crosses val="autoZero"/>
        <c:auto val="1"/>
        <c:lblAlgn val="ctr"/>
        <c:lblOffset val="100"/>
      </c:catAx>
      <c:valAx>
        <c:axId val="98395264"/>
        <c:scaling>
          <c:orientation val="minMax"/>
        </c:scaling>
        <c:delete val="1"/>
        <c:axPos val="l"/>
        <c:numFmt formatCode="General" sourceLinked="1"/>
        <c:tickLblPos val="none"/>
        <c:crossAx val="98381184"/>
        <c:crosses val="autoZero"/>
        <c:crossBetween val="between"/>
      </c:valAx>
      <c:serAx>
        <c:axId val="97918464"/>
        <c:scaling>
          <c:orientation val="minMax"/>
        </c:scaling>
        <c:axPos val="b"/>
        <c:tickLblPos val="nextTo"/>
        <c:crossAx val="98395264"/>
        <c:crosses val="autoZero"/>
      </c:serAx>
    </c:plotArea>
    <c:plotVisOnly val="1"/>
    <c:dispBlanksAs val="gap"/>
  </c:chart>
  <c:spPr>
    <a:ln>
      <a:noFill/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9A780-1B89-4E3C-9525-133F9BBDE004}" type="datetimeFigureOut">
              <a:rPr lang="it-IT" smtClean="0"/>
              <a:pPr/>
              <a:t>28/10/2015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919EF-18FA-4407-A2A9-C4C8580A207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9831474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EFD47-3D6C-4330-830A-6CE22746FE55}" type="datetimeFigureOut">
              <a:rPr lang="it-IT" smtClean="0"/>
              <a:pPr/>
              <a:t>28/10/2015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0C3AB-E057-479E-9B1D-E2EC226A13E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51447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20</a:t>
            </a:fld>
            <a:endParaRPr 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24</a:t>
            </a:fld>
            <a:endParaRPr lang="it-I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25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0C3AB-E057-479E-9B1D-E2EC226A13E3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7E61-E38B-48A5-AB7C-8DCA8323CE8D}" type="datetime1">
              <a:rPr lang="it-IT" smtClean="0"/>
              <a:pPr/>
              <a:t>28/10/2015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EA44-2481-481A-9CE0-8AD7FF4E57D5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CF4A-378D-460D-ACD0-50695332BB5B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40D5-5DE1-429A-9657-0BD3FC939A8E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CD31-A8DE-43CD-8E0E-0D6C4849A0BA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9268-EDB2-4384-AFD7-F521AFFFED80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934E-99D4-470D-873B-3BBD7DD09A6E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C8DC-A8F7-4A4A-A91D-2860805D5D49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1773-0204-4523-9375-FE0CBEA04948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A10-EA48-45DA-AC14-74B63CAFC974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CED1-A599-4F17-8C08-C27ED87253BD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E4FA0-8E5F-4228-97C8-6EAC2321B42E}" type="datetime1">
              <a:rPr lang="it-IT" smtClean="0"/>
              <a:pPr/>
              <a:t>28/10/2015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E73F7-3EDA-4FCD-94A0-2D1EFD7109E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428597" y="116632"/>
            <a:ext cx="8286808" cy="460851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ctr"/>
            <a:endParaRPr lang="it-IT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it-IT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Seminario</a:t>
            </a:r>
          </a:p>
          <a:p>
            <a:pPr algn="ctr"/>
            <a:r>
              <a:rPr lang="it-IT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URBES, ARCHIMEDE, Censimento Permanente. </a:t>
            </a:r>
          </a:p>
          <a:p>
            <a:pPr algn="ctr"/>
            <a:r>
              <a:rPr lang="it-IT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I Comuni verso l’uso statistico degli archivi amministrativi e dei sistemi di integrazione </a:t>
            </a:r>
          </a:p>
          <a:p>
            <a:pPr algn="ctr"/>
            <a:r>
              <a:rPr lang="it-IT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delle fonti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714348" y="5572140"/>
            <a:ext cx="76026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>
              <a:solidFill>
                <a:srgbClr val="505150"/>
              </a:solidFill>
              <a:latin typeface="Brush Script MT" pitchFamily="66" charset="0"/>
              <a:ea typeface="Gungsuh" pitchFamily="18" charset="-127"/>
            </a:endParaRPr>
          </a:p>
          <a:p>
            <a:r>
              <a:rPr lang="it-IT" dirty="0" smtClean="0">
                <a:solidFill>
                  <a:srgbClr val="505150"/>
                </a:solidFill>
                <a:latin typeface="Brush Script MT" pitchFamily="66" charset="0"/>
                <a:ea typeface="Gungsuh" pitchFamily="18" charset="-127"/>
              </a:rPr>
              <a:t>Caterina Caridi</a:t>
            </a:r>
          </a:p>
          <a:p>
            <a:r>
              <a:rPr lang="it-IT" dirty="0" smtClean="0">
                <a:solidFill>
                  <a:srgbClr val="505150"/>
                </a:solidFill>
                <a:latin typeface="Brush Script MT" pitchFamily="66" charset="0"/>
                <a:ea typeface="BatangChe" pitchFamily="49" charset="-127"/>
              </a:rPr>
              <a:t>USCI -Comune di Reggio Calabria</a:t>
            </a:r>
            <a:r>
              <a:rPr lang="it-IT" sz="1100" dirty="0" smtClean="0">
                <a:solidFill>
                  <a:srgbClr val="505150"/>
                </a:solidFill>
                <a:latin typeface="BankGothic Lt BT" pitchFamily="34" charset="0"/>
                <a:ea typeface="Gungsuh" pitchFamily="18" charset="-127"/>
              </a:rPr>
              <a:t>	</a:t>
            </a:r>
            <a:r>
              <a:rPr lang="it-IT" dirty="0" smtClean="0">
                <a:solidFill>
                  <a:srgbClr val="505150"/>
                </a:solidFill>
                <a:latin typeface="Gungsuh" pitchFamily="18" charset="-127"/>
                <a:ea typeface="Gungsuh" pitchFamily="18" charset="-127"/>
              </a:rPr>
              <a:t>		    </a:t>
            </a:r>
            <a:r>
              <a:rPr lang="it-IT" dirty="0" smtClean="0">
                <a:solidFill>
                  <a:srgbClr val="505150"/>
                </a:solidFill>
                <a:latin typeface="Gloucester MT Extra Condensed" pitchFamily="18" charset="0"/>
                <a:ea typeface="Gungsuh" pitchFamily="18" charset="-127"/>
              </a:rPr>
              <a:t>Napoli, 28 Ottobre 2015</a:t>
            </a:r>
            <a:endParaRPr lang="it-IT" dirty="0">
              <a:solidFill>
                <a:srgbClr val="505150"/>
              </a:solidFill>
              <a:latin typeface="Gloucester MT Extra Condensed" pitchFamily="18" charset="0"/>
              <a:ea typeface="Gungsuh" pitchFamily="18" charset="-127"/>
            </a:endParaRPr>
          </a:p>
        </p:txBody>
      </p:sp>
      <p:sp>
        <p:nvSpPr>
          <p:cNvPr id="11" name="Rettangolo 10"/>
          <p:cNvSpPr/>
          <p:nvPr/>
        </p:nvSpPr>
        <p:spPr>
          <a:xfrm flipV="1">
            <a:off x="0" y="6453332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1704975" cy="1150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" name="Picture 8" descr="logo-giornata-statistic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214290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Il rapporto 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U</a:t>
            </a:r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R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B</a:t>
            </a:r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ES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692696"/>
            <a:ext cx="4928758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mmagine 11"/>
          <p:cNvPicPr/>
          <p:nvPr/>
        </p:nvPicPr>
        <p:blipFill>
          <a:blip r:embed="rId4" cstate="print"/>
          <a:srcRect l="21461" t="7977" r="25195" b="11284"/>
          <a:stretch>
            <a:fillRect/>
          </a:stretch>
        </p:blipFill>
        <p:spPr bwMode="auto">
          <a:xfrm>
            <a:off x="107504" y="692696"/>
            <a:ext cx="3888432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Salute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graphicFrame>
        <p:nvGraphicFramePr>
          <p:cNvPr id="11" name="Grafico 10"/>
          <p:cNvGraphicFramePr>
            <a:graphicFrameLocks/>
          </p:cNvGraphicFramePr>
          <p:nvPr/>
        </p:nvGraphicFramePr>
        <p:xfrm>
          <a:off x="503176" y="539497"/>
          <a:ext cx="5019800" cy="2459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2" name="Gruppo 12"/>
          <p:cNvGrpSpPr/>
          <p:nvPr/>
        </p:nvGrpSpPr>
        <p:grpSpPr>
          <a:xfrm>
            <a:off x="6084168" y="764704"/>
            <a:ext cx="1389888" cy="1855687"/>
            <a:chOff x="6020515" y="856410"/>
            <a:chExt cx="1389888" cy="1855687"/>
          </a:xfrm>
        </p:grpSpPr>
        <p:pic>
          <p:nvPicPr>
            <p:cNvPr id="13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20515" y="1325880"/>
              <a:ext cx="1121205" cy="1386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CasellaDiTesto 14"/>
            <p:cNvSpPr txBox="1"/>
            <p:nvPr/>
          </p:nvSpPr>
          <p:spPr>
            <a:xfrm>
              <a:off x="6020515" y="856410"/>
              <a:ext cx="13898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r>
                <a:rPr lang="it-IT" sz="3600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accent1">
                      <a:satMod val="200000"/>
                      <a:tint val="3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  <a:latin typeface="Arial Black" pitchFamily="34" charset="0"/>
                </a:rPr>
                <a:t>79,4</a:t>
              </a:r>
              <a:endParaRPr lang="it-IT" sz="360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endParaRPr>
            </a:p>
          </p:txBody>
        </p:sp>
      </p:grpSp>
      <p:grpSp>
        <p:nvGrpSpPr>
          <p:cNvPr id="16" name="Gruppo 11"/>
          <p:cNvGrpSpPr/>
          <p:nvPr/>
        </p:nvGrpSpPr>
        <p:grpSpPr>
          <a:xfrm>
            <a:off x="1691680" y="3789040"/>
            <a:ext cx="1437031" cy="1863024"/>
            <a:chOff x="1174549" y="3565619"/>
            <a:chExt cx="1437031" cy="1863024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174549" y="3565619"/>
              <a:ext cx="1004747" cy="1408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8" name="CasellaDiTesto 17"/>
            <p:cNvSpPr txBox="1"/>
            <p:nvPr/>
          </p:nvSpPr>
          <p:spPr>
            <a:xfrm>
              <a:off x="1221692" y="4782312"/>
              <a:ext cx="13898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r>
                <a:rPr lang="it-IT" sz="3600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accent1">
                      <a:satMod val="200000"/>
                      <a:tint val="3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  <a:latin typeface="Arial Black" pitchFamily="34" charset="0"/>
                </a:rPr>
                <a:t>84,4</a:t>
              </a:r>
              <a:endParaRPr lang="it-IT" sz="360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endParaRPr>
            </a:p>
          </p:txBody>
        </p:sp>
      </p:grpSp>
      <p:graphicFrame>
        <p:nvGraphicFramePr>
          <p:cNvPr id="19" name="Grafico 18"/>
          <p:cNvGraphicFramePr>
            <a:graphicFrameLocks/>
          </p:cNvGraphicFramePr>
          <p:nvPr/>
        </p:nvGraphicFramePr>
        <p:xfrm>
          <a:off x="3707904" y="3429000"/>
          <a:ext cx="4983464" cy="2551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Salute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1" name="CasellaDiTesto 10"/>
          <p:cNvSpPr txBox="1"/>
          <p:nvPr/>
        </p:nvSpPr>
        <p:spPr>
          <a:xfrm>
            <a:off x="2240280" y="804672"/>
            <a:ext cx="4491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Tassi di mortalità infantile per provincia </a:t>
            </a:r>
          </a:p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Anni 2004-2011 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Grafico 11"/>
          <p:cNvGraphicFramePr>
            <a:graphicFrameLocks/>
          </p:cNvGraphicFramePr>
          <p:nvPr/>
        </p:nvGraphicFramePr>
        <p:xfrm>
          <a:off x="1571624" y="1771650"/>
          <a:ext cx="6118479" cy="4105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Istruzione e Formazione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graphicFrame>
        <p:nvGraphicFramePr>
          <p:cNvPr id="11" name="Grafico 10"/>
          <p:cNvGraphicFramePr/>
          <p:nvPr/>
        </p:nvGraphicFramePr>
        <p:xfrm>
          <a:off x="1343358" y="558546"/>
          <a:ext cx="6035849" cy="2705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1403648" y="3501008"/>
            <a:ext cx="61926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 sz="10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Persone di 25-64  anni che hanno completato almeno la scuola secondaria di II grado</a:t>
            </a:r>
          </a:p>
          <a:p>
            <a:pPr algn="ctr">
              <a:defRPr sz="10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 Anni 2001 e 2011 </a:t>
            </a:r>
            <a:r>
              <a:rPr lang="it-IT" sz="1000" dirty="0" smtClean="0">
                <a:latin typeface="Times New Roman" pitchFamily="18" charset="0"/>
                <a:cs typeface="Times New Roman" pitchFamily="18" charset="0"/>
              </a:rPr>
              <a:t>(valori percentuali)</a:t>
            </a:r>
            <a:endParaRPr lang="it-IT" sz="1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t-IT" dirty="0"/>
          </a:p>
        </p:txBody>
      </p:sp>
      <p:graphicFrame>
        <p:nvGraphicFramePr>
          <p:cNvPr id="13" name="Grafico 12"/>
          <p:cNvGraphicFramePr/>
          <p:nvPr/>
        </p:nvGraphicFramePr>
        <p:xfrm>
          <a:off x="395536" y="3501008"/>
          <a:ext cx="4248472" cy="2444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afico 14"/>
          <p:cNvGraphicFramePr/>
          <p:nvPr/>
        </p:nvGraphicFramePr>
        <p:xfrm>
          <a:off x="4572000" y="3501008"/>
          <a:ext cx="3936492" cy="2721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13" grpId="0">
        <p:bldAsOne/>
      </p:bldGraphic>
      <p:bldGraphic spid="1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Istruzione e Formazione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graphicFrame>
        <p:nvGraphicFramePr>
          <p:cNvPr id="11" name="Grafico 10"/>
          <p:cNvGraphicFramePr/>
          <p:nvPr/>
        </p:nvGraphicFramePr>
        <p:xfrm>
          <a:off x="1377140" y="713232"/>
          <a:ext cx="604778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afico 11"/>
          <p:cNvGraphicFramePr/>
          <p:nvPr/>
        </p:nvGraphicFramePr>
        <p:xfrm>
          <a:off x="146304" y="3218688"/>
          <a:ext cx="4398264" cy="256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Grafico 12"/>
          <p:cNvGraphicFramePr/>
          <p:nvPr/>
        </p:nvGraphicFramePr>
        <p:xfrm>
          <a:off x="4142232" y="3209544"/>
          <a:ext cx="4709160" cy="2478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CasellaDiTesto 14"/>
          <p:cNvSpPr txBox="1"/>
          <p:nvPr/>
        </p:nvSpPr>
        <p:spPr>
          <a:xfrm rot="18530716">
            <a:off x="282053" y="4137722"/>
            <a:ext cx="21588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1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dirty="0" smtClean="0"/>
              <a:t>Comune di Reggio Calabria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 rot="18492043">
            <a:off x="4277871" y="4286006"/>
            <a:ext cx="23134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1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dirty="0" smtClean="0"/>
              <a:t>Comune di Messina</a:t>
            </a:r>
            <a:endParaRPr lang="it-IT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1979676" y="1914662"/>
            <a:ext cx="23134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1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dirty="0" smtClean="0"/>
              <a:t>Comune di Reggio Calabria</a:t>
            </a:r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4427222" y="1920757"/>
            <a:ext cx="23134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1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dirty="0" smtClean="0"/>
              <a:t>Comune di Messina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Graphic spid="13" grpId="0">
        <p:bldAsOne/>
      </p:bldGraphic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Istruzione e Formazione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1" name="Rettangolo 10"/>
          <p:cNvSpPr/>
          <p:nvPr/>
        </p:nvSpPr>
        <p:spPr>
          <a:xfrm>
            <a:off x="1763688" y="1124744"/>
            <a:ext cx="55109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Persone di 18-24 anni che hanno conseguito solo la licenza media e non sono inseriti in un programma di formazione per sesso e comune capoluogo </a:t>
            </a:r>
          </a:p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 Anni 2001 e 2011 (valori percentuali)</a:t>
            </a:r>
            <a:endParaRPr lang="it-IT" sz="1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Grafico 11"/>
          <p:cNvGraphicFramePr/>
          <p:nvPr/>
        </p:nvGraphicFramePr>
        <p:xfrm>
          <a:off x="611560" y="2348880"/>
          <a:ext cx="3960440" cy="3489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Grafico 12"/>
          <p:cNvGraphicFramePr/>
          <p:nvPr/>
        </p:nvGraphicFramePr>
        <p:xfrm>
          <a:off x="4571999" y="2348880"/>
          <a:ext cx="3672409" cy="3489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CasellaDiTesto 14"/>
          <p:cNvSpPr txBox="1"/>
          <p:nvPr/>
        </p:nvSpPr>
        <p:spPr>
          <a:xfrm>
            <a:off x="2051720" y="2348880"/>
            <a:ext cx="23134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1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Comune di Reggio Calabria</a:t>
            </a:r>
            <a:endParaRPr lang="it-IT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652120" y="2348880"/>
            <a:ext cx="23134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1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Comune</a:t>
            </a:r>
            <a:r>
              <a:rPr lang="it-IT" dirty="0" smtClean="0"/>
              <a:t> di </a:t>
            </a:r>
            <a:r>
              <a:rPr lang="it-IT" sz="1200" dirty="0" smtClean="0"/>
              <a:t>Messina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Istruzione e Formazione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1" name="Rettangolo 10"/>
          <p:cNvSpPr/>
          <p:nvPr/>
        </p:nvSpPr>
        <p:spPr>
          <a:xfrm>
            <a:off x="1763688" y="980728"/>
            <a:ext cx="55109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Persone di 15-29 anni che non lavorano e non studiano (</a:t>
            </a:r>
            <a:r>
              <a:rPr lang="it-IT" sz="1200" b="1" dirty="0" err="1" smtClean="0">
                <a:latin typeface="Times New Roman" pitchFamily="18" charset="0"/>
                <a:cs typeface="Times New Roman" pitchFamily="18" charset="0"/>
              </a:rPr>
              <a:t>Neet</a:t>
            </a: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 per sesso e comune capoluogo di provincia</a:t>
            </a:r>
          </a:p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Anni 2001 e 2011 </a:t>
            </a:r>
            <a:r>
              <a:rPr lang="it-IT" sz="1000" b="1" dirty="0" smtClean="0">
                <a:latin typeface="Times New Roman" pitchFamily="18" charset="0"/>
                <a:cs typeface="Times New Roman" pitchFamily="18" charset="0"/>
              </a:rPr>
              <a:t>(valori percentuali)</a:t>
            </a:r>
            <a:endParaRPr lang="it-IT" sz="1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Grafico 11"/>
          <p:cNvGraphicFramePr/>
          <p:nvPr/>
        </p:nvGraphicFramePr>
        <p:xfrm>
          <a:off x="303085" y="3221504"/>
          <a:ext cx="4276725" cy="2928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Grafico 12"/>
          <p:cNvGraphicFramePr/>
          <p:nvPr/>
        </p:nvGraphicFramePr>
        <p:xfrm>
          <a:off x="4579810" y="2834640"/>
          <a:ext cx="4276725" cy="2928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CasellaDiTesto 14"/>
          <p:cNvSpPr txBox="1"/>
          <p:nvPr/>
        </p:nvSpPr>
        <p:spPr>
          <a:xfrm>
            <a:off x="1211580" y="2633472"/>
            <a:ext cx="23134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1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Comune di Reggio Calabria</a:t>
            </a:r>
            <a:endParaRPr lang="it-IT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101448" y="2304288"/>
            <a:ext cx="23134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1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Comune di Messina</a:t>
            </a:r>
            <a:endParaRPr lang="it-IT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Lavoro e conciliazione dei tempi di vita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1" name="Rettangolo 10"/>
          <p:cNvSpPr/>
          <p:nvPr/>
        </p:nvSpPr>
        <p:spPr>
          <a:xfrm>
            <a:off x="1883664" y="85039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Tasso di occupazione della popolazione in età 20-64 anni</a:t>
            </a:r>
          </a:p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Anni 2004-2013 (valori percentuali)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Grafico 11"/>
          <p:cNvGraphicFramePr/>
          <p:nvPr/>
        </p:nvGraphicFramePr>
        <p:xfrm>
          <a:off x="971600" y="1700808"/>
          <a:ext cx="7344816" cy="3228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Lavoro e conciliazione dei tempi di vita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3" name="Rettangolo 12"/>
          <p:cNvSpPr/>
          <p:nvPr/>
        </p:nvSpPr>
        <p:spPr>
          <a:xfrm>
            <a:off x="1979712" y="908720"/>
            <a:ext cx="453650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Tasso di mancata partecipazione al lavoro della popolazione in età 15-74 per provincia </a:t>
            </a:r>
          </a:p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Anni 2004-2013 (valori percentuali)</a:t>
            </a:r>
            <a:endParaRPr lang="it-IT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Grafico 14"/>
          <p:cNvGraphicFramePr/>
          <p:nvPr/>
        </p:nvGraphicFramePr>
        <p:xfrm>
          <a:off x="1838325" y="1651813"/>
          <a:ext cx="5467350" cy="4277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Lavoro e conciliazione dei tempi di vita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1" name="Rettangolo 10"/>
          <p:cNvSpPr/>
          <p:nvPr/>
        </p:nvSpPr>
        <p:spPr>
          <a:xfrm>
            <a:off x="1835696" y="692696"/>
            <a:ext cx="496592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Tasso di mortalità degli infortuni sul lavoro per provincia</a:t>
            </a:r>
          </a:p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 Anni 2010-2012 </a:t>
            </a:r>
          </a:p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t-IT" sz="1000" b="1" dirty="0" smtClean="0">
                <a:latin typeface="Times New Roman" pitchFamily="18" charset="0"/>
                <a:cs typeface="Times New Roman" pitchFamily="18" charset="0"/>
              </a:rPr>
              <a:t>Infortuni mortali per 100.000 occupati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Grafico 11"/>
          <p:cNvGraphicFramePr/>
          <p:nvPr/>
        </p:nvGraphicFramePr>
        <p:xfrm>
          <a:off x="1835696" y="1628800"/>
          <a:ext cx="5544616" cy="426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832103" y="188640"/>
            <a:ext cx="7402591" cy="2838024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Il Bes </a:t>
            </a:r>
          </a:p>
          <a:p>
            <a:pPr algn="ctr"/>
            <a:r>
              <a:rPr lang="it-IT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nell'Area dello Stretto</a:t>
            </a:r>
          </a:p>
        </p:txBody>
      </p:sp>
      <p:pic>
        <p:nvPicPr>
          <p:cNvPr id="10" name="Immagine 9" descr="mappa-08006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780928"/>
            <a:ext cx="5916168" cy="3393361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13" name="Rettangolo 12"/>
          <p:cNvSpPr/>
          <p:nvPr/>
        </p:nvSpPr>
        <p:spPr>
          <a:xfrm>
            <a:off x="714348" y="5572140"/>
            <a:ext cx="76026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>
              <a:solidFill>
                <a:srgbClr val="505150"/>
              </a:solidFill>
              <a:latin typeface="Brush Script MT" pitchFamily="66" charset="0"/>
              <a:ea typeface="Gungsuh" pitchFamily="18" charset="-127"/>
            </a:endParaRPr>
          </a:p>
          <a:p>
            <a:r>
              <a:rPr lang="it-IT" dirty="0" smtClean="0">
                <a:solidFill>
                  <a:srgbClr val="505150"/>
                </a:solidFill>
                <a:latin typeface="Brush Script MT" pitchFamily="66" charset="0"/>
                <a:ea typeface="Gungsuh" pitchFamily="18" charset="-127"/>
              </a:rPr>
              <a:t>Caterina Caridi</a:t>
            </a:r>
          </a:p>
          <a:p>
            <a:r>
              <a:rPr lang="it-IT" dirty="0" smtClean="0">
                <a:solidFill>
                  <a:srgbClr val="505150"/>
                </a:solidFill>
                <a:latin typeface="Brush Script MT" pitchFamily="66" charset="0"/>
                <a:ea typeface="BatangChe" pitchFamily="49" charset="-127"/>
              </a:rPr>
              <a:t>USCI - Comune di Reggio Calabria</a:t>
            </a:r>
            <a:r>
              <a:rPr lang="it-IT" sz="1100" dirty="0" smtClean="0">
                <a:solidFill>
                  <a:srgbClr val="505150"/>
                </a:solidFill>
                <a:latin typeface="BankGothic Lt BT" pitchFamily="34" charset="0"/>
                <a:ea typeface="Gungsuh" pitchFamily="18" charset="-127"/>
              </a:rPr>
              <a:t>	</a:t>
            </a:r>
            <a:r>
              <a:rPr lang="it-IT" dirty="0" smtClean="0">
                <a:solidFill>
                  <a:srgbClr val="505150"/>
                </a:solidFill>
                <a:latin typeface="Gungsuh" pitchFamily="18" charset="-127"/>
                <a:ea typeface="Gungsuh" pitchFamily="18" charset="-127"/>
              </a:rPr>
              <a:t>		    </a:t>
            </a:r>
            <a:r>
              <a:rPr lang="it-IT" dirty="0" smtClean="0">
                <a:solidFill>
                  <a:srgbClr val="505150"/>
                </a:solidFill>
                <a:latin typeface="Gloucester MT Extra Condensed" pitchFamily="18" charset="0"/>
                <a:ea typeface="Gungsuh" pitchFamily="18" charset="-127"/>
              </a:rPr>
              <a:t>Napoli, 28 Ottobre 2015</a:t>
            </a:r>
            <a:endParaRPr lang="it-IT" dirty="0">
              <a:solidFill>
                <a:srgbClr val="505150"/>
              </a:solidFill>
              <a:latin typeface="Gloucester MT Extra Condensed" pitchFamily="18" charset="0"/>
              <a:ea typeface="Gungsuh" pitchFamily="18" charset="-127"/>
            </a:endParaRPr>
          </a:p>
        </p:txBody>
      </p:sp>
      <p:sp>
        <p:nvSpPr>
          <p:cNvPr id="11" name="Rettangolo 10"/>
          <p:cNvSpPr/>
          <p:nvPr/>
        </p:nvSpPr>
        <p:spPr>
          <a:xfrm flipV="1">
            <a:off x="0" y="6453332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55192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Benessere Economico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1" name="Rettangolo 10"/>
          <p:cNvSpPr/>
          <p:nvPr/>
        </p:nvSpPr>
        <p:spPr>
          <a:xfrm>
            <a:off x="1957388" y="868680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Reddito disponibile delle famiglie consumatrici pro capite per provincia e ripartizione geografica </a:t>
            </a:r>
          </a:p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Anni 2009-2012  (in euro)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Grafico 11"/>
          <p:cNvGraphicFramePr>
            <a:graphicFrameLocks/>
          </p:cNvGraphicFramePr>
          <p:nvPr/>
        </p:nvGraphicFramePr>
        <p:xfrm>
          <a:off x="1475656" y="1916832"/>
          <a:ext cx="619268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Benessere Economico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3" name="Rettangolo 12"/>
          <p:cNvSpPr/>
          <p:nvPr/>
        </p:nvSpPr>
        <p:spPr>
          <a:xfrm>
            <a:off x="1979712" y="764704"/>
            <a:ext cx="470111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Contribuenti con redditi Irpef dichiarati inferiori a 10.000 euro Anno 2012 </a:t>
            </a:r>
          </a:p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(percentuale sul totale dei contribuenti IRPEF)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Grafico 14"/>
          <p:cNvGraphicFramePr/>
          <p:nvPr/>
        </p:nvGraphicFramePr>
        <p:xfrm>
          <a:off x="4133086" y="1484784"/>
          <a:ext cx="4831401" cy="279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Grafico 15"/>
          <p:cNvGraphicFramePr/>
          <p:nvPr/>
        </p:nvGraphicFramePr>
        <p:xfrm>
          <a:off x="353012" y="2780928"/>
          <a:ext cx="4363004" cy="2772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Benessere Economico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3" name="Rettangolo 12"/>
          <p:cNvSpPr/>
          <p:nvPr/>
        </p:nvSpPr>
        <p:spPr>
          <a:xfrm>
            <a:off x="2176272" y="676656"/>
            <a:ext cx="49880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Sofferenze bancarie delle famiglie consumatrici per provincia</a:t>
            </a:r>
          </a:p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Anni 2011-2013</a:t>
            </a:r>
          </a:p>
          <a:p>
            <a:pPr algn="ctr"/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incidenza percentuale sugli impieghi delle famiglie consumatrici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Grafico 14"/>
          <p:cNvGraphicFramePr/>
          <p:nvPr/>
        </p:nvGraphicFramePr>
        <p:xfrm>
          <a:off x="1979712" y="2057400"/>
          <a:ext cx="5112568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Relazioni sociali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1" name="Rettangolo 10"/>
          <p:cNvSpPr/>
          <p:nvPr/>
        </p:nvSpPr>
        <p:spPr>
          <a:xfrm>
            <a:off x="2267744" y="7647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Numero di istituzioni non profit </a:t>
            </a:r>
          </a:p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Anni 2001 e 2011 </a:t>
            </a:r>
            <a:r>
              <a:rPr lang="it-IT" sz="1000" b="1" dirty="0" smtClean="0">
                <a:latin typeface="Times New Roman" pitchFamily="18" charset="0"/>
                <a:cs typeface="Times New Roman" pitchFamily="18" charset="0"/>
              </a:rPr>
              <a:t> (per 10.000 abitanti)</a:t>
            </a: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t-IT" sz="1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1619671" y="1196750"/>
          <a:ext cx="6120681" cy="2016229"/>
        </p:xfrm>
        <a:graphic>
          <a:graphicData uri="http://schemas.openxmlformats.org/drawingml/2006/table">
            <a:tbl>
              <a:tblPr/>
              <a:tblGrid>
                <a:gridCol w="1912713"/>
                <a:gridCol w="2295255"/>
                <a:gridCol w="1912713"/>
              </a:tblGrid>
              <a:tr h="40787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Reggio di Calabria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491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Messina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800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Calabria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0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0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Centro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0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Mezzogiorno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0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Italia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00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ttangolo 12"/>
          <p:cNvSpPr/>
          <p:nvPr/>
        </p:nvSpPr>
        <p:spPr>
          <a:xfrm>
            <a:off x="1907704" y="3501008"/>
            <a:ext cx="5129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Numero di volontari delle unità locali delle istituzioni non profit </a:t>
            </a:r>
          </a:p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Anni 2001 e 2011 </a:t>
            </a:r>
            <a:r>
              <a:rPr lang="it-IT" sz="1000" b="1" dirty="0" smtClean="0">
                <a:latin typeface="Times New Roman" pitchFamily="18" charset="0"/>
                <a:cs typeface="Times New Roman" pitchFamily="18" charset="0"/>
              </a:rPr>
              <a:t>(per 10.000 abitanti) </a:t>
            </a:r>
            <a:endParaRPr lang="it-IT" sz="1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ella 14"/>
          <p:cNvGraphicFramePr>
            <a:graphicFrameLocks noGrp="1"/>
          </p:cNvGraphicFramePr>
          <p:nvPr/>
        </p:nvGraphicFramePr>
        <p:xfrm>
          <a:off x="1619673" y="3933054"/>
          <a:ext cx="6192687" cy="2160241"/>
        </p:xfrm>
        <a:graphic>
          <a:graphicData uri="http://schemas.openxmlformats.org/drawingml/2006/table">
            <a:tbl>
              <a:tblPr/>
              <a:tblGrid>
                <a:gridCol w="2105514"/>
                <a:gridCol w="2296065"/>
                <a:gridCol w="1791108"/>
              </a:tblGrid>
              <a:tr h="32101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499">
                <a:tc>
                  <a:txBody>
                    <a:bodyPr/>
                    <a:lstStyle/>
                    <a:p>
                      <a:pPr lvl="0"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Reggio di Calabria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259,9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620,0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949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Messina        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  235,8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487,3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196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Calabria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468,4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251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196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Centro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585,9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196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Mezzogiorno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393,6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478,4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19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Italia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19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Relazioni sociali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1" name="Rettangolo 10"/>
          <p:cNvSpPr/>
          <p:nvPr/>
        </p:nvSpPr>
        <p:spPr>
          <a:xfrm>
            <a:off x="2339752" y="62068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Numero di cooperative sociali per comune capoluogo di provincia - Anni 2001 e 2011 (per 10.000 abitanti)</a:t>
            </a:r>
            <a:endParaRPr lang="it-IT" sz="1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1547664" y="1052736"/>
          <a:ext cx="5930900" cy="1899280"/>
        </p:xfrm>
        <a:graphic>
          <a:graphicData uri="http://schemas.openxmlformats.org/drawingml/2006/table">
            <a:tbl>
              <a:tblPr/>
              <a:tblGrid>
                <a:gridCol w="1727200"/>
                <a:gridCol w="1968500"/>
                <a:gridCol w="2235200"/>
              </a:tblGrid>
              <a:tr h="360040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Reggio di Calabria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Messina        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Calabria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Centro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Mezzogiorno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Italia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ttangolo 12"/>
          <p:cNvSpPr/>
          <p:nvPr/>
        </p:nvSpPr>
        <p:spPr>
          <a:xfrm>
            <a:off x="2123728" y="3429000"/>
            <a:ext cx="5184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Numero di lavoratori retribuiti delle unità locali delle cooperative sociali per comune capoluogo di provincia</a:t>
            </a:r>
          </a:p>
          <a:p>
            <a:pPr algn="ctr"/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 Anni 2001 e 2011  (Per 10.000 abitanti)</a:t>
            </a:r>
            <a:endParaRPr lang="it-IT" sz="1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ella 14"/>
          <p:cNvGraphicFramePr>
            <a:graphicFrameLocks noGrp="1"/>
          </p:cNvGraphicFramePr>
          <p:nvPr/>
        </p:nvGraphicFramePr>
        <p:xfrm>
          <a:off x="1547664" y="4149080"/>
          <a:ext cx="5900914" cy="1538768"/>
        </p:xfrm>
        <a:graphic>
          <a:graphicData uri="http://schemas.openxmlformats.org/drawingml/2006/table">
            <a:tbl>
              <a:tblPr/>
              <a:tblGrid>
                <a:gridCol w="1980437"/>
                <a:gridCol w="1631742"/>
                <a:gridCol w="2288735"/>
              </a:tblGrid>
              <a:tr h="144016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466" marR="9466" marT="94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</a:p>
                  </a:txBody>
                  <a:tcPr marL="9466" marR="9466" marT="94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</a:p>
                  </a:txBody>
                  <a:tcPr marL="9466" marR="9466" marT="94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48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Reggio di Calabria                </a:t>
                      </a:r>
                    </a:p>
                  </a:txBody>
                  <a:tcPr marL="9466" marR="9466" marT="94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18,0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44,6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198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Messina                           </a:t>
                      </a:r>
                    </a:p>
                  </a:txBody>
                  <a:tcPr marL="9466" marR="9466" marT="94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29,2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88,5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38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Calabria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11,4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21,3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38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Nord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36,9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79,0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38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Centro 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64,5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38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Mezzogiorno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15,4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35,7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48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Italia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27,9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61,2</a:t>
                      </a:r>
                    </a:p>
                  </a:txBody>
                  <a:tcPr marL="9466" marR="9466" marT="94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3" name="CasellaDiTesto 12"/>
          <p:cNvSpPr txBox="1"/>
          <p:nvPr/>
        </p:nvSpPr>
        <p:spPr>
          <a:xfrm>
            <a:off x="1343359" y="2924944"/>
            <a:ext cx="6355889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it-IT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ury Gothic" pitchFamily="34" charset="0"/>
              </a:rPr>
              <a:t>---------------Grazie</a:t>
            </a:r>
            <a:r>
              <a:rPr lang="it-IT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ury Gothic" pitchFamily="34" charset="0"/>
              </a:rPr>
              <a:t> a tutti per l’attenzione </a:t>
            </a:r>
            <a:r>
              <a:rPr lang="it-IT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ury Gothic" pitchFamily="34" charset="0"/>
              </a:rPr>
              <a:t>…………</a:t>
            </a:r>
            <a:r>
              <a:rPr lang="it-IT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entury Gothic" pitchFamily="34" charset="0"/>
              </a:rPr>
              <a:t>..</a:t>
            </a:r>
            <a:endParaRPr lang="it-IT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magine 16" descr="mappa-metropolita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576589">
            <a:off x="5782673" y="1330374"/>
            <a:ext cx="2921528" cy="42805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grpSp>
        <p:nvGrpSpPr>
          <p:cNvPr id="12" name="Gruppo 11"/>
          <p:cNvGrpSpPr/>
          <p:nvPr/>
        </p:nvGrpSpPr>
        <p:grpSpPr>
          <a:xfrm>
            <a:off x="0" y="6309320"/>
            <a:ext cx="9144000" cy="449071"/>
            <a:chOff x="0" y="6453332"/>
            <a:chExt cx="9144000" cy="449071"/>
          </a:xfrm>
        </p:grpSpPr>
        <p:sp>
          <p:nvSpPr>
            <p:cNvPr id="4" name="Rettangolo 3"/>
            <p:cNvSpPr/>
            <p:nvPr/>
          </p:nvSpPr>
          <p:spPr>
            <a:xfrm flipV="1">
              <a:off x="0" y="6453332"/>
              <a:ext cx="9144000" cy="457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7" name="Immagine 6" descr="Stemma senza capo rosso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604448" y="6525340"/>
              <a:ext cx="430288" cy="37706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152400" dist="12000" dir="900000" sy="98000" kx="110000" ky="200000" algn="tl" rotWithShape="0">
                <a:srgbClr val="000000">
                  <a:alpha val="30000"/>
                </a:srgbClr>
              </a:outerShdw>
            </a:effectLst>
            <a:scene3d>
              <a:camera prst="perspectiveRelaxed">
                <a:rot lat="19800000" lon="1200000" rev="20820000"/>
              </a:camera>
              <a:lightRig rig="threePt" dir="t"/>
            </a:scene3d>
            <a:sp3d contourW="6350" prstMaterial="matte">
              <a:bevelT w="101600" h="101600"/>
              <a:contourClr>
                <a:srgbClr val="969696"/>
              </a:contourClr>
            </a:sp3d>
          </p:spPr>
        </p:pic>
      </p:grpSp>
      <p:grpSp>
        <p:nvGrpSpPr>
          <p:cNvPr id="13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5" name="Rettangolo 14"/>
          <p:cNvSpPr/>
          <p:nvPr/>
        </p:nvSpPr>
        <p:spPr>
          <a:xfrm>
            <a:off x="179512" y="0"/>
            <a:ext cx="8784976" cy="432048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Nascita </a:t>
            </a:r>
            <a:r>
              <a:rPr lang="it-IT" sz="28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U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R</a:t>
            </a:r>
            <a:r>
              <a:rPr lang="it-IT" sz="28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B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ES</a:t>
            </a:r>
            <a:endParaRPr lang="it-IT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>
          <a:xfrm>
            <a:off x="1403648" y="1412776"/>
            <a:ext cx="6120680" cy="36575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Nasce nel 2012 come una rete di città metropolitane per la sperimentazione e il confronto di indicatori di benessere </a:t>
            </a:r>
            <a:r>
              <a:rPr kumimoji="0" lang="it-IT" sz="1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urbano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equo e sostenibile, promossa da Istat e ANCI.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  <a:defRPr/>
            </a:pPr>
            <a:endParaRPr kumimoji="0" lang="it-IT" sz="18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it-IT" sz="1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Lettera del 12 febbraio 2012 del Presidente Istat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ai Sindaci dei Comuni delle aree metropolitane e di Roma Capitale.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  <a:defRPr/>
            </a:pPr>
            <a:endParaRPr kumimoji="0" lang="it-IT" sz="18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  <a:defRPr/>
            </a:pPr>
            <a:endParaRPr kumimoji="0" lang="it-IT" sz="18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Fa riferimento alla </a:t>
            </a:r>
            <a:r>
              <a:rPr kumimoji="0" lang="it-IT" sz="1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proposta del Comune di Bologna e di Laboratorio Urbano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di creare una rete di città metropolitane per la sperimentazione e il confronto di indicatori di benessere urbano equo e sostenibile (</a:t>
            </a:r>
            <a:r>
              <a:rPr kumimoji="0" lang="it-IT" sz="18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UrBes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).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 Napoli,28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5" name="Rettangolo 14"/>
          <p:cNvSpPr/>
          <p:nvPr/>
        </p:nvSpPr>
        <p:spPr>
          <a:xfrm>
            <a:off x="179512" y="0"/>
            <a:ext cx="8784976" cy="432048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Cosa è </a:t>
            </a:r>
            <a:r>
              <a:rPr lang="it-IT" sz="28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U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R</a:t>
            </a:r>
            <a:r>
              <a:rPr lang="it-IT" sz="28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B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ES</a:t>
            </a:r>
            <a:endParaRPr lang="it-IT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1691680" y="1116544"/>
            <a:ext cx="6120680" cy="34163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softEdge rad="635000"/>
          </a:effectLst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it-IT" dirty="0" smtClean="0"/>
              <a:t>	</a:t>
            </a:r>
          </a:p>
          <a:p>
            <a:pPr marL="342900" indent="-342900" algn="just"/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it-IT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Il progetto per misurare il benessere equo e sostenibile, nato da un’iniziativa congiunta del </a:t>
            </a:r>
            <a:r>
              <a:rPr lang="it-IT" dirty="0" err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Cnel</a:t>
            </a:r>
            <a:r>
              <a:rPr lang="it-IT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e dell’Istat, si inquadra nel dibattito internazionale sul “superamento del Pil, alimentato dalla consapevolezza che i parametri sui quali valutare il progresso di una società </a:t>
            </a:r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Verdana" pitchFamily="34" charset="0"/>
                <a:cs typeface="Times New Roman" pitchFamily="18" charset="0"/>
              </a:rPr>
              <a:t>non possano essere esclusivamente di carattere economico</a:t>
            </a:r>
            <a:r>
              <a:rPr lang="it-IT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,</a:t>
            </a:r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Verdana" pitchFamily="34" charset="0"/>
                <a:cs typeface="Times New Roman" pitchFamily="18" charset="0"/>
              </a:rPr>
              <a:t>ma debbano tenere conto anche delle fondamentali dimensioni sociali e ambientali del benessere.</a:t>
            </a:r>
            <a:endParaRPr lang="it-IT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it-IT" dirty="0">
              <a:solidFill>
                <a:srgbClr val="50515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it-IT" dirty="0" smtClean="0">
              <a:solidFill>
                <a:srgbClr val="50515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it-IT" dirty="0" smtClean="0">
              <a:solidFill>
                <a:srgbClr val="505150"/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 rot="21108504">
            <a:off x="1326521" y="3891094"/>
            <a:ext cx="6587284" cy="141059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/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</a:t>
            </a:r>
            <a:r>
              <a:rPr lang="it-IT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Il Prodotto Interno Lordo misura tutto, eccetto ciò che rende la vita veramente degna di essere vissuta</a:t>
            </a:r>
            <a:r>
              <a:rPr lang="it-IT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itchFamily="18" charset="0"/>
              </a:rPr>
              <a:t>”.</a:t>
            </a:r>
          </a:p>
          <a:p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							R. Kennedy</a:t>
            </a:r>
            <a:endParaRPr lang="it-IT" sz="1600" dirty="0" smtClean="0">
              <a:solidFill>
                <a:srgbClr val="505150"/>
              </a:solidFill>
            </a:endParaRPr>
          </a:p>
          <a:p>
            <a:pPr marL="285750" indent="-285750">
              <a:buFont typeface="Arial"/>
              <a:buChar char="•"/>
            </a:pPr>
            <a:endParaRPr lang="it-IT" dirty="0">
              <a:solidFill>
                <a:srgbClr val="5051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5" name="Rettangolo 14"/>
          <p:cNvSpPr/>
          <p:nvPr/>
        </p:nvSpPr>
        <p:spPr>
          <a:xfrm>
            <a:off x="179512" y="0"/>
            <a:ext cx="8784976" cy="432048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Obiettivi </a:t>
            </a:r>
            <a:r>
              <a:rPr lang="it-IT" sz="28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U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R</a:t>
            </a:r>
            <a:r>
              <a:rPr lang="it-IT" sz="28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B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ES</a:t>
            </a:r>
            <a:endParaRPr lang="it-IT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1619672" y="1124744"/>
            <a:ext cx="6192688" cy="4078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631825" lvl="1" indent="-174625" algn="just"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Ø"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rgbClr val="7F142A"/>
              </a:solidFill>
              <a:effectLst/>
              <a:uLnTx/>
              <a:uFillTx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631825" lvl="1" indent="-174625" algn="just"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142A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Declinare a livello locale</a:t>
            </a: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(provincia, Area Metropolitana, Comune capoluogo) il Bes;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2060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631825" lvl="1" indent="-174625" algn="just"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Misurare il Bes a livello territoriale </a:t>
            </a: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142A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integrando le misure valide a livello nazionale con altre rispondenti alle esigenze informative locali;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2060"/>
              </a:buClr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</a:p>
          <a:p>
            <a:pPr marL="631825" lvl="1" indent="-174625" algn="just"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142A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Descrivere l’Italia delle città</a:t>
            </a: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con una rendicontazione periodica sullo “stato della città”;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2060"/>
              </a:buClr>
              <a:buSzTx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631825" lvl="1" indent="-174625" algn="just"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Promuovere </a:t>
            </a: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142A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lo sviluppo di esperienze di partecipazione e di democrazia locale</a:t>
            </a: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consentendo ai cittadini di valutare i risultati dell’azione di governo della città.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11" descr="mappa-metropolita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576589">
            <a:off x="4918577" y="1546398"/>
            <a:ext cx="2921528" cy="42805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ungsuh" pitchFamily="18" charset="-127"/>
                <a:ea typeface="Gungsuh" pitchFamily="18" charset="-127"/>
              </a:rPr>
              <a:t>Città metropolitane e Comuni interessati da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Gungsuh" pitchFamily="18" charset="-127"/>
                <a:ea typeface="Gungsuh" pitchFamily="18" charset="-127"/>
              </a:rPr>
              <a:t>UrBES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ungsuh" pitchFamily="18" charset="-127"/>
                <a:ea typeface="Gungsuh" pitchFamily="18" charset="-127"/>
              </a:rPr>
              <a:t> 1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</a:p>
          </p:txBody>
        </p:sp>
      </p:grpSp>
      <p:sp>
        <p:nvSpPr>
          <p:cNvPr id="11" name="Rettangolo 10"/>
          <p:cNvSpPr/>
          <p:nvPr/>
        </p:nvSpPr>
        <p:spPr>
          <a:xfrm>
            <a:off x="682196" y="1417638"/>
            <a:ext cx="5257956" cy="230832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Al 1° Rapporto </a:t>
            </a:r>
            <a:r>
              <a:rPr lang="it-IT" dirty="0" err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UrBES</a:t>
            </a:r>
            <a:r>
              <a:rPr lang="it-IT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sono state interessate gran parte delle città metropolitane: </a:t>
            </a:r>
          </a:p>
          <a:p>
            <a:pPr algn="just"/>
            <a:endParaRPr lang="it-IT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just"/>
            <a:r>
              <a:rPr lang="it-IT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Reggio Calabria</a:t>
            </a:r>
            <a:r>
              <a:rPr lang="it-IT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, Roma, Torino, Venezia, Bari, Bologna, Cagliari, Firenze, Genova, Milano, Palermo, Napoli e i comuni capoluogo di Brescia, Messina, Bolzano e Pesaro (anche la provincia).</a:t>
            </a:r>
            <a:endParaRPr lang="it-IT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Contenuti 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U</a:t>
            </a:r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R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B</a:t>
            </a:r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ES II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2" name="Segnaposto contenuto 2"/>
          <p:cNvSpPr txBox="1">
            <a:spLocks/>
          </p:cNvSpPr>
          <p:nvPr/>
        </p:nvSpPr>
        <p:spPr>
          <a:xfrm>
            <a:off x="1619672" y="1772816"/>
            <a:ext cx="58326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la capacità informativa sul Bes nelle città, attraverso il nuovo set di indicatori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Tx/>
              <a:buFont typeface="Wingdings" pitchFamily="2" charset="2"/>
              <a:buChar char="v"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Tx/>
              <a:buFont typeface="Wingdings" pitchFamily="2" charset="2"/>
              <a:buChar char="v"/>
              <a:tabLst>
                <a:tab pos="174625" algn="l"/>
              </a:tabLst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il rafforzamento della rete dei Comuni aderenti al Progetto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Tx/>
              <a:buFont typeface="Wingdings" pitchFamily="2" charset="2"/>
              <a:buChar char="v"/>
              <a:tabLst>
                <a:tab pos="174625" algn="l"/>
              </a:tabLst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la connessione con gli strumenti e i progetti delle politiche urbane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Tx/>
              <a:buFont typeface="Wingdings" pitchFamily="2" charset="2"/>
              <a:buChar char="v"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rgbClr val="50515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51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l’attivazione degli ulteriori percorsi di ricerca sulla misurazione del benessere urbano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339752" y="1052736"/>
            <a:ext cx="45720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63500"/>
          </a:effectLst>
        </p:spPr>
        <p:txBody>
          <a:bodyPr>
            <a:spAutoFit/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it-IT" sz="1600" dirty="0" smtClean="0">
                <a:solidFill>
                  <a:srgbClr val="505150"/>
                </a:solidFill>
                <a:latin typeface="Times New Roman" pitchFamily="18" charset="0"/>
                <a:cs typeface="Times New Roman" pitchFamily="18" charset="0"/>
              </a:rPr>
              <a:t>Con il II Rapporto </a:t>
            </a:r>
            <a:r>
              <a:rPr lang="it-IT" sz="1600" dirty="0" err="1" smtClean="0">
                <a:solidFill>
                  <a:srgbClr val="505150"/>
                </a:solidFill>
                <a:latin typeface="Times New Roman" pitchFamily="18" charset="0"/>
                <a:cs typeface="Times New Roman" pitchFamily="18" charset="0"/>
              </a:rPr>
              <a:t>UrBes</a:t>
            </a:r>
            <a:r>
              <a:rPr lang="it-IT" sz="1600" dirty="0" smtClean="0">
                <a:solidFill>
                  <a:srgbClr val="505150"/>
                </a:solidFill>
                <a:latin typeface="Times New Roman" pitchFamily="18" charset="0"/>
                <a:cs typeface="Times New Roman" pitchFamily="18" charset="0"/>
              </a:rPr>
              <a:t> è stata realizzata una serie di avanzamenti per quanto riguarda: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179512" y="188640"/>
            <a:ext cx="8784976" cy="28803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Rapporto 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U</a:t>
            </a:r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R</a:t>
            </a:r>
            <a:r>
              <a:rPr lang="it-IT" sz="24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B</a:t>
            </a:r>
            <a:r>
              <a:rPr lang="it-IT" sz="2000" dirty="0" smtClean="0">
                <a:solidFill>
                  <a:schemeClr val="tx1"/>
                </a:solidFill>
                <a:latin typeface="Franklin Gothic Heavy" pitchFamily="34" charset="0"/>
                <a:ea typeface="Gungsuh" pitchFamily="18" charset="-127"/>
              </a:rPr>
              <a:t>ES II</a:t>
            </a:r>
            <a:endParaRPr lang="it-IT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  <a:cs typeface="Arabic Typesetting" pitchFamily="66" charset="-78"/>
            </a:endParaRPr>
          </a:p>
        </p:txBody>
      </p:sp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>
        <p:nvSpPr>
          <p:cNvPr id="12" name="Segnaposto contenuto 2"/>
          <p:cNvSpPr txBox="1">
            <a:spLocks/>
          </p:cNvSpPr>
          <p:nvPr/>
        </p:nvSpPr>
        <p:spPr>
          <a:xfrm>
            <a:off x="2195736" y="4293096"/>
            <a:ext cx="4139952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Tx/>
              <a:tabLst/>
              <a:defRPr/>
            </a:pP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it-IT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it-IT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64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 il </a:t>
            </a: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set di indicatori utilizzato per la misurazione del Bes nelle città, che sono passati in un anno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195736" y="141277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it-IT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 Città Metropolitane: Torino, Genova, Milano, Venezia, Bologna, Firenze, Roma, Napoli, Bari e Reggio di Calabria;</a:t>
            </a:r>
            <a:endParaRPr lang="it-IT" sz="1600" dirty="0"/>
          </a:p>
        </p:txBody>
      </p:sp>
      <p:sp>
        <p:nvSpPr>
          <p:cNvPr id="15" name="Rettangolo 14"/>
          <p:cNvSpPr/>
          <p:nvPr/>
        </p:nvSpPr>
        <p:spPr>
          <a:xfrm>
            <a:off x="2195736" y="2420888"/>
            <a:ext cx="4572000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it-IT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 Città Metropolitane già previste ma non ancora costituite: Palermo, Messina, Catania e Cagliari;</a:t>
            </a:r>
            <a:endParaRPr lang="it-IT" sz="1600" dirty="0"/>
          </a:p>
        </p:txBody>
      </p:sp>
      <p:sp>
        <p:nvSpPr>
          <p:cNvPr id="16" name="Rettangolo 15"/>
          <p:cNvSpPr/>
          <p:nvPr/>
        </p:nvSpPr>
        <p:spPr>
          <a:xfrm>
            <a:off x="2123728" y="3140968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altri </a:t>
            </a:r>
            <a:r>
              <a:rPr lang="it-IT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 Comuni: Brescia, Bolzano, Verona, Trieste,    Parma, Reggio Emilia, Cesena, Forlì, Livorno, Prato, Perugia, Terni, Pesaro, Potenza, Catanzaro.</a:t>
            </a:r>
            <a:endParaRPr lang="it-IT" sz="1600" dirty="0"/>
          </a:p>
        </p:txBody>
      </p:sp>
      <p:sp>
        <p:nvSpPr>
          <p:cNvPr id="17" name="Rettangolo 16"/>
          <p:cNvSpPr/>
          <p:nvPr/>
        </p:nvSpPr>
        <p:spPr>
          <a:xfrm>
            <a:off x="2411760" y="764704"/>
            <a:ext cx="391645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rete delle città coinvolte comprende: 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1547664" y="1412776"/>
            <a:ext cx="548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t-IT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*</a:t>
            </a:r>
            <a:endParaRPr lang="it-IT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1547664" y="2348880"/>
            <a:ext cx="548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t-IT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*</a:t>
            </a:r>
            <a:endParaRPr lang="it-IT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1547664" y="3140968"/>
            <a:ext cx="548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t-IT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*</a:t>
            </a:r>
            <a:endParaRPr lang="it-IT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1547664" y="4293096"/>
            <a:ext cx="548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t-IT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*</a:t>
            </a:r>
            <a:endParaRPr lang="it-IT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12"/>
          <p:cNvGrpSpPr/>
          <p:nvPr/>
        </p:nvGrpSpPr>
        <p:grpSpPr>
          <a:xfrm>
            <a:off x="755576" y="6453336"/>
            <a:ext cx="7848872" cy="230832"/>
            <a:chOff x="755576" y="6453336"/>
            <a:chExt cx="7848872" cy="230832"/>
          </a:xfrm>
        </p:grpSpPr>
        <p:sp>
          <p:nvSpPr>
            <p:cNvPr id="9" name="CasellaDiTesto 8"/>
            <p:cNvSpPr txBox="1"/>
            <p:nvPr/>
          </p:nvSpPr>
          <p:spPr>
            <a:xfrm>
              <a:off x="755576" y="6453336"/>
              <a:ext cx="27363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“Il Bes nell’area dello </a:t>
              </a:r>
              <a:r>
                <a:rPr lang="it-IT" sz="900" i="1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stretto</a:t>
              </a:r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”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6084168" y="6453336"/>
              <a:ext cx="252028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900" b="1" dirty="0" smtClean="0">
                  <a:ln w="900" cmpd="sng">
                    <a:solidFill>
                      <a:schemeClr val="accent1">
                        <a:satMod val="190000"/>
                        <a:alpha val="55000"/>
                      </a:schemeClr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>
                    <a:innerShdw blurRad="101600" dist="76200" dir="5400000">
                      <a:schemeClr val="accent1">
                        <a:satMod val="190000"/>
                        <a:tint val="100000"/>
                        <a:alpha val="74000"/>
                      </a:schemeClr>
                    </a:innerShdw>
                  </a:effectLst>
                </a:rPr>
                <a:t>Caterina Caridi – Napoli, 28 Ottobre 2015</a:t>
              </a:r>
              <a:endParaRPr lang="it-IT" sz="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endParaRPr>
            </a:p>
          </p:txBody>
        </p:sp>
      </p:grpSp>
      <p:sp useBgFill="1">
        <p:nvSpPr>
          <p:cNvPr id="11" name="Ovale 10"/>
          <p:cNvSpPr/>
          <p:nvPr/>
        </p:nvSpPr>
        <p:spPr>
          <a:xfrm>
            <a:off x="2411760" y="2924944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Salute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12" name="Ovale 11"/>
          <p:cNvSpPr/>
          <p:nvPr/>
        </p:nvSpPr>
        <p:spPr>
          <a:xfrm>
            <a:off x="4499992" y="3645024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Istruzione e Formazione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13" name="Ovale 12"/>
          <p:cNvSpPr/>
          <p:nvPr/>
        </p:nvSpPr>
        <p:spPr>
          <a:xfrm>
            <a:off x="1763688" y="1484784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Lavoro e conciliazione dei tempi di vita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15" name="Ovale 14"/>
          <p:cNvSpPr/>
          <p:nvPr/>
        </p:nvSpPr>
        <p:spPr>
          <a:xfrm>
            <a:off x="7199784" y="2636912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Benessere economico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16" name="Ovale 15"/>
          <p:cNvSpPr/>
          <p:nvPr/>
        </p:nvSpPr>
        <p:spPr>
          <a:xfrm>
            <a:off x="3059832" y="4149080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Relazioni sociali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17" name="Ovale 16"/>
          <p:cNvSpPr/>
          <p:nvPr/>
        </p:nvSpPr>
        <p:spPr>
          <a:xfrm>
            <a:off x="2915816" y="476672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Politica e Istituzioni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18" name="Ovale 17"/>
          <p:cNvSpPr/>
          <p:nvPr/>
        </p:nvSpPr>
        <p:spPr>
          <a:xfrm>
            <a:off x="4499992" y="260648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Sicurezza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19" name="Ovale 18"/>
          <p:cNvSpPr/>
          <p:nvPr/>
        </p:nvSpPr>
        <p:spPr>
          <a:xfrm>
            <a:off x="1259632" y="3501008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Paesaggio e patrimonio culturale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20" name="Ovale 19"/>
          <p:cNvSpPr/>
          <p:nvPr/>
        </p:nvSpPr>
        <p:spPr>
          <a:xfrm>
            <a:off x="5652120" y="2420888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Ambiente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21" name="Ovale 20"/>
          <p:cNvSpPr/>
          <p:nvPr/>
        </p:nvSpPr>
        <p:spPr>
          <a:xfrm>
            <a:off x="6012160" y="3645024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Ricerca e innovazione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22" name="Ovale 21"/>
          <p:cNvSpPr/>
          <p:nvPr/>
        </p:nvSpPr>
        <p:spPr>
          <a:xfrm>
            <a:off x="5940152" y="908720"/>
            <a:ext cx="1944216" cy="1872208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dirty="0" smtClean="0">
                <a:latin typeface="Impact" pitchFamily="34" charset="0"/>
              </a:rPr>
              <a:t>Qualità dei Servizi</a:t>
            </a:r>
            <a:endParaRPr lang="it-IT" dirty="0">
              <a:latin typeface="Impact" pitchFamily="34" charset="0"/>
            </a:endParaRPr>
          </a:p>
        </p:txBody>
      </p:sp>
      <p:sp useBgFill="1">
        <p:nvSpPr>
          <p:cNvPr id="23" name="Ovale 22"/>
          <p:cNvSpPr/>
          <p:nvPr/>
        </p:nvSpPr>
        <p:spPr>
          <a:xfrm>
            <a:off x="3203848" y="1484784"/>
            <a:ext cx="3456384" cy="2736304"/>
          </a:xfrm>
          <a:prstGeom prst="ellipse">
            <a:avLst/>
          </a:prstGeom>
          <a:ln>
            <a:noFill/>
          </a:ln>
          <a:scene3d>
            <a:camera prst="isometricOffAxis1Right"/>
            <a:lightRig rig="contrasting" dir="t"/>
          </a:scene3d>
          <a:sp3d contourW="12700" prstMaterial="powder">
            <a:bevelT w="101600" prst="riblet"/>
            <a:bevelB w="114300" prst="hardEdge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flatTx/>
          </a:bodyPr>
          <a:lstStyle/>
          <a:p>
            <a:pPr algn="ctr"/>
            <a:r>
              <a:rPr lang="it-IT" sz="6000" dirty="0" smtClean="0">
                <a:latin typeface="Impact" pitchFamily="34" charset="0"/>
              </a:rPr>
              <a:t>URBES</a:t>
            </a:r>
            <a:endParaRPr lang="it-IT" sz="6000" dirty="0">
              <a:latin typeface="Impact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812099" y="1844824"/>
            <a:ext cx="22493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t-IT" sz="36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Impact" pitchFamily="34" charset="0"/>
              </a:rPr>
              <a:t>Indicatori</a:t>
            </a:r>
            <a:endParaRPr lang="it-IT" sz="36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1422</Words>
  <Application>Microsoft Macintosh PowerPoint</Application>
  <PresentationFormat>Presentazione su schermo (4:3)</PresentationFormat>
  <Paragraphs>314</Paragraphs>
  <Slides>25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STAMPA</cp:lastModifiedBy>
  <cp:revision>96</cp:revision>
  <dcterms:created xsi:type="dcterms:W3CDTF">2015-05-13T10:30:14Z</dcterms:created>
  <dcterms:modified xsi:type="dcterms:W3CDTF">2015-10-28T12:05:08Z</dcterms:modified>
</cp:coreProperties>
</file>