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1" r:id="rId4"/>
    <p:sldId id="262" r:id="rId5"/>
    <p:sldId id="263" r:id="rId6"/>
  </p:sldIdLst>
  <p:sldSz cx="12192000" cy="6858000"/>
  <p:notesSz cx="7104063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9242"/>
    <a:srgbClr val="339966"/>
    <a:srgbClr val="3A966F"/>
    <a:srgbClr val="2EA19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78" d="100"/>
          <a:sy n="78" d="100"/>
        </p:scale>
        <p:origin x="-114" y="-6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artel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Cartel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tmount.comune.prato.local\settori\Settori\PEDemograficoStatistica\Statistica\3C\Indagini\Customer\_ANALISI%20CUSTOMER\2022\elab%20custome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tmount.comune.prato.local\settori\Settori\PEDemograficoStatistica\Statistica\3C\Indagini\Customer\_ANALISI%20CUSTOMER\2022\elab%20custome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tmount.comune.prato.local\settori\Settori\PEDemograficoStatistica\Statistica\3C\Indagini\Customer\_ANALISI%20CUSTOMER\2022\elab%20custom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tmount.comune.prato.local\settori\Settori\PEDemograficoStatistica\Statistica\3C\Indagini\Customer\_ANALISI%20CUSTOMER\2022\elab%20custome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tmount.comune.prato.local\settori\Settori\PEDemograficoStatistica\Statistica\3C\Indagini\Customer\_ANALISI%20CUSTOMER\2022\elab%20custome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tmount.comune.prato.local\settori\Settori\PEDemograficoStatistica\Statistica\3C\Indagini\Customer\_ANALISI%20CUSTOMER\2022\elab%20custome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Cartel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Cartel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0.24355566708245641"/>
          <c:y val="0"/>
          <c:w val="0.92266260838184599"/>
          <c:h val="1"/>
        </c:manualLayout>
      </c:layout>
      <c:doughnutChart>
        <c:varyColors val="1"/>
        <c:ser>
          <c:idx val="0"/>
          <c:order val="0"/>
          <c:explosion val="13"/>
          <c:dPt>
            <c:idx val="0"/>
            <c:spPr>
              <a:solidFill>
                <a:srgbClr val="4F81BD">
                  <a:lumMod val="75000"/>
                  <a:alpha val="71000"/>
                </a:srgbClr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5"/>
            <c:spPr>
              <a:solidFill>
                <a:schemeClr val="accent6">
                  <a:lumMod val="75000"/>
                </a:schemeClr>
              </a:solidFill>
            </c:spPr>
          </c:dPt>
          <c:dLbls>
            <c:dLbl>
              <c:idx val="4"/>
              <c:layout/>
              <c:tx>
                <c:rich>
                  <a:bodyPr/>
                  <a:lstStyle/>
                  <a:p>
                    <a:r>
                      <a:rPr lang="it-IT" sz="1400" b="1" i="0" u="none" strike="noStrike" baseline="0" dirty="0" smtClean="0"/>
                      <a:t>Accessibilità</a:t>
                    </a:r>
                    <a:endParaRPr lang="it-IT" sz="1400" dirty="0"/>
                  </a:p>
                </c:rich>
              </c:tx>
              <c:showCatName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it-IT" sz="1400" dirty="0" smtClean="0"/>
                      <a:t>C</a:t>
                    </a:r>
                    <a:r>
                      <a:rPr lang="it-IT" dirty="0" smtClean="0"/>
                      <a:t>onformità</a:t>
                    </a:r>
                    <a:endParaRPr lang="it-IT" dirty="0"/>
                  </a:p>
                </c:rich>
              </c:tx>
              <c:showCatName val="1"/>
            </c:dLbl>
            <c:txPr>
              <a:bodyPr/>
              <a:lstStyle/>
              <a:p>
                <a:pPr>
                  <a:defRPr sz="1400"/>
                </a:pPr>
                <a:endParaRPr lang="it-IT"/>
              </a:p>
            </c:txPr>
            <c:showCatName val="1"/>
            <c:showLeaderLines val="1"/>
          </c:dLbls>
          <c:cat>
            <c:strRef>
              <c:f>Foglio1!$B$3:$B$8</c:f>
              <c:strCache>
                <c:ptCount val="5"/>
                <c:pt idx="0">
                  <c:v>Trasparenza</c:v>
                </c:pt>
                <c:pt idx="1">
                  <c:v>Tempestività</c:v>
                </c:pt>
                <c:pt idx="2">
                  <c:v>Affidabilità</c:v>
                </c:pt>
                <c:pt idx="3">
                  <c:v>Conformità</c:v>
                </c:pt>
                <c:pt idx="4">
                  <c:v>Efficacia</c:v>
                </c:pt>
              </c:strCache>
            </c:strRef>
          </c:cat>
          <c:val>
            <c:numRef>
              <c:f>Foglio1!$C$3:$C$8</c:f>
              <c:numCache>
                <c:formatCode>General</c:formatCode>
                <c:ptCount val="6"/>
                <c:pt idx="0">
                  <c:v>0.16666666666666669</c:v>
                </c:pt>
                <c:pt idx="1">
                  <c:v>0.16666666666666669</c:v>
                </c:pt>
                <c:pt idx="2">
                  <c:v>0.16666666666666669</c:v>
                </c:pt>
                <c:pt idx="3">
                  <c:v>0.16666666666666669</c:v>
                </c:pt>
                <c:pt idx="4">
                  <c:v>0.16666666666666669</c:v>
                </c:pt>
              </c:numCache>
            </c:numRef>
          </c:val>
        </c:ser>
        <c:firstSliceAng val="0"/>
        <c:holeSize val="50"/>
      </c:doughnutChart>
    </c:plotArea>
    <c:plotVisOnly val="1"/>
  </c:chart>
  <c:txPr>
    <a:bodyPr/>
    <a:lstStyle/>
    <a:p>
      <a:pPr>
        <a:defRPr b="1"/>
      </a:pPr>
      <a:endParaRPr lang="it-IT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1.8647138149460386E-2"/>
          <c:y val="0"/>
          <c:w val="0.92266260838184599"/>
          <c:h val="1"/>
        </c:manualLayout>
      </c:layout>
      <c:doughnutChart>
        <c:varyColors val="1"/>
        <c:ser>
          <c:idx val="0"/>
          <c:order val="0"/>
          <c:explosion val="27"/>
          <c:dPt>
            <c:idx val="0"/>
            <c:spPr>
              <a:solidFill>
                <a:srgbClr val="4F81BD">
                  <a:lumMod val="75000"/>
                  <a:alpha val="71000"/>
                </a:srgbClr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5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Foglio1!$B$3:$B$8</c:f>
              <c:strCache>
                <c:ptCount val="6"/>
                <c:pt idx="0">
                  <c:v>Accessibilità</c:v>
                </c:pt>
                <c:pt idx="1">
                  <c:v>Tempestività</c:v>
                </c:pt>
                <c:pt idx="2">
                  <c:v>Trasparenza</c:v>
                </c:pt>
                <c:pt idx="3">
                  <c:v>Efficacia</c:v>
                </c:pt>
                <c:pt idx="4">
                  <c:v>Conformità</c:v>
                </c:pt>
                <c:pt idx="5">
                  <c:v>Affidabilità</c:v>
                </c:pt>
              </c:strCache>
            </c:strRef>
          </c:cat>
          <c:val>
            <c:numRef>
              <c:f>Foglio1!$C$3:$C$8</c:f>
              <c:numCache>
                <c:formatCode>_-* #,##0\ _€_-;\-* #,##0\ _€_-;_-* "-"??\ _€_-;_-@_-</c:formatCode>
                <c:ptCount val="6"/>
                <c:pt idx="0">
                  <c:v>16.666666666666668</c:v>
                </c:pt>
                <c:pt idx="1">
                  <c:v>16.666666666666668</c:v>
                </c:pt>
                <c:pt idx="2">
                  <c:v>16.666666666666668</c:v>
                </c:pt>
                <c:pt idx="3">
                  <c:v>16.666666666666668</c:v>
                </c:pt>
                <c:pt idx="4">
                  <c:v>16.666666666666668</c:v>
                </c:pt>
                <c:pt idx="5">
                  <c:v>16.666666666666668</c:v>
                </c:pt>
              </c:numCache>
            </c:numRef>
          </c:val>
        </c:ser>
        <c:firstSliceAng val="0"/>
        <c:holeSize val="50"/>
      </c:doughnutChart>
      <c:spPr>
        <a:noFill/>
        <a:ln w="25400">
          <a:noFill/>
        </a:ln>
      </c:spPr>
    </c:plotArea>
    <c:plotVisOnly val="1"/>
  </c:chart>
  <c:txPr>
    <a:bodyPr/>
    <a:lstStyle/>
    <a:p>
      <a:pPr>
        <a:defRPr b="1"/>
      </a:pPr>
      <a:endParaRPr lang="it-I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0.43908579870729525"/>
          <c:y val="2.4341579568082181E-2"/>
          <c:w val="0.65091860541572677"/>
          <c:h val="0.93396588867251862"/>
        </c:manualLayout>
      </c:layout>
      <c:barChart>
        <c:barDir val="bar"/>
        <c:grouping val="clustered"/>
        <c:ser>
          <c:idx val="0"/>
          <c:order val="0"/>
          <c:spPr>
            <a:solidFill>
              <a:schemeClr val="bg1">
                <a:lumMod val="75000"/>
              </a:schemeClr>
            </a:solidFill>
            <a:ln>
              <a:noFill/>
            </a:ln>
          </c:spPr>
          <c:dLbls>
            <c:numFmt formatCode="#,##0" sourceLinked="0"/>
            <c:txPr>
              <a:bodyPr/>
              <a:lstStyle/>
              <a:p>
                <a:pPr>
                  <a:defRPr sz="1100" b="1"/>
                </a:pPr>
                <a:endParaRPr lang="it-IT"/>
              </a:p>
            </c:txPr>
            <c:showVal val="1"/>
          </c:dLbls>
          <c:cat>
            <c:strRef>
              <c:f>generale!$B$23:$B$30</c:f>
              <c:strCache>
                <c:ptCount val="8"/>
                <c:pt idx="0">
                  <c:v>S. demografici online</c:v>
                </c:pt>
                <c:pt idx="1">
                  <c:v>Nidi Comune</c:v>
                </c:pt>
                <c:pt idx="2">
                  <c:v>Prato Estate</c:v>
                </c:pt>
                <c:pt idx="3">
                  <c:v>Museo Pretorio</c:v>
                </c:pt>
                <c:pt idx="4">
                  <c:v>Scuola Musica</c:v>
                </c:pt>
                <c:pt idx="5">
                  <c:v>URP Multiente</c:v>
                </c:pt>
                <c:pt idx="6">
                  <c:v>Scuole Infanzia</c:v>
                </c:pt>
                <c:pt idx="7">
                  <c:v>Officina Giovani</c:v>
                </c:pt>
              </c:strCache>
            </c:strRef>
          </c:cat>
          <c:val>
            <c:numRef>
              <c:f>generale!$D$23:$D$30</c:f>
              <c:numCache>
                <c:formatCode>_-* #,##0\ _€_-;\-* #,##0\ _€_-;_-* "-"??\ _€_-;_-@_-</c:formatCode>
                <c:ptCount val="8"/>
                <c:pt idx="0">
                  <c:v>1168</c:v>
                </c:pt>
                <c:pt idx="1">
                  <c:v>513</c:v>
                </c:pt>
                <c:pt idx="2">
                  <c:v>529</c:v>
                </c:pt>
                <c:pt idx="3">
                  <c:v>446</c:v>
                </c:pt>
                <c:pt idx="4">
                  <c:v>410</c:v>
                </c:pt>
                <c:pt idx="5">
                  <c:v>392</c:v>
                </c:pt>
                <c:pt idx="6">
                  <c:v>185</c:v>
                </c:pt>
                <c:pt idx="7">
                  <c:v>33</c:v>
                </c:pt>
              </c:numCache>
            </c:numRef>
          </c:val>
        </c:ser>
        <c:dLbls>
          <c:showVal val="1"/>
        </c:dLbls>
        <c:gapWidth val="10"/>
        <c:axId val="148965248"/>
        <c:axId val="148966784"/>
      </c:barChart>
      <c:catAx>
        <c:axId val="148965248"/>
        <c:scaling>
          <c:orientation val="minMax"/>
        </c:scaling>
        <c:axPos val="l"/>
        <c:majorTickMark val="none"/>
        <c:tickLblPos val="nextTo"/>
        <c:txPr>
          <a:bodyPr rot="0" vert="horz"/>
          <a:lstStyle/>
          <a:p>
            <a:pPr>
              <a:defRPr sz="1200"/>
            </a:pPr>
            <a:endParaRPr lang="it-IT"/>
          </a:p>
        </c:txPr>
        <c:crossAx val="148966784"/>
        <c:crosses val="autoZero"/>
        <c:auto val="1"/>
        <c:lblAlgn val="ctr"/>
        <c:lblOffset val="100"/>
      </c:catAx>
      <c:valAx>
        <c:axId val="148966784"/>
        <c:scaling>
          <c:orientation val="minMax"/>
        </c:scaling>
        <c:delete val="1"/>
        <c:axPos val="b"/>
        <c:numFmt formatCode="_-* #,##0\ _€_-;\-* #,##0\ _€_-;_-* &quot;-&quot;??\ _€_-;_-@_-" sourceLinked="1"/>
        <c:tickLblPos val="none"/>
        <c:crossAx val="148965248"/>
        <c:crosses val="autoZero"/>
        <c:crossBetween val="between"/>
      </c:valAx>
      <c:spPr>
        <a:noFill/>
        <a:ln>
          <a:noFill/>
        </a:ln>
      </c:spPr>
    </c:plotArea>
    <c:plotVisOnly val="1"/>
  </c:chart>
  <c:spPr>
    <a:noFill/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1.9189365056489421E-2"/>
          <c:y val="3.9420878841757691E-2"/>
          <c:w val="0.95671413785423243"/>
          <c:h val="0.93396588867251862"/>
        </c:manualLayout>
      </c:layout>
      <c:barChart>
        <c:barDir val="col"/>
        <c:grouping val="clustered"/>
        <c:ser>
          <c:idx val="0"/>
          <c:order val="0"/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c:spPr>
          <c:dPt>
            <c:idx val="8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</c:spPr>
          </c:dPt>
          <c:dLbls>
            <c:numFmt formatCode="#,##0.0" sourceLinked="0"/>
            <c:txPr>
              <a:bodyPr/>
              <a:lstStyle/>
              <a:p>
                <a:pPr>
                  <a:defRPr sz="1200"/>
                </a:pPr>
                <a:endParaRPr lang="it-IT"/>
              </a:p>
            </c:txPr>
            <c:showVal val="1"/>
          </c:dLbls>
          <c:cat>
            <c:strRef>
              <c:f>'soddisfa 2019'!$B$15:$B$23</c:f>
              <c:strCache>
                <c:ptCount val="9"/>
                <c:pt idx="0">
                  <c:v>Museo Pretorio</c:v>
                </c:pt>
                <c:pt idx="1">
                  <c:v>URP Multiente</c:v>
                </c:pt>
                <c:pt idx="2">
                  <c:v>S. demografici online</c:v>
                </c:pt>
                <c:pt idx="3">
                  <c:v>Officina Giovani</c:v>
                </c:pt>
                <c:pt idx="4">
                  <c:v>Prato Estate</c:v>
                </c:pt>
                <c:pt idx="5">
                  <c:v>Nidi Comune</c:v>
                </c:pt>
                <c:pt idx="6">
                  <c:v>Scuola Musica</c:v>
                </c:pt>
                <c:pt idx="7">
                  <c:v>Scuole Infanzia</c:v>
                </c:pt>
                <c:pt idx="8">
                  <c:v>Totale</c:v>
                </c:pt>
              </c:strCache>
            </c:strRef>
          </c:cat>
          <c:val>
            <c:numRef>
              <c:f>'soddisfa 2019'!$D$15:$D$23</c:f>
              <c:numCache>
                <c:formatCode>0.0</c:formatCode>
                <c:ptCount val="9"/>
                <c:pt idx="0">
                  <c:v>5.3849999999999945</c:v>
                </c:pt>
                <c:pt idx="1">
                  <c:v>5.37</c:v>
                </c:pt>
                <c:pt idx="2">
                  <c:v>5.34</c:v>
                </c:pt>
                <c:pt idx="3">
                  <c:v>5.18</c:v>
                </c:pt>
                <c:pt idx="4">
                  <c:v>5.1099999999999985</c:v>
                </c:pt>
                <c:pt idx="5">
                  <c:v>4.99</c:v>
                </c:pt>
                <c:pt idx="6">
                  <c:v>4.8599999999999985</c:v>
                </c:pt>
                <c:pt idx="7">
                  <c:v>4.5599999999999996</c:v>
                </c:pt>
                <c:pt idx="8">
                  <c:v>4.9624999999999995</c:v>
                </c:pt>
              </c:numCache>
            </c:numRef>
          </c:val>
        </c:ser>
        <c:dLbls>
          <c:showVal val="1"/>
        </c:dLbls>
        <c:gapWidth val="10"/>
        <c:axId val="149078400"/>
        <c:axId val="149079936"/>
      </c:barChart>
      <c:catAx>
        <c:axId val="149078400"/>
        <c:scaling>
          <c:orientation val="minMax"/>
        </c:scaling>
        <c:axPos val="b"/>
        <c:majorTickMark val="none"/>
        <c:tickLblPos val="nextTo"/>
        <c:txPr>
          <a:bodyPr rot="0" vert="horz"/>
          <a:lstStyle/>
          <a:p>
            <a:pPr>
              <a:defRPr sz="1000"/>
            </a:pPr>
            <a:endParaRPr lang="it-IT"/>
          </a:p>
        </c:txPr>
        <c:crossAx val="149079936"/>
        <c:crosses val="autoZero"/>
        <c:auto val="1"/>
        <c:lblAlgn val="ctr"/>
        <c:lblOffset val="100"/>
      </c:catAx>
      <c:valAx>
        <c:axId val="149079936"/>
        <c:scaling>
          <c:orientation val="minMax"/>
        </c:scaling>
        <c:delete val="1"/>
        <c:axPos val="l"/>
        <c:numFmt formatCode="0.0" sourceLinked="1"/>
        <c:tickLblPos val="none"/>
        <c:crossAx val="149078400"/>
        <c:crosses val="autoZero"/>
        <c:crossBetween val="between"/>
      </c:valAx>
      <c:spPr>
        <a:noFill/>
        <a:ln>
          <a:noFill/>
        </a:ln>
      </c:spPr>
    </c:plotArea>
    <c:plotVisOnly val="1"/>
  </c:chart>
  <c:spPr>
    <a:noFill/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0.10087045089513065"/>
          <c:y val="0"/>
          <c:w val="0.79427868531359391"/>
          <c:h val="1"/>
        </c:manualLayout>
      </c:layout>
      <c:doughnutChart>
        <c:varyColors val="1"/>
        <c:ser>
          <c:idx val="0"/>
          <c:order val="0"/>
          <c:tx>
            <c:strRef>
              <c:f>misure!$B$13</c:f>
              <c:strCache>
                <c:ptCount val="1"/>
                <c:pt idx="0">
                  <c:v>Accessibilità</c:v>
                </c:pt>
              </c:strCache>
            </c:strRef>
          </c:tx>
          <c:spPr>
            <a:solidFill>
              <a:srgbClr val="92D050"/>
            </a:solidFill>
          </c:spPr>
          <c:dPt>
            <c:idx val="1"/>
            <c:spPr>
              <a:solidFill>
                <a:schemeClr val="accent3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0.11005348471347615"/>
                  <c:y val="-0.22685190529194318"/>
                </c:manualLayout>
              </c:layout>
              <c:showVal val="1"/>
            </c:dLbl>
            <c:delete val="1"/>
            <c:txPr>
              <a:bodyPr/>
              <a:lstStyle/>
              <a:p>
                <a:pPr>
                  <a:defRPr sz="1600" b="1"/>
                </a:pPr>
                <a:endParaRPr lang="it-IT"/>
              </a:p>
            </c:txPr>
          </c:dLbls>
          <c:val>
            <c:numRef>
              <c:f>misure!$C$13:$D$13</c:f>
              <c:numCache>
                <c:formatCode>0.0</c:formatCode>
                <c:ptCount val="2"/>
                <c:pt idx="0">
                  <c:v>4.7940645833333333</c:v>
                </c:pt>
                <c:pt idx="1">
                  <c:v>1.2059354166666658</c:v>
                </c:pt>
              </c:numCache>
            </c:numRef>
          </c:val>
        </c:ser>
        <c:firstSliceAng val="0"/>
        <c:holeSize val="50"/>
      </c:doughnutChart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0.10087045089513065"/>
          <c:y val="0"/>
          <c:w val="0.79427868531359413"/>
          <c:h val="1"/>
        </c:manualLayout>
      </c:layout>
      <c:doughnutChart>
        <c:varyColors val="1"/>
        <c:ser>
          <c:idx val="0"/>
          <c:order val="0"/>
          <c:tx>
            <c:strRef>
              <c:f>misure!$B$14</c:f>
              <c:strCache>
                <c:ptCount val="1"/>
                <c:pt idx="0">
                  <c:v>Tempestività</c:v>
                </c:pt>
              </c:strCache>
            </c:strRef>
          </c:tx>
          <c:spPr>
            <a:solidFill>
              <a:srgbClr val="B388E2"/>
            </a:solidFill>
          </c:spPr>
          <c:dPt>
            <c:idx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chemeClr val="accent4">
                  <a:lumMod val="20000"/>
                  <a:lumOff val="80000"/>
                </a:schemeClr>
              </a:solidFill>
            </c:spPr>
          </c:dPt>
          <c:dLbls>
            <c:dLbl>
              <c:idx val="0"/>
              <c:layout>
                <c:manualLayout>
                  <c:x val="0.16419902964361882"/>
                  <c:y val="-0.22685190529194318"/>
                </c:manualLayout>
              </c:layout>
              <c:showVal val="1"/>
            </c:dLbl>
            <c:delete val="1"/>
            <c:txPr>
              <a:bodyPr/>
              <a:lstStyle/>
              <a:p>
                <a:pPr>
                  <a:defRPr sz="1600" b="1"/>
                </a:pPr>
                <a:endParaRPr lang="it-IT"/>
              </a:p>
            </c:txPr>
          </c:dLbls>
          <c:val>
            <c:numRef>
              <c:f>misure!$C$14:$D$14</c:f>
              <c:numCache>
                <c:formatCode>0.0</c:formatCode>
                <c:ptCount val="2"/>
                <c:pt idx="0">
                  <c:v>5.14</c:v>
                </c:pt>
                <c:pt idx="1">
                  <c:v>0.86000000000000065</c:v>
                </c:pt>
              </c:numCache>
            </c:numRef>
          </c:val>
        </c:ser>
        <c:firstSliceAng val="0"/>
        <c:holeSize val="50"/>
      </c:doughnutChart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0.10087045089513065"/>
          <c:y val="0"/>
          <c:w val="0.79427868531359436"/>
          <c:h val="1"/>
        </c:manualLayout>
      </c:layout>
      <c:doughnutChart>
        <c:varyColors val="1"/>
        <c:ser>
          <c:idx val="0"/>
          <c:order val="0"/>
          <c:tx>
            <c:strRef>
              <c:f>misure!$B$15</c:f>
              <c:strCache>
                <c:ptCount val="1"/>
                <c:pt idx="0">
                  <c:v>Efficacia</c:v>
                </c:pt>
              </c:strCache>
            </c:strRef>
          </c:tx>
          <c:spPr>
            <a:solidFill>
              <a:srgbClr val="FFC000"/>
            </a:solidFill>
          </c:spPr>
          <c:dPt>
            <c:idx val="1"/>
            <c:spPr>
              <a:solidFill>
                <a:srgbClr val="F9EDB9"/>
              </a:solidFill>
            </c:spPr>
          </c:dPt>
          <c:dLbls>
            <c:dLbl>
              <c:idx val="0"/>
              <c:layout>
                <c:manualLayout>
                  <c:x val="0.16419902964361874"/>
                  <c:y val="-0.22685190529194318"/>
                </c:manualLayout>
              </c:layout>
              <c:showVal val="1"/>
            </c:dLbl>
            <c:delete val="1"/>
            <c:txPr>
              <a:bodyPr/>
              <a:lstStyle/>
              <a:p>
                <a:pPr>
                  <a:defRPr sz="1600" b="1"/>
                </a:pPr>
                <a:endParaRPr lang="it-IT"/>
              </a:p>
            </c:txPr>
          </c:dLbls>
          <c:val>
            <c:numRef>
              <c:f>misure!$C$15:$D$15</c:f>
              <c:numCache>
                <c:formatCode>0.0</c:formatCode>
                <c:ptCount val="2"/>
                <c:pt idx="0">
                  <c:v>5.2466249999999999</c:v>
                </c:pt>
                <c:pt idx="1">
                  <c:v>0.75337500000000368</c:v>
                </c:pt>
              </c:numCache>
            </c:numRef>
          </c:val>
        </c:ser>
        <c:firstSliceAng val="0"/>
        <c:holeSize val="50"/>
      </c:doughnutChart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0.10087045089513065"/>
          <c:y val="0"/>
          <c:w val="0.79427868531359502"/>
          <c:h val="1"/>
        </c:manualLayout>
      </c:layout>
      <c:doughnutChart>
        <c:varyColors val="1"/>
        <c:ser>
          <c:idx val="0"/>
          <c:order val="0"/>
          <c:tx>
            <c:strRef>
              <c:f>misure!$B$16</c:f>
              <c:strCache>
                <c:ptCount val="1"/>
                <c:pt idx="0">
                  <c:v>Totale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dPt>
            <c:idx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chemeClr val="accent5">
                  <a:lumMod val="20000"/>
                  <a:lumOff val="80000"/>
                </a:schemeClr>
              </a:solidFill>
            </c:spPr>
          </c:dPt>
          <c:dLbls>
            <c:dLbl>
              <c:idx val="0"/>
              <c:layout>
                <c:manualLayout>
                  <c:x val="0.14381451100604128"/>
                  <c:y val="-0.21289029970730269"/>
                </c:manualLayout>
              </c:layout>
              <c:showVal val="1"/>
            </c:dLbl>
            <c:delete val="1"/>
            <c:txPr>
              <a:bodyPr/>
              <a:lstStyle/>
              <a:p>
                <a:pPr>
                  <a:defRPr sz="1600" b="1"/>
                </a:pPr>
                <a:endParaRPr lang="it-IT"/>
              </a:p>
            </c:txPr>
          </c:dLbls>
          <c:val>
            <c:numRef>
              <c:f>misure!$C$16:$D$16</c:f>
              <c:numCache>
                <c:formatCode>0.0</c:formatCode>
                <c:ptCount val="2"/>
                <c:pt idx="0">
                  <c:v>4.9624999999999995</c:v>
                </c:pt>
                <c:pt idx="1">
                  <c:v>1.0374999999999921</c:v>
                </c:pt>
              </c:numCache>
            </c:numRef>
          </c:val>
        </c:ser>
        <c:firstSliceAng val="0"/>
        <c:holeSize val="50"/>
      </c:doughnutChart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1.8647138149460365E-2"/>
          <c:y val="0"/>
          <c:w val="0.92266260838184599"/>
          <c:h val="1"/>
        </c:manualLayout>
      </c:layout>
      <c:doughnutChart>
        <c:varyColors val="1"/>
        <c:ser>
          <c:idx val="0"/>
          <c:order val="0"/>
          <c:explosion val="25"/>
          <c:dPt>
            <c:idx val="0"/>
            <c:spPr>
              <a:solidFill>
                <a:srgbClr val="4F81BD">
                  <a:lumMod val="75000"/>
                  <a:alpha val="71000"/>
                </a:srgbClr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5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Foglio1!$B$3:$B$8</c:f>
              <c:strCache>
                <c:ptCount val="6"/>
                <c:pt idx="0">
                  <c:v>Accessibilità</c:v>
                </c:pt>
                <c:pt idx="1">
                  <c:v>Tempestività</c:v>
                </c:pt>
                <c:pt idx="2">
                  <c:v>Trasparenza</c:v>
                </c:pt>
                <c:pt idx="3">
                  <c:v>Efficacia</c:v>
                </c:pt>
                <c:pt idx="4">
                  <c:v>Conformità</c:v>
                </c:pt>
                <c:pt idx="5">
                  <c:v>Affidabilità</c:v>
                </c:pt>
              </c:strCache>
            </c:strRef>
          </c:cat>
          <c:val>
            <c:numRef>
              <c:f>Foglio1!$C$3:$C$8</c:f>
              <c:numCache>
                <c:formatCode>_-* #,##0\ _€_-;\-* #,##0\ _€_-;_-* "-"??\ _€_-;_-@_-</c:formatCode>
                <c:ptCount val="6"/>
                <c:pt idx="0">
                  <c:v>16.666666666666668</c:v>
                </c:pt>
                <c:pt idx="1">
                  <c:v>16.666666666666668</c:v>
                </c:pt>
                <c:pt idx="2">
                  <c:v>16.666666666666668</c:v>
                </c:pt>
                <c:pt idx="3">
                  <c:v>16.666666666666668</c:v>
                </c:pt>
                <c:pt idx="4">
                  <c:v>16.666666666666668</c:v>
                </c:pt>
                <c:pt idx="5">
                  <c:v>16.666666666666668</c:v>
                </c:pt>
              </c:numCache>
            </c:numRef>
          </c:val>
        </c:ser>
        <c:firstSliceAng val="0"/>
        <c:holeSize val="50"/>
      </c:doughnutChart>
    </c:plotArea>
    <c:plotVisOnly val="1"/>
  </c:chart>
  <c:txPr>
    <a:bodyPr/>
    <a:lstStyle/>
    <a:p>
      <a:pPr>
        <a:defRPr b="1"/>
      </a:pPr>
      <a:endParaRPr lang="it-IT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1.8647138149460375E-2"/>
          <c:y val="0"/>
          <c:w val="0.92266260838184599"/>
          <c:h val="1"/>
        </c:manualLayout>
      </c:layout>
      <c:doughnutChart>
        <c:varyColors val="1"/>
        <c:ser>
          <c:idx val="0"/>
          <c:order val="0"/>
          <c:explosion val="25"/>
          <c:dPt>
            <c:idx val="0"/>
            <c:spPr>
              <a:solidFill>
                <a:srgbClr val="4F81BD">
                  <a:lumMod val="75000"/>
                  <a:alpha val="71000"/>
                </a:srgbClr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5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Foglio1!$B$3:$B$8</c:f>
              <c:strCache>
                <c:ptCount val="6"/>
                <c:pt idx="0">
                  <c:v>Accessibilità</c:v>
                </c:pt>
                <c:pt idx="1">
                  <c:v>Tempestività</c:v>
                </c:pt>
                <c:pt idx="2">
                  <c:v>Trasparenza</c:v>
                </c:pt>
                <c:pt idx="3">
                  <c:v>Efficacia</c:v>
                </c:pt>
                <c:pt idx="4">
                  <c:v>Conformità</c:v>
                </c:pt>
                <c:pt idx="5">
                  <c:v>Affidabilità</c:v>
                </c:pt>
              </c:strCache>
            </c:strRef>
          </c:cat>
          <c:val>
            <c:numRef>
              <c:f>Foglio1!$C$3:$C$8</c:f>
              <c:numCache>
                <c:formatCode>_-* #,##0\ _€_-;\-* #,##0\ _€_-;_-* "-"??\ _€_-;_-@_-</c:formatCode>
                <c:ptCount val="6"/>
                <c:pt idx="0">
                  <c:v>16.666666666666668</c:v>
                </c:pt>
                <c:pt idx="1">
                  <c:v>16.666666666666668</c:v>
                </c:pt>
                <c:pt idx="2">
                  <c:v>16.666666666666668</c:v>
                </c:pt>
                <c:pt idx="3">
                  <c:v>16.666666666666668</c:v>
                </c:pt>
                <c:pt idx="4">
                  <c:v>16.666666666666668</c:v>
                </c:pt>
                <c:pt idx="5">
                  <c:v>16.666666666666668</c:v>
                </c:pt>
              </c:numCache>
            </c:numRef>
          </c:val>
        </c:ser>
        <c:firstSliceAng val="0"/>
        <c:holeSize val="50"/>
      </c:doughnutChart>
    </c:plotArea>
    <c:plotVisOnly val="1"/>
  </c:chart>
  <c:txPr>
    <a:bodyPr/>
    <a:lstStyle/>
    <a:p>
      <a:pPr>
        <a:defRPr b="1"/>
      </a:pPr>
      <a:endParaRPr lang="it-IT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pPr/>
              <a:t>29/05/2023</a:t>
            </a:fld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=""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220271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asellaDiTesto 8">
            <a:extLst>
              <a:ext uri="{FF2B5EF4-FFF2-40B4-BE49-F238E27FC236}">
                <a16:creationId xmlns="" xmlns:a16="http://schemas.microsoft.com/office/drawing/2014/main" id="{6E14E4C8-DF70-40F9-91C0-9F02DB32C4CF}"/>
              </a:ext>
            </a:extLst>
          </p:cNvPr>
          <p:cNvSpPr txBox="1"/>
          <p:nvPr userDrawn="1"/>
        </p:nvSpPr>
        <p:spPr>
          <a:xfrm>
            <a:off x="692726" y="807907"/>
            <a:ext cx="10834255" cy="684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2000" b="1" dirty="0">
                <a:solidFill>
                  <a:srgbClr val="009242"/>
                </a:solidFill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TRAVOLTI DA UN INSOLITO DESTINO NEL MARE SMERALDO DEI DATI</a:t>
            </a:r>
          </a:p>
          <a:p>
            <a:pPr algn="ctr">
              <a:spcAft>
                <a:spcPts val="300"/>
              </a:spcAft>
            </a:pPr>
            <a:r>
              <a:rPr lang="it-IT" sz="1600" b="0" i="0" u="none" strike="noStrike" baseline="0" dirty="0">
                <a:solidFill>
                  <a:srgbClr val="0092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 e 16 giugno 2023 – Museo Archeologico, OLBIA</a:t>
            </a:r>
            <a:endParaRPr lang="it-IT" sz="1600" dirty="0">
              <a:solidFill>
                <a:srgbClr val="0092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581" y="6018599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magine 4">
            <a:extLst>
              <a:ext uri="{FF2B5EF4-FFF2-40B4-BE49-F238E27FC236}">
                <a16:creationId xmlns="" xmlns:a16="http://schemas.microsoft.com/office/drawing/2014/main" id="{4DE25D23-A0AA-4717-B1D2-876B9C3501D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188662" y="126333"/>
            <a:ext cx="3814675" cy="63390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0515600" cy="46973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="" xmlns:a16="http://schemas.microsoft.com/office/drawing/2014/main" id="{9E59697A-6655-44DF-9257-13E0CF36411B}"/>
              </a:ext>
            </a:extLst>
          </p:cNvPr>
          <p:cNvSpPr/>
          <p:nvPr userDrawn="1"/>
        </p:nvSpPr>
        <p:spPr>
          <a:xfrm>
            <a:off x="0" y="1208580"/>
            <a:ext cx="12192000" cy="180000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=""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787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=""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2" name="Immagine 11">
            <a:extLst>
              <a:ext uri="{FF2B5EF4-FFF2-40B4-BE49-F238E27FC236}">
                <a16:creationId xmlns="" xmlns:a16="http://schemas.microsoft.com/office/drawing/2014/main" id="{02F33FE0-8386-4380-8748-E784F3B6A51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-1" y="6318000"/>
            <a:ext cx="3249559" cy="540000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3BAD98E6-5918-4BBF-A64D-520F5ED10C69}"/>
              </a:ext>
            </a:extLst>
          </p:cNvPr>
          <p:cNvSpPr txBox="1"/>
          <p:nvPr userDrawn="1"/>
        </p:nvSpPr>
        <p:spPr>
          <a:xfrm>
            <a:off x="2572327" y="6450818"/>
            <a:ext cx="70473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1200" b="1" dirty="0">
                <a:solidFill>
                  <a:srgbClr val="009242"/>
                </a:solidFill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TRAVOLTI DA UN INSOLITO DESTINO NEL MARE SMERALDO DEI DATI</a:t>
            </a:r>
          </a:p>
        </p:txBody>
      </p:sp>
    </p:spTree>
    <p:extLst>
      <p:ext uri="{BB962C8B-B14F-4D97-AF65-F5344CB8AC3E}">
        <p14:creationId xmlns=""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=""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pPr/>
              <a:t>29/05/2023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10.png"/><Relationship Id="rId7" Type="http://schemas.openxmlformats.org/officeDocument/2006/relationships/image" Target="../media/image13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chart" Target="../charts/chart2.xml"/><Relationship Id="rId10" Type="http://schemas.openxmlformats.org/officeDocument/2006/relationships/image" Target="../media/image16.jpeg"/><Relationship Id="rId4" Type="http://schemas.openxmlformats.org/officeDocument/2006/relationships/image" Target="../media/image11.jpe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0.xml"/><Relationship Id="rId3" Type="http://schemas.openxmlformats.org/officeDocument/2006/relationships/chart" Target="../charts/chart5.xml"/><Relationship Id="rId7" Type="http://schemas.openxmlformats.org/officeDocument/2006/relationships/chart" Target="../charts/chart9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9056" y="2213479"/>
            <a:ext cx="10668000" cy="1394019"/>
          </a:xfrm>
        </p:spPr>
        <p:txBody>
          <a:bodyPr>
            <a:normAutofit/>
          </a:bodyPr>
          <a:lstStyle/>
          <a:p>
            <a:r>
              <a:rPr lang="it-IT" sz="5300" b="1" dirty="0" smtClean="0"/>
              <a:t>Un Osservatorio sulla qualità dei servizi</a:t>
            </a:r>
            <a:r>
              <a:rPr lang="it-IT" sz="5400" b="1" dirty="0" smtClean="0"/>
              <a:t/>
            </a:r>
            <a:br>
              <a:rPr lang="it-IT" sz="5400" b="1" dirty="0" smtClean="0"/>
            </a:br>
            <a:r>
              <a:rPr lang="it-IT" sz="3200" b="1" dirty="0" smtClean="0"/>
              <a:t> </a:t>
            </a:r>
            <a:r>
              <a:rPr lang="it-IT" sz="4000" b="1" dirty="0" smtClean="0"/>
              <a:t>Misurarsi per programmare</a:t>
            </a:r>
            <a:endParaRPr lang="it-IT" b="1" dirty="0"/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4295E769-0C68-4D6F-8B21-755E2582FC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Sandra Belluomini, Elena Cappellini, Fabrizia Fiesoli, Sabrina Frosali</a:t>
            </a:r>
          </a:p>
          <a:p>
            <a:r>
              <a:rPr lang="it-IT" b="1" dirty="0" smtClean="0"/>
              <a:t>Ufficio Statistica Comune di Prato</a:t>
            </a:r>
            <a:endParaRPr lang="it-IT" b="1" dirty="0"/>
          </a:p>
        </p:txBody>
      </p:sp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1B725FEA-0F6B-449A-97EF-D0D3BA2CD4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581" y="6018599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t-IT" sz="2200" b="1" dirty="0" smtClean="0"/>
              <a:t>Misurare la qualità dei servizi</a:t>
            </a:r>
            <a:endParaRPr lang="it-IT" sz="2200" b="1" i="1" dirty="0"/>
          </a:p>
        </p:txBody>
      </p:sp>
      <p:sp>
        <p:nvSpPr>
          <p:cNvPr id="5" name="Segnaposto contenuto 2"/>
          <p:cNvSpPr>
            <a:spLocks noGrp="1"/>
          </p:cNvSpPr>
          <p:nvPr>
            <p:ph idx="1"/>
          </p:nvPr>
        </p:nvSpPr>
        <p:spPr>
          <a:xfrm>
            <a:off x="585216" y="1475232"/>
            <a:ext cx="3767328" cy="2023872"/>
          </a:xfrm>
        </p:spPr>
        <p:txBody>
          <a:bodyPr>
            <a:noAutofit/>
          </a:bodyPr>
          <a:lstStyle/>
          <a:p>
            <a:pPr marL="182563" indent="-182563">
              <a:lnSpc>
                <a:spcPct val="150000"/>
              </a:lnSpc>
              <a:buSzPct val="150000"/>
            </a:pPr>
            <a:r>
              <a:rPr lang="it-IT" sz="1400" b="1" dirty="0" smtClean="0"/>
              <a:t>Obbligo di legge</a:t>
            </a:r>
          </a:p>
          <a:p>
            <a:pPr marL="182563" indent="-182563">
              <a:lnSpc>
                <a:spcPct val="150000"/>
              </a:lnSpc>
              <a:buSzPct val="150000"/>
            </a:pPr>
            <a:r>
              <a:rPr lang="it-IT" sz="1400" b="1" dirty="0" smtClean="0"/>
              <a:t>Garanzia della qualità “effettiva” dei servizi</a:t>
            </a:r>
            <a:endParaRPr lang="it-IT" sz="400" dirty="0" smtClean="0"/>
          </a:p>
          <a:p>
            <a:pPr marL="182563" indent="-182563">
              <a:lnSpc>
                <a:spcPct val="150000"/>
              </a:lnSpc>
              <a:buSzPct val="150000"/>
            </a:pPr>
            <a:r>
              <a:rPr lang="it-IT" sz="1400" b="1" dirty="0" smtClean="0"/>
              <a:t>Sistema integrato dei controlli interni </a:t>
            </a:r>
            <a:endParaRPr lang="it-IT" sz="400" dirty="0" smtClean="0"/>
          </a:p>
          <a:p>
            <a:pPr marL="182563" indent="-182563">
              <a:lnSpc>
                <a:spcPct val="150000"/>
              </a:lnSpc>
              <a:buSzPct val="150000"/>
              <a:tabLst>
                <a:tab pos="355600" algn="l"/>
              </a:tabLst>
            </a:pPr>
            <a:r>
              <a:rPr lang="it-IT" sz="1400" b="1" dirty="0" smtClean="0"/>
              <a:t>Individuazione delle azioni di miglioramento</a:t>
            </a:r>
          </a:p>
        </p:txBody>
      </p:sp>
      <p:pic>
        <p:nvPicPr>
          <p:cNvPr id="34" name="Picture 4" descr="Logo vettoriale verde per l'ecologia, l'alimentazione verde o l'azienda di  energia alternativa - Grafica Vettoriale © mrEleidan 132883140 |  Depositphot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87986" y="5127732"/>
            <a:ext cx="1297902" cy="1120881"/>
          </a:xfrm>
          <a:prstGeom prst="rect">
            <a:avLst/>
          </a:prstGeom>
          <a:noFill/>
        </p:spPr>
      </p:pic>
      <p:sp>
        <p:nvSpPr>
          <p:cNvPr id="35" name="Segnaposto contenuto 2"/>
          <p:cNvSpPr txBox="1">
            <a:spLocks/>
          </p:cNvSpPr>
          <p:nvPr/>
        </p:nvSpPr>
        <p:spPr>
          <a:xfrm>
            <a:off x="8143712" y="1511512"/>
            <a:ext cx="3341152" cy="4523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lang="it-IT" sz="1400" dirty="0" smtClean="0"/>
              <a:t>Informare, far conoscere nuove opportunità, rispondere a nuovi diritti e bisogni latenti</a:t>
            </a:r>
          </a:p>
          <a:p>
            <a:pPr lvl="0" algn="just">
              <a:spcAft>
                <a:spcPts val="3000"/>
              </a:spcAft>
              <a:defRPr/>
            </a:pPr>
            <a:r>
              <a:rPr lang="it-IT" sz="1400" dirty="0" smtClean="0"/>
              <a:t>Connettere Amministrazione e cittadinanza: raccogliere suggerimenti, rafforzare la presenza sul territorio, etc.</a:t>
            </a:r>
          </a:p>
          <a:p>
            <a:pPr lvl="0" algn="just">
              <a:spcAft>
                <a:spcPts val="3000"/>
              </a:spcAft>
              <a:defRPr/>
            </a:pPr>
            <a:r>
              <a:rPr lang="it-IT" sz="1400" dirty="0" smtClean="0"/>
              <a:t>Connettere Uffici dello stesso Ente</a:t>
            </a:r>
          </a:p>
          <a:p>
            <a:pPr lvl="0" algn="just">
              <a:spcAft>
                <a:spcPts val="3000"/>
              </a:spcAft>
              <a:defRPr/>
            </a:pPr>
            <a:r>
              <a:rPr lang="it-IT" sz="1400" dirty="0" smtClean="0"/>
              <a:t>Elevare efficacia e efficienza dei servizi</a:t>
            </a:r>
          </a:p>
          <a:p>
            <a:pPr lvl="0" algn="just">
              <a:spcAft>
                <a:spcPts val="3000"/>
              </a:spcAft>
              <a:defRPr/>
            </a:pPr>
            <a:r>
              <a:rPr lang="it-IT" sz="1400" dirty="0" smtClean="0"/>
              <a:t>Modernizzare le procedure, rafforzare la comunicazione</a:t>
            </a:r>
          </a:p>
          <a:p>
            <a:pPr lvl="0" algn="just">
              <a:spcAft>
                <a:spcPts val="3000"/>
              </a:spcAft>
              <a:defRPr/>
            </a:pPr>
            <a:r>
              <a:rPr lang="it-IT" sz="1400" b="1" dirty="0" smtClean="0"/>
              <a:t>Favorire  nuovi modelli culturali e sociali</a:t>
            </a:r>
          </a:p>
        </p:txBody>
      </p:sp>
      <p:pic>
        <p:nvPicPr>
          <p:cNvPr id="36" name="Picture 14" descr="Nazione Bandiera Europa - Grafica vettoriale gratuita su Pixab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72028" y="1408440"/>
            <a:ext cx="1224136" cy="864095"/>
          </a:xfrm>
          <a:prstGeom prst="rect">
            <a:avLst/>
          </a:prstGeom>
          <a:noFill/>
        </p:spPr>
      </p:pic>
      <p:pic>
        <p:nvPicPr>
          <p:cNvPr id="37" name="Picture 20" descr="Grafico Di Crescita Rosso Di Affari Illustrazione di Stock - Illustrazione  di sviluppo, freccia: 920281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10075" y="3987686"/>
            <a:ext cx="980741" cy="796852"/>
          </a:xfrm>
          <a:prstGeom prst="rect">
            <a:avLst/>
          </a:prstGeom>
          <a:noFill/>
        </p:spPr>
      </p:pic>
      <p:pic>
        <p:nvPicPr>
          <p:cNvPr id="38" name="Picture 2" descr="Due Persone Si Stringono La Mano a Causa Di Un Accordo Illustrazione  Vettoriale - Illustrazione di estratto, mano: 15983773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90491" y="2308799"/>
            <a:ext cx="1142226" cy="824545"/>
          </a:xfrm>
          <a:prstGeom prst="rect">
            <a:avLst/>
          </a:prstGeom>
          <a:noFill/>
        </p:spPr>
      </p:pic>
      <p:pic>
        <p:nvPicPr>
          <p:cNvPr id="39" name="Picture 6" descr="Ingranaggi Illustrazioni, Vettoriali E Clipart Stock – (80,410  Illustrazioni Stock)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38889" y="4662247"/>
            <a:ext cx="864119" cy="816385"/>
          </a:xfrm>
          <a:prstGeom prst="rect">
            <a:avLst/>
          </a:prstGeom>
          <a:noFill/>
        </p:spPr>
      </p:pic>
      <p:pic>
        <p:nvPicPr>
          <p:cNvPr id="40" name="Picture 12" descr="Online community - Free networking icon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25815" y="3321321"/>
            <a:ext cx="728425" cy="665463"/>
          </a:xfrm>
          <a:prstGeom prst="rect">
            <a:avLst/>
          </a:prstGeom>
          <a:noFill/>
        </p:spPr>
      </p:pic>
      <p:graphicFrame>
        <p:nvGraphicFramePr>
          <p:cNvPr id="22" name="Grafico 21"/>
          <p:cNvGraphicFramePr/>
          <p:nvPr/>
        </p:nvGraphicFramePr>
        <p:xfrm>
          <a:off x="-768096" y="3535680"/>
          <a:ext cx="5864352" cy="2405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="" xmlns:p14="http://schemas.microsoft.com/office/powerpoint/2010/main" val="77821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/>
          <p:cNvSpPr txBox="1">
            <a:spLocks/>
          </p:cNvSpPr>
          <p:nvPr/>
        </p:nvSpPr>
        <p:spPr>
          <a:xfrm>
            <a:off x="950976" y="2557412"/>
            <a:ext cx="2243328" cy="953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it-IT" sz="1600" b="1" dirty="0" smtClean="0">
                <a:solidFill>
                  <a:schemeClr val="accent6">
                    <a:lumMod val="75000"/>
                  </a:schemeClr>
                </a:solidFill>
              </a:rPr>
              <a:t>47% tasso di adesione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it-IT" sz="1600" b="1" dirty="0" smtClean="0">
                <a:solidFill>
                  <a:schemeClr val="accent3">
                    <a:lumMod val="75000"/>
                  </a:schemeClr>
                </a:solidFill>
              </a:rPr>
              <a:t>82% WEB</a:t>
            </a:r>
            <a:endParaRPr lang="it-IT" sz="1600" b="1" noProof="0" dirty="0" smtClean="0"/>
          </a:p>
        </p:txBody>
      </p:sp>
      <p:grpSp>
        <p:nvGrpSpPr>
          <p:cNvPr id="2" name="Gruppo 4"/>
          <p:cNvGrpSpPr/>
          <p:nvPr/>
        </p:nvGrpSpPr>
        <p:grpSpPr>
          <a:xfrm>
            <a:off x="602160" y="3513848"/>
            <a:ext cx="2936951" cy="2128321"/>
            <a:chOff x="0" y="2955276"/>
            <a:chExt cx="3875858" cy="2921994"/>
          </a:xfrm>
        </p:grpSpPr>
        <p:pic>
          <p:nvPicPr>
            <p:cNvPr id="6" name="Picture 4" descr="2,211,527 Foto Icona Uomo, Immagini e Vettori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75056" y="3232691"/>
              <a:ext cx="2500802" cy="2644579"/>
            </a:xfrm>
            <a:prstGeom prst="rect">
              <a:avLst/>
            </a:prstGeom>
            <a:noFill/>
          </p:spPr>
        </p:pic>
        <p:pic>
          <p:nvPicPr>
            <p:cNvPr id="7" name="Picture 2" descr="Donna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2955276"/>
              <a:ext cx="2672407" cy="2826052"/>
            </a:xfrm>
            <a:prstGeom prst="rect">
              <a:avLst/>
            </a:prstGeom>
            <a:noFill/>
          </p:spPr>
        </p:pic>
        <p:sp>
          <p:nvSpPr>
            <p:cNvPr id="8" name="CasellaDiTesto 7"/>
            <p:cNvSpPr txBox="1"/>
            <p:nvPr/>
          </p:nvSpPr>
          <p:spPr>
            <a:xfrm>
              <a:off x="1063723" y="3634810"/>
              <a:ext cx="720080" cy="3890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b="1" dirty="0" smtClean="0">
                  <a:solidFill>
                    <a:schemeClr val="bg1"/>
                  </a:solidFill>
                </a:rPr>
                <a:t>63%</a:t>
              </a:r>
              <a:endParaRPr lang="it-IT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CasellaDiTesto 8"/>
            <p:cNvSpPr txBox="1"/>
            <p:nvPr/>
          </p:nvSpPr>
          <p:spPr>
            <a:xfrm>
              <a:off x="2339752" y="3770715"/>
              <a:ext cx="720080" cy="3890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b="1" dirty="0" smtClean="0">
                  <a:solidFill>
                    <a:schemeClr val="bg1"/>
                  </a:solidFill>
                </a:rPr>
                <a:t>37%</a:t>
              </a:r>
              <a:endParaRPr lang="it-IT" sz="20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0" name="Picture 2" descr="Climaconfort sr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16646" y="2893131"/>
            <a:ext cx="521474" cy="506137"/>
          </a:xfrm>
          <a:prstGeom prst="rect">
            <a:avLst/>
          </a:prstGeom>
          <a:noFill/>
        </p:spPr>
      </p:pic>
      <p:sp>
        <p:nvSpPr>
          <p:cNvPr id="11" name="CasellaDiTesto 10"/>
          <p:cNvSpPr txBox="1"/>
          <p:nvPr/>
        </p:nvSpPr>
        <p:spPr>
          <a:xfrm>
            <a:off x="7305135" y="5589877"/>
            <a:ext cx="4886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200" i="1" dirty="0" smtClean="0"/>
              <a:t>Anni 2019/2020 (2021 anno “pandemia”). La costruzione ex-post della lettura organica che segue ha richiesto l’armonizzazione dei risultati secondo una scala comune e una comune legenda interpretativa</a:t>
            </a:r>
            <a:endParaRPr lang="it-IT" sz="1200" i="1" dirty="0"/>
          </a:p>
        </p:txBody>
      </p:sp>
      <p:sp>
        <p:nvSpPr>
          <p:cNvPr id="12" name="Segnaposto contenuto 2"/>
          <p:cNvSpPr txBox="1">
            <a:spLocks/>
          </p:cNvSpPr>
          <p:nvPr/>
        </p:nvSpPr>
        <p:spPr>
          <a:xfrm>
            <a:off x="1127126" y="1510994"/>
            <a:ext cx="1923553" cy="13663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defRPr/>
            </a:pPr>
            <a:r>
              <a:rPr lang="it-IT" sz="4400" b="1" dirty="0" smtClean="0"/>
              <a:t>3.676 </a:t>
            </a:r>
            <a:r>
              <a:rPr lang="it-IT" sz="2400" b="1" dirty="0" smtClean="0"/>
              <a:t>questionari</a:t>
            </a:r>
          </a:p>
          <a:p>
            <a:pPr marR="0" lvl="0" defTabSz="914400" rtl="0" eaLnBrk="1" fontAlgn="auto" latinLnBrk="0" hangingPunct="1">
              <a:spcAft>
                <a:spcPts val="0"/>
              </a:spcAft>
              <a:buClrTx/>
              <a:buSzTx/>
              <a:tabLst/>
              <a:defRPr/>
            </a:pPr>
            <a:endParaRPr kumimoji="0" lang="it-IT" b="0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ttangolo arrotondato 12"/>
          <p:cNvSpPr/>
          <p:nvPr/>
        </p:nvSpPr>
        <p:spPr>
          <a:xfrm>
            <a:off x="743712" y="1499616"/>
            <a:ext cx="2651384" cy="4474464"/>
          </a:xfrm>
          <a:prstGeom prst="round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arrotondato 13"/>
          <p:cNvSpPr/>
          <p:nvPr/>
        </p:nvSpPr>
        <p:spPr>
          <a:xfrm>
            <a:off x="9375648" y="1463040"/>
            <a:ext cx="2495112" cy="3742944"/>
          </a:xfrm>
          <a:prstGeom prst="round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Segnaposto contenuto 2"/>
          <p:cNvSpPr txBox="1">
            <a:spLocks/>
          </p:cNvSpPr>
          <p:nvPr/>
        </p:nvSpPr>
        <p:spPr>
          <a:xfrm>
            <a:off x="9899518" y="1479306"/>
            <a:ext cx="1715601" cy="1189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defRPr/>
            </a:pPr>
            <a:r>
              <a:rPr lang="it-IT" sz="4400" b="1" dirty="0" smtClean="0"/>
              <a:t>93% </a:t>
            </a:r>
          </a:p>
          <a:p>
            <a:pPr lvl="0" algn="ctr">
              <a:defRPr/>
            </a:pPr>
            <a:r>
              <a:rPr lang="it-IT" sz="2400" b="1" dirty="0" smtClean="0"/>
              <a:t>soddisfatti</a:t>
            </a:r>
          </a:p>
          <a:p>
            <a:pPr marR="0" lvl="0" defTabSz="914400" rtl="0" eaLnBrk="1" fontAlgn="auto" latinLnBrk="0" hangingPunct="1">
              <a:spcAft>
                <a:spcPts val="0"/>
              </a:spcAft>
              <a:buClrTx/>
              <a:buSzTx/>
              <a:tabLst/>
              <a:defRPr/>
            </a:pPr>
            <a:endParaRPr kumimoji="0" lang="it-IT" b="0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egnaposto contenuto 2"/>
          <p:cNvSpPr txBox="1">
            <a:spLocks/>
          </p:cNvSpPr>
          <p:nvPr/>
        </p:nvSpPr>
        <p:spPr>
          <a:xfrm>
            <a:off x="4019600" y="1511456"/>
            <a:ext cx="2232248" cy="646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it-IT" sz="2400" b="1" dirty="0" smtClean="0"/>
              <a:t>Le interviste</a:t>
            </a:r>
          </a:p>
        </p:txBody>
      </p:sp>
      <p:graphicFrame>
        <p:nvGraphicFramePr>
          <p:cNvPr id="22" name="Grafico 21"/>
          <p:cNvGraphicFramePr/>
          <p:nvPr/>
        </p:nvGraphicFramePr>
        <p:xfrm>
          <a:off x="3926641" y="2304288"/>
          <a:ext cx="2437584" cy="3492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3" name="Rettangolo arrotondato 22"/>
          <p:cNvSpPr/>
          <p:nvPr/>
        </p:nvSpPr>
        <p:spPr>
          <a:xfrm>
            <a:off x="3797808" y="1505712"/>
            <a:ext cx="2651384" cy="4474464"/>
          </a:xfrm>
          <a:prstGeom prst="round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6" name="Segnaposto contenuto 2"/>
          <p:cNvSpPr>
            <a:spLocks noGrp="1"/>
          </p:cNvSpPr>
          <p:nvPr>
            <p:ph idx="1"/>
          </p:nvPr>
        </p:nvSpPr>
        <p:spPr>
          <a:xfrm flipH="1">
            <a:off x="6693408" y="2877312"/>
            <a:ext cx="2474976" cy="294586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200000"/>
              <a:buNone/>
            </a:pPr>
            <a:r>
              <a:rPr lang="it-IT" sz="1200" b="1" dirty="0" smtClean="0"/>
              <a:t>	Donne	63%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200000"/>
              <a:buNone/>
            </a:pPr>
            <a:endParaRPr lang="it-IT" sz="12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200000"/>
              <a:buNone/>
            </a:pPr>
            <a:endParaRPr lang="it-IT" sz="12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200000"/>
              <a:buNone/>
            </a:pPr>
            <a:r>
              <a:rPr lang="it-IT" sz="1200" b="1" dirty="0" smtClean="0"/>
              <a:t>	Italiani	79%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200000"/>
              <a:buNone/>
            </a:pPr>
            <a:endParaRPr lang="it-IT" sz="12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200000"/>
              <a:buNone/>
            </a:pPr>
            <a:endParaRPr lang="it-IT" sz="12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200000"/>
              <a:buNone/>
            </a:pPr>
            <a:r>
              <a:rPr lang="it-IT" sz="1200" b="1" dirty="0" smtClean="0"/>
              <a:t>	31-45 anni	42%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200000"/>
            </a:pPr>
            <a:endParaRPr lang="it-IT" sz="12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200000"/>
              <a:buNone/>
            </a:pPr>
            <a:endParaRPr lang="it-IT" sz="12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200000"/>
              <a:buNone/>
            </a:pPr>
            <a:r>
              <a:rPr lang="it-IT" sz="1200" b="1" dirty="0" smtClean="0"/>
              <a:t>	Diplomati	46%</a:t>
            </a:r>
          </a:p>
          <a:p>
            <a:pPr algn="just">
              <a:lnSpc>
                <a:spcPct val="150000"/>
              </a:lnSpc>
              <a:buSzPct val="150000"/>
              <a:buNone/>
            </a:pPr>
            <a:endParaRPr lang="it-IT" sz="1600" b="1" dirty="0" smtClean="0"/>
          </a:p>
        </p:txBody>
      </p:sp>
      <p:pic>
        <p:nvPicPr>
          <p:cNvPr id="57" name="Picture 8" descr="Biscotti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87792" y="3312680"/>
            <a:ext cx="407559" cy="407559"/>
          </a:xfrm>
          <a:prstGeom prst="rect">
            <a:avLst/>
          </a:prstGeom>
          <a:noFill/>
        </p:spPr>
      </p:pic>
      <p:pic>
        <p:nvPicPr>
          <p:cNvPr id="58" name="Picture 4" descr="simbolo di genere femminile icona blocco e linea d'amore 2566715 - Scarica  Immagini Vettoriali Gratis, Grafica Vettoriale, e Disegno Modelli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76288" y="2695224"/>
            <a:ext cx="611338" cy="611338"/>
          </a:xfrm>
          <a:prstGeom prst="rect">
            <a:avLst/>
          </a:prstGeom>
          <a:noFill/>
        </p:spPr>
      </p:pic>
      <p:pic>
        <p:nvPicPr>
          <p:cNvPr id="59" name="Picture 8" descr="Icona rughe per adulti. Contorno grinze vettore adulto icona colore piatto  isolato Immagine e Vettoriale - Alamy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04758" y="3900944"/>
            <a:ext cx="366803" cy="487900"/>
          </a:xfrm>
          <a:prstGeom prst="rect">
            <a:avLst/>
          </a:prstGeom>
          <a:noFill/>
        </p:spPr>
      </p:pic>
      <p:pic>
        <p:nvPicPr>
          <p:cNvPr id="60" name="Picture 16" descr="Certificato, premio, diploma Icona in Banking Icons Vector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58178" y="4399946"/>
            <a:ext cx="652094" cy="652094"/>
          </a:xfrm>
          <a:prstGeom prst="rect">
            <a:avLst/>
          </a:prstGeom>
          <a:noFill/>
        </p:spPr>
      </p:pic>
      <p:sp>
        <p:nvSpPr>
          <p:cNvPr id="61" name="Rettangolo arrotondato 60"/>
          <p:cNvSpPr/>
          <p:nvPr/>
        </p:nvSpPr>
        <p:spPr>
          <a:xfrm>
            <a:off x="6656832" y="1524000"/>
            <a:ext cx="2495112" cy="3742944"/>
          </a:xfrm>
          <a:prstGeom prst="round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2" name="Segnaposto contenuto 2"/>
          <p:cNvSpPr txBox="1">
            <a:spLocks/>
          </p:cNvSpPr>
          <p:nvPr/>
        </p:nvSpPr>
        <p:spPr>
          <a:xfrm>
            <a:off x="6848144" y="1535840"/>
            <a:ext cx="2232248" cy="646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it-IT" sz="2400" b="1" dirty="0" smtClean="0"/>
              <a:t>Il profilo</a:t>
            </a:r>
          </a:p>
        </p:txBody>
      </p:sp>
      <p:sp>
        <p:nvSpPr>
          <p:cNvPr id="63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t-IT" sz="2200" b="1" dirty="0" smtClean="0"/>
              <a:t>L’Osservatorio</a:t>
            </a:r>
            <a:endParaRPr lang="it-IT" sz="2200" b="1" i="1" dirty="0"/>
          </a:p>
        </p:txBody>
      </p:sp>
      <p:pic>
        <p:nvPicPr>
          <p:cNvPr id="26" name="Picture 2" descr="COME TI SENTI OGGI - verde felice -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9626739" y="2794152"/>
            <a:ext cx="2104608" cy="21192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127763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200" b="1" dirty="0" smtClean="0"/>
              <a:t>Il monitoraggio</a:t>
            </a:r>
            <a:endParaRPr lang="it-IT" sz="2200" b="1" i="1" dirty="0"/>
          </a:p>
        </p:txBody>
      </p:sp>
      <p:pic>
        <p:nvPicPr>
          <p:cNvPr id="5" name="Picture 14" descr="Satisfied Customer Png Download - Happy Customer Icon Png, Transparent Png  - kind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976" y="1645920"/>
            <a:ext cx="1831432" cy="1766121"/>
          </a:xfrm>
          <a:prstGeom prst="rect">
            <a:avLst/>
          </a:prstGeom>
          <a:noFill/>
        </p:spPr>
      </p:pic>
      <p:sp>
        <p:nvSpPr>
          <p:cNvPr id="6" name="Segnaposto contenuto 2"/>
          <p:cNvSpPr txBox="1">
            <a:spLocks/>
          </p:cNvSpPr>
          <p:nvPr/>
        </p:nvSpPr>
        <p:spPr>
          <a:xfrm>
            <a:off x="2405450" y="1572768"/>
            <a:ext cx="3215062" cy="1853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901700" marR="0" lvl="1" indent="-901700" algn="l" defTabSz="914400" rtl="0" eaLnBrk="1" fontAlgn="auto" latinLnBrk="0" hangingPunct="1">
              <a:spcAft>
                <a:spcPts val="1000"/>
              </a:spcAft>
              <a:buClrTx/>
              <a:buSzTx/>
              <a:tabLst/>
              <a:defRPr/>
            </a:pP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3.403	</a:t>
            </a:r>
            <a:r>
              <a:rPr kumimoji="0" lang="it-IT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utenti hanno</a:t>
            </a:r>
            <a:r>
              <a:rPr kumimoji="0" lang="it-IT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apprezzato i servizi del Comune di Prato </a:t>
            </a:r>
            <a:endParaRPr kumimoji="0" lang="it-IT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01700" marR="0" lvl="1" indent="-901700" algn="l" defTabSz="914400" rtl="0" eaLnBrk="1" fontAlgn="auto" latinLnBrk="0" hangingPunct="1">
              <a:spcAft>
                <a:spcPts val="1000"/>
              </a:spcAft>
              <a:buClrTx/>
              <a:buSzTx/>
              <a:tabLst/>
              <a:defRPr/>
            </a:pP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93%</a:t>
            </a:r>
            <a:r>
              <a:rPr kumimoji="0" lang="it-IT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it-IT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degli utenti soddisfatti</a:t>
            </a:r>
            <a:endParaRPr kumimoji="0" lang="it-IT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01700" marR="0" lvl="1" indent="-901700" algn="l" defTabSz="914400" rtl="0" eaLnBrk="1" fontAlgn="auto" latinLnBrk="0" hangingPunct="1">
              <a:spcAft>
                <a:spcPts val="1000"/>
              </a:spcAft>
              <a:buClrTx/>
              <a:buSzTx/>
              <a:tabLst/>
              <a:defRPr/>
            </a:pPr>
            <a:r>
              <a:rPr lang="it-IT" sz="2000" dirty="0" smtClean="0"/>
              <a:t>5,0</a:t>
            </a: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it-IT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il voto medio (scala da 1: per niente</a:t>
            </a:r>
            <a:r>
              <a:rPr kumimoji="0" lang="it-IT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soddisfatto a 6: molto soddisfatto)</a:t>
            </a:r>
            <a:endParaRPr kumimoji="0" lang="it-IT" sz="1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01700" marR="0" lvl="1" indent="-901700" algn="l" defTabSz="914400" rtl="0" eaLnBrk="1" fontAlgn="auto" latinLnBrk="0" hangingPunct="1">
              <a:spcAft>
                <a:spcPts val="1000"/>
              </a:spcAft>
              <a:buClrTx/>
              <a:buSzTx/>
              <a:tabLst/>
              <a:defRPr/>
            </a:pPr>
            <a:endParaRPr lang="it-IT" sz="1400" baseline="0" dirty="0" smtClean="0"/>
          </a:p>
          <a:p>
            <a:pPr marL="901700" marR="0" lvl="1" indent="-901700" algn="l" defTabSz="914400" rtl="0" eaLnBrk="1" fontAlgn="auto" latinLnBrk="0" hangingPunct="1">
              <a:spcAft>
                <a:spcPts val="1000"/>
              </a:spcAft>
              <a:buClrTx/>
              <a:buSzTx/>
              <a:tabLst/>
              <a:defRPr/>
            </a:pPr>
            <a:endParaRPr kumimoji="0" lang="it-IT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304800" y="1633728"/>
            <a:ext cx="1804415" cy="176784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4" name="Connettore 1 23"/>
          <p:cNvCxnSpPr/>
          <p:nvPr/>
        </p:nvCxnSpPr>
        <p:spPr>
          <a:xfrm>
            <a:off x="2466767" y="2199912"/>
            <a:ext cx="3239089" cy="68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1 26"/>
          <p:cNvCxnSpPr/>
          <p:nvPr/>
        </p:nvCxnSpPr>
        <p:spPr>
          <a:xfrm>
            <a:off x="2448479" y="2608344"/>
            <a:ext cx="3239089" cy="68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/>
          <p:nvPr/>
        </p:nvCxnSpPr>
        <p:spPr>
          <a:xfrm>
            <a:off x="2417999" y="3516648"/>
            <a:ext cx="3239089" cy="68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1 28"/>
          <p:cNvCxnSpPr/>
          <p:nvPr/>
        </p:nvCxnSpPr>
        <p:spPr>
          <a:xfrm>
            <a:off x="2436287" y="1596408"/>
            <a:ext cx="3239089" cy="68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ttangolo arrotondato 29"/>
          <p:cNvSpPr/>
          <p:nvPr/>
        </p:nvSpPr>
        <p:spPr>
          <a:xfrm>
            <a:off x="6181344" y="1499616"/>
            <a:ext cx="2670048" cy="4559808"/>
          </a:xfrm>
          <a:prstGeom prst="roundRect">
            <a:avLst/>
          </a:prstGeom>
          <a:noFill/>
          <a:ln w="158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3" name="Picture 4" descr="SVG, Vettoriale - Pollice In Su, Mi Piace, Sì Icona - Vettore. Image  99460655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67640" y="1552608"/>
            <a:ext cx="864096" cy="864096"/>
          </a:xfrm>
          <a:prstGeom prst="rect">
            <a:avLst/>
          </a:prstGeom>
          <a:noFill/>
        </p:spPr>
      </p:pic>
      <p:sp>
        <p:nvSpPr>
          <p:cNvPr id="34" name="CasellaDiTesto 33"/>
          <p:cNvSpPr txBox="1"/>
          <p:nvPr/>
        </p:nvSpPr>
        <p:spPr>
          <a:xfrm>
            <a:off x="7040536" y="1695480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/>
              <a:t>Gli insoddisfatti</a:t>
            </a:r>
            <a:endParaRPr lang="it-IT" sz="1600" dirty="0"/>
          </a:p>
        </p:txBody>
      </p:sp>
      <p:pic>
        <p:nvPicPr>
          <p:cNvPr id="35" name="Picture 6" descr="Antipatia, nero, pollice, giu Icona in Hawcons gestures fille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6944" y="1696624"/>
            <a:ext cx="648072" cy="648072"/>
          </a:xfrm>
          <a:prstGeom prst="rect">
            <a:avLst/>
          </a:prstGeom>
          <a:noFill/>
        </p:spPr>
      </p:pic>
      <p:sp>
        <p:nvSpPr>
          <p:cNvPr id="36" name="Segnaposto contenuto 2"/>
          <p:cNvSpPr txBox="1">
            <a:spLocks/>
          </p:cNvSpPr>
          <p:nvPr/>
        </p:nvSpPr>
        <p:spPr>
          <a:xfrm>
            <a:off x="6253024" y="2487168"/>
            <a:ext cx="2586176" cy="37563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901700" marR="0" lvl="1" indent="-901700" algn="l" defTabSz="914400" rtl="0" eaLnBrk="1" fontAlgn="auto" latinLnBrk="0" hangingPunct="1">
              <a:spcAft>
                <a:spcPts val="1000"/>
              </a:spcAft>
              <a:buClrTx/>
              <a:buSzTx/>
              <a:tabLst/>
              <a:defRPr/>
            </a:pPr>
            <a:r>
              <a:rPr kumimoji="0" lang="it-I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263	</a:t>
            </a:r>
            <a:r>
              <a:rPr kumimoji="0" lang="it-IT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Intervistati</a:t>
            </a:r>
          </a:p>
          <a:p>
            <a:pPr marL="901700" lvl="1" indent="-901700">
              <a:spcAft>
                <a:spcPts val="1000"/>
              </a:spcAft>
              <a:defRPr/>
            </a:pPr>
            <a:r>
              <a:rPr lang="it-IT" sz="2000" b="1" dirty="0" smtClean="0"/>
              <a:t>7%	 </a:t>
            </a:r>
            <a:r>
              <a:rPr lang="it-IT" sz="1200" b="1" dirty="0" smtClean="0"/>
              <a:t>degli intervistati</a:t>
            </a:r>
          </a:p>
          <a:p>
            <a:pPr marL="901700" lvl="1" indent="-901700">
              <a:defRPr/>
            </a:pPr>
            <a:r>
              <a:rPr lang="it-IT" sz="2000" b="1" dirty="0" smtClean="0"/>
              <a:t>2,5	 </a:t>
            </a:r>
            <a:r>
              <a:rPr lang="it-IT" sz="1200" b="1" dirty="0" smtClean="0"/>
              <a:t>il voto medio</a:t>
            </a:r>
          </a:p>
          <a:p>
            <a:pPr marL="901700" lvl="1" indent="-901700">
              <a:defRPr/>
            </a:pPr>
            <a:endParaRPr lang="it-IT" sz="1050" dirty="0" smtClean="0"/>
          </a:p>
          <a:p>
            <a:pPr marL="901700" lvl="1" indent="-901700">
              <a:defRPr/>
            </a:pPr>
            <a:endParaRPr lang="it-IT" sz="1050" dirty="0" smtClean="0"/>
          </a:p>
          <a:p>
            <a:pPr marL="901700" marR="0" lvl="1" indent="-901700" algn="l" defTabSz="914400" rtl="0" eaLnBrk="1" fontAlgn="auto" latinLnBrk="0" hangingPunct="1">
              <a:buClrTx/>
              <a:buSzTx/>
              <a:tabLst/>
              <a:defRPr/>
            </a:pP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28%</a:t>
            </a:r>
            <a:r>
              <a:rPr kumimoji="0" lang="it-IT" sz="1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lang="it-IT" sz="1200" dirty="0" smtClean="0"/>
              <a:t>tra gli utenti dei nidi</a:t>
            </a:r>
            <a:endParaRPr kumimoji="0" lang="it-IT" sz="1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01700" marR="0" lvl="1" indent="-901700" algn="l" defTabSz="914400" rtl="0" eaLnBrk="1" fontAlgn="auto" latinLnBrk="0" hangingPunct="1">
              <a:buClrTx/>
              <a:buSzTx/>
              <a:tabLst/>
              <a:defRPr/>
            </a:pPr>
            <a:r>
              <a:rPr kumimoji="0" lang="it-IT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(14% del totale, voto medio 2,3)</a:t>
            </a:r>
          </a:p>
          <a:p>
            <a:pPr marL="901700" marR="0" lvl="1" indent="-901700" algn="l" defTabSz="914400" rtl="0" eaLnBrk="1" fontAlgn="auto" latinLnBrk="0" hangingPunct="1">
              <a:buClrTx/>
              <a:buSzTx/>
              <a:tabLst/>
              <a:defRPr/>
            </a:pPr>
            <a:r>
              <a:rPr lang="it-IT" dirty="0" smtClean="0"/>
              <a:t>24%</a:t>
            </a:r>
            <a:r>
              <a:rPr lang="it-IT" sz="1100" baseline="0" dirty="0" smtClean="0"/>
              <a:t>	</a:t>
            </a:r>
            <a:r>
              <a:rPr lang="it-IT" sz="1200" baseline="0" dirty="0" smtClean="0"/>
              <a:t>nei</a:t>
            </a:r>
            <a:r>
              <a:rPr lang="it-IT" sz="1200" dirty="0" smtClean="0"/>
              <a:t> servizi demografici</a:t>
            </a:r>
          </a:p>
          <a:p>
            <a:pPr marL="901700" lvl="1" indent="-901700">
              <a:defRPr/>
            </a:pPr>
            <a:r>
              <a:rPr lang="it-IT" sz="1200" dirty="0" smtClean="0"/>
              <a:t>	(5% del totale, voto medio 2,3)</a:t>
            </a:r>
          </a:p>
          <a:p>
            <a:pPr marL="901700" lvl="1" indent="-901700">
              <a:defRPr/>
            </a:pPr>
            <a:r>
              <a:rPr lang="it-IT" dirty="0" smtClean="0"/>
              <a:t>17%</a:t>
            </a:r>
            <a:r>
              <a:rPr lang="it-IT" sz="1100" dirty="0" smtClean="0"/>
              <a:t>	</a:t>
            </a:r>
            <a:r>
              <a:rPr lang="it-IT" sz="1200" dirty="0" smtClean="0"/>
              <a:t> tra gli utenti sc. infanzia</a:t>
            </a:r>
          </a:p>
          <a:p>
            <a:pPr marL="901700" lvl="1" indent="-901700">
              <a:defRPr/>
            </a:pPr>
            <a:r>
              <a:rPr lang="it-IT" sz="1200" dirty="0" smtClean="0"/>
              <a:t>	(24% del totale, voto medio 2,4)</a:t>
            </a:r>
          </a:p>
          <a:p>
            <a:pPr marL="901700" lvl="1" indent="-901700">
              <a:defRPr/>
            </a:pPr>
            <a:endParaRPr lang="it-IT" sz="1400" dirty="0" smtClean="0"/>
          </a:p>
          <a:p>
            <a:pPr marL="901700" marR="0" lvl="1" indent="-901700" algn="l" defTabSz="914400" rtl="0" eaLnBrk="1" fontAlgn="auto" latinLnBrk="0" hangingPunct="1">
              <a:spcAft>
                <a:spcPts val="1000"/>
              </a:spcAft>
              <a:buClrTx/>
              <a:buSzTx/>
              <a:tabLst/>
              <a:defRPr/>
            </a:pPr>
            <a:endParaRPr kumimoji="0" lang="it-IT" sz="1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01700" marR="0" lvl="1" indent="-901700" algn="l" defTabSz="914400" rtl="0" eaLnBrk="1" fontAlgn="auto" latinLnBrk="0" hangingPunct="1">
              <a:spcAft>
                <a:spcPts val="1000"/>
              </a:spcAft>
              <a:buClrTx/>
              <a:buSzTx/>
              <a:tabLst/>
              <a:defRPr/>
            </a:pPr>
            <a:endParaRPr lang="it-IT" sz="1400" baseline="0" dirty="0" smtClean="0"/>
          </a:p>
          <a:p>
            <a:pPr marL="901700" marR="0" lvl="1" indent="-901700" algn="l" defTabSz="914400" rtl="0" eaLnBrk="1" fontAlgn="auto" latinLnBrk="0" hangingPunct="1">
              <a:spcAft>
                <a:spcPts val="1000"/>
              </a:spcAft>
              <a:buClrTx/>
              <a:buSzTx/>
              <a:tabLst/>
              <a:defRPr/>
            </a:pPr>
            <a:endParaRPr kumimoji="0" lang="it-IT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9" name="CasellaDiTesto 38"/>
          <p:cNvSpPr txBox="1"/>
          <p:nvPr/>
        </p:nvSpPr>
        <p:spPr>
          <a:xfrm>
            <a:off x="7127024" y="1984656"/>
            <a:ext cx="16561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i="1" dirty="0" smtClean="0"/>
              <a:t>voto 1-3 su 6</a:t>
            </a:r>
            <a:endParaRPr lang="it-IT" sz="1200" i="1" dirty="0"/>
          </a:p>
        </p:txBody>
      </p:sp>
      <p:sp>
        <p:nvSpPr>
          <p:cNvPr id="40" name="Rettangolo arrotondato 39"/>
          <p:cNvSpPr/>
          <p:nvPr/>
        </p:nvSpPr>
        <p:spPr>
          <a:xfrm>
            <a:off x="9259824" y="1530096"/>
            <a:ext cx="2670048" cy="4559808"/>
          </a:xfrm>
          <a:prstGeom prst="roundRect">
            <a:avLst/>
          </a:prstGeom>
          <a:noFill/>
          <a:ln w="158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1" name="CasellaDiTesto 40"/>
          <p:cNvSpPr txBox="1"/>
          <p:nvPr/>
        </p:nvSpPr>
        <p:spPr>
          <a:xfrm>
            <a:off x="10131208" y="1725960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/>
              <a:t>I Supersoddisfatti</a:t>
            </a:r>
            <a:endParaRPr lang="it-IT" sz="1600" dirty="0"/>
          </a:p>
        </p:txBody>
      </p:sp>
      <p:sp>
        <p:nvSpPr>
          <p:cNvPr id="43" name="CasellaDiTesto 42"/>
          <p:cNvSpPr txBox="1"/>
          <p:nvPr/>
        </p:nvSpPr>
        <p:spPr>
          <a:xfrm>
            <a:off x="10217696" y="2015136"/>
            <a:ext cx="16561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i="1" dirty="0" smtClean="0"/>
              <a:t>voto 5-6 su 6</a:t>
            </a:r>
            <a:endParaRPr lang="it-IT" sz="1200" i="1" dirty="0"/>
          </a:p>
        </p:txBody>
      </p:sp>
      <p:sp>
        <p:nvSpPr>
          <p:cNvPr id="44" name="Segnaposto contenuto 2"/>
          <p:cNvSpPr txBox="1">
            <a:spLocks/>
          </p:cNvSpPr>
          <p:nvPr/>
        </p:nvSpPr>
        <p:spPr>
          <a:xfrm>
            <a:off x="9400032" y="2462784"/>
            <a:ext cx="2523744" cy="37563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901700" marR="0" lvl="1" indent="-901700" algn="l" defTabSz="914400" rtl="0" eaLnBrk="1" fontAlgn="auto" latinLnBrk="0" hangingPunct="1">
              <a:spcAft>
                <a:spcPts val="1000"/>
              </a:spcAft>
              <a:buClrTx/>
              <a:buSzTx/>
              <a:tabLst/>
              <a:defRPr/>
            </a:pPr>
            <a:r>
              <a:rPr kumimoji="0" lang="it-I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2.844	</a:t>
            </a:r>
            <a:r>
              <a:rPr kumimoji="0" lang="it-IT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Intervistati</a:t>
            </a:r>
          </a:p>
          <a:p>
            <a:pPr marL="901700" lvl="1" indent="-901700">
              <a:spcAft>
                <a:spcPts val="1000"/>
              </a:spcAft>
              <a:defRPr/>
            </a:pPr>
            <a:r>
              <a:rPr lang="it-IT" sz="2000" b="1" dirty="0" smtClean="0"/>
              <a:t>77%	 </a:t>
            </a:r>
            <a:r>
              <a:rPr lang="it-IT" sz="1200" b="1" dirty="0" smtClean="0"/>
              <a:t>degli intervistati</a:t>
            </a:r>
          </a:p>
          <a:p>
            <a:pPr marL="901700" lvl="1" indent="-901700">
              <a:defRPr/>
            </a:pPr>
            <a:r>
              <a:rPr lang="it-IT" sz="2000" b="1" dirty="0" smtClean="0"/>
              <a:t>5,6	 </a:t>
            </a:r>
            <a:r>
              <a:rPr lang="it-IT" sz="1200" b="1" dirty="0" smtClean="0"/>
              <a:t>il voto medio</a:t>
            </a:r>
          </a:p>
          <a:p>
            <a:pPr marL="901700" lvl="1" indent="-901700">
              <a:defRPr/>
            </a:pPr>
            <a:endParaRPr lang="it-IT" sz="1050" dirty="0" smtClean="0"/>
          </a:p>
          <a:p>
            <a:pPr marL="901700" lvl="1" indent="-901700">
              <a:defRPr/>
            </a:pPr>
            <a:endParaRPr lang="it-IT" sz="1050" dirty="0" smtClean="0"/>
          </a:p>
          <a:p>
            <a:pPr marL="901700" lvl="1" indent="-901700">
              <a:defRPr/>
            </a:pP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35%</a:t>
            </a:r>
            <a:r>
              <a:rPr kumimoji="0" lang="it-IT" sz="1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lang="it-IT" sz="1200" dirty="0" smtClean="0"/>
              <a:t>nei servizi demografici </a:t>
            </a:r>
          </a:p>
          <a:p>
            <a:pPr marL="901700" lvl="1" indent="-901700">
              <a:defRPr/>
            </a:pPr>
            <a:r>
              <a:rPr lang="it-IT" sz="1200" dirty="0" smtClean="0"/>
              <a:t>	(84% del totale, voto medio 5,7)</a:t>
            </a:r>
          </a:p>
          <a:p>
            <a:pPr marL="901700" lvl="1" indent="-901700">
              <a:defRPr/>
            </a:pPr>
            <a:r>
              <a:rPr lang="it-IT" dirty="0" smtClean="0"/>
              <a:t>13%</a:t>
            </a:r>
            <a:r>
              <a:rPr lang="it-IT" sz="1100" baseline="0" dirty="0" smtClean="0"/>
              <a:t>	</a:t>
            </a:r>
            <a:r>
              <a:rPr lang="it-IT" sz="1200" dirty="0" smtClean="0"/>
              <a:t> tra gli utenti dei nidi</a:t>
            </a:r>
          </a:p>
          <a:p>
            <a:pPr marL="901700" lvl="1" indent="-901700">
              <a:defRPr/>
            </a:pPr>
            <a:r>
              <a:rPr lang="it-IT" sz="1200" dirty="0" smtClean="0"/>
              <a:t>	(75% del totale, voto medio 5,7)</a:t>
            </a:r>
          </a:p>
          <a:p>
            <a:pPr marL="901700" lvl="1" indent="-901700">
              <a:defRPr/>
            </a:pPr>
            <a:r>
              <a:rPr lang="it-IT" dirty="0" smtClean="0"/>
              <a:t>37%</a:t>
            </a:r>
            <a:r>
              <a:rPr lang="it-IT" sz="1100" dirty="0" smtClean="0"/>
              <a:t>	</a:t>
            </a:r>
            <a:r>
              <a:rPr lang="it-IT" sz="1200" dirty="0" smtClean="0"/>
              <a:t>nei servizi “culturali”</a:t>
            </a:r>
          </a:p>
          <a:p>
            <a:pPr marL="901700" lvl="1" indent="-901700">
              <a:defRPr/>
            </a:pPr>
            <a:r>
              <a:rPr lang="it-IT" sz="1200" dirty="0" smtClean="0"/>
              <a:t>	(74% del totale settore)</a:t>
            </a:r>
          </a:p>
          <a:p>
            <a:pPr marL="901700" lvl="1" indent="-901700">
              <a:defRPr/>
            </a:pPr>
            <a:endParaRPr lang="it-IT" sz="1400" dirty="0" smtClean="0"/>
          </a:p>
          <a:p>
            <a:pPr marL="901700" marR="0" lvl="1" indent="-901700" algn="l" defTabSz="914400" rtl="0" eaLnBrk="1" fontAlgn="auto" latinLnBrk="0" hangingPunct="1">
              <a:spcAft>
                <a:spcPts val="1000"/>
              </a:spcAft>
              <a:buClrTx/>
              <a:buSzTx/>
              <a:tabLst/>
              <a:defRPr/>
            </a:pPr>
            <a:endParaRPr kumimoji="0" lang="it-IT" sz="1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01700" marR="0" lvl="1" indent="-901700" algn="l" defTabSz="914400" rtl="0" eaLnBrk="1" fontAlgn="auto" latinLnBrk="0" hangingPunct="1">
              <a:spcAft>
                <a:spcPts val="1000"/>
              </a:spcAft>
              <a:buClrTx/>
              <a:buSzTx/>
              <a:tabLst/>
              <a:defRPr/>
            </a:pPr>
            <a:endParaRPr lang="it-IT" sz="1400" baseline="0" dirty="0" smtClean="0"/>
          </a:p>
          <a:p>
            <a:pPr marL="901700" marR="0" lvl="1" indent="-901700" algn="l" defTabSz="914400" rtl="0" eaLnBrk="1" fontAlgn="auto" latinLnBrk="0" hangingPunct="1">
              <a:spcAft>
                <a:spcPts val="1000"/>
              </a:spcAft>
              <a:buClrTx/>
              <a:buSzTx/>
              <a:tabLst/>
              <a:defRPr/>
            </a:pPr>
            <a:endParaRPr kumimoji="0" lang="it-IT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337616" y="3637408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/>
              <a:t>Voto medio di soddisfazione del servizio</a:t>
            </a:r>
            <a:endParaRPr lang="it-IT" sz="1400" dirty="0"/>
          </a:p>
        </p:txBody>
      </p:sp>
      <p:graphicFrame>
        <p:nvGraphicFramePr>
          <p:cNvPr id="23" name="Grafico 22"/>
          <p:cNvGraphicFramePr/>
          <p:nvPr/>
        </p:nvGraphicFramePr>
        <p:xfrm>
          <a:off x="243840" y="4080504"/>
          <a:ext cx="5620512" cy="2113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="" xmlns:p14="http://schemas.microsoft.com/office/powerpoint/2010/main" val="907970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200" b="1" dirty="0" smtClean="0"/>
              <a:t>Le dimensioni della soddisfazione</a:t>
            </a:r>
            <a:endParaRPr lang="it-IT" sz="2200" b="1" i="1" dirty="0"/>
          </a:p>
        </p:txBody>
      </p:sp>
      <p:graphicFrame>
        <p:nvGraphicFramePr>
          <p:cNvPr id="19" name="Grafico 18"/>
          <p:cNvGraphicFramePr/>
          <p:nvPr/>
        </p:nvGraphicFramePr>
        <p:xfrm>
          <a:off x="8089846" y="2068088"/>
          <a:ext cx="1807147" cy="1150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" name="Grafico 19"/>
          <p:cNvGraphicFramePr/>
          <p:nvPr/>
        </p:nvGraphicFramePr>
        <p:xfrm>
          <a:off x="8076198" y="3367091"/>
          <a:ext cx="1807147" cy="1150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Grafico 20"/>
          <p:cNvGraphicFramePr/>
          <p:nvPr/>
        </p:nvGraphicFramePr>
        <p:xfrm>
          <a:off x="8117141" y="4652449"/>
          <a:ext cx="1807147" cy="1150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Grafico 21"/>
          <p:cNvGraphicFramePr/>
          <p:nvPr/>
        </p:nvGraphicFramePr>
        <p:xfrm>
          <a:off x="6458635" y="3284415"/>
          <a:ext cx="1782064" cy="1764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3" name="CasellaDiTesto 22"/>
          <p:cNvSpPr txBox="1"/>
          <p:nvPr/>
        </p:nvSpPr>
        <p:spPr>
          <a:xfrm>
            <a:off x="6540531" y="2570721"/>
            <a:ext cx="1510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/>
              <a:t>Soddisfazione complessiva</a:t>
            </a:r>
            <a:endParaRPr lang="it-IT" sz="1600" b="1" dirty="0"/>
          </a:p>
        </p:txBody>
      </p:sp>
      <p:sp>
        <p:nvSpPr>
          <p:cNvPr id="24" name="CasellaDiTesto 23"/>
          <p:cNvSpPr txBox="1"/>
          <p:nvPr/>
        </p:nvSpPr>
        <p:spPr>
          <a:xfrm>
            <a:off x="9715635" y="2400584"/>
            <a:ext cx="180762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500" b="1" dirty="0" smtClean="0"/>
              <a:t>Informazioni, accessibilità fisica</a:t>
            </a:r>
            <a:endParaRPr lang="it-IT" sz="1500" b="1" dirty="0"/>
          </a:p>
        </p:txBody>
      </p:sp>
      <p:sp>
        <p:nvSpPr>
          <p:cNvPr id="25" name="CasellaDiTesto 24"/>
          <p:cNvSpPr txBox="1"/>
          <p:nvPr/>
        </p:nvSpPr>
        <p:spPr>
          <a:xfrm>
            <a:off x="9694459" y="3690876"/>
            <a:ext cx="24293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500" b="1" dirty="0" smtClean="0"/>
              <a:t>Tempestività </a:t>
            </a:r>
          </a:p>
          <a:p>
            <a:r>
              <a:rPr lang="it-IT" sz="1500" b="1" dirty="0" smtClean="0"/>
              <a:t>(URP e s. demografici)</a:t>
            </a:r>
            <a:endParaRPr lang="it-IT" sz="1500" b="1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9694458" y="4989886"/>
            <a:ext cx="21972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500" b="1" dirty="0" smtClean="0"/>
              <a:t>Rispondenza,</a:t>
            </a:r>
          </a:p>
          <a:p>
            <a:r>
              <a:rPr lang="it-IT" sz="1500" b="1" dirty="0" smtClean="0"/>
              <a:t>efficienza</a:t>
            </a:r>
            <a:endParaRPr lang="it-IT" sz="1500" b="1" dirty="0"/>
          </a:p>
        </p:txBody>
      </p:sp>
      <p:sp>
        <p:nvSpPr>
          <p:cNvPr id="27" name="Parentesi graffa chiusa 26"/>
          <p:cNvSpPr/>
          <p:nvPr/>
        </p:nvSpPr>
        <p:spPr>
          <a:xfrm>
            <a:off x="8047992" y="2272808"/>
            <a:ext cx="320755" cy="3439235"/>
          </a:xfrm>
          <a:prstGeom prst="rightBrace">
            <a:avLst>
              <a:gd name="adj1" fmla="val 8333"/>
              <a:gd name="adj2" fmla="val 48236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>
              <a:ln w="6350">
                <a:solidFill>
                  <a:schemeClr val="tx1"/>
                </a:solidFill>
                <a:prstDash val="lgDash"/>
              </a:ln>
            </a:endParaRPr>
          </a:p>
        </p:txBody>
      </p:sp>
      <p:sp>
        <p:nvSpPr>
          <p:cNvPr id="28" name="Rettangolo arrotondato 27"/>
          <p:cNvSpPr/>
          <p:nvPr/>
        </p:nvSpPr>
        <p:spPr>
          <a:xfrm>
            <a:off x="6498336" y="1780032"/>
            <a:ext cx="5193792" cy="4267200"/>
          </a:xfrm>
          <a:prstGeom prst="round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Segnaposto contenuto 2"/>
          <p:cNvSpPr>
            <a:spLocks noGrp="1"/>
          </p:cNvSpPr>
          <p:nvPr>
            <p:ph idx="1"/>
          </p:nvPr>
        </p:nvSpPr>
        <p:spPr>
          <a:xfrm>
            <a:off x="456657" y="1514888"/>
            <a:ext cx="4237264" cy="1584176"/>
          </a:xfrm>
        </p:spPr>
        <p:txBody>
          <a:bodyPr>
            <a:noAutofit/>
          </a:bodyPr>
          <a:lstStyle/>
          <a:p>
            <a:pPr marL="266700" lvl="1" indent="-26670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it-IT" sz="1300" b="1" dirty="0" smtClean="0"/>
              <a:t>Accessibilità</a:t>
            </a:r>
          </a:p>
          <a:p>
            <a:pPr marL="266700" lvl="1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1300" dirty="0" smtClean="0"/>
              <a:t> disponibilità di informazioni, accessibilità fisica</a:t>
            </a:r>
          </a:p>
          <a:p>
            <a:pPr marL="266700" lvl="1" indent="-26670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v"/>
              <a:defRPr/>
            </a:pPr>
            <a:r>
              <a:rPr lang="it-IT" sz="1300" b="1" dirty="0" smtClean="0"/>
              <a:t>Trasparenza </a:t>
            </a:r>
          </a:p>
          <a:p>
            <a:pPr marL="266700" lvl="1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it-IT" sz="1300" dirty="0" smtClean="0"/>
              <a:t>tempi, costi, condizioni e responsabilità del servizio</a:t>
            </a:r>
            <a:endParaRPr lang="it-IT" sz="1300" b="1" dirty="0" smtClean="0"/>
          </a:p>
        </p:txBody>
      </p:sp>
      <p:sp>
        <p:nvSpPr>
          <p:cNvPr id="33" name="CasellaDiTesto 32"/>
          <p:cNvSpPr txBox="1"/>
          <p:nvPr/>
        </p:nvSpPr>
        <p:spPr>
          <a:xfrm>
            <a:off x="5103078" y="1970176"/>
            <a:ext cx="493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1</a:t>
            </a:r>
            <a:endParaRPr lang="it-IT" sz="2800" dirty="0"/>
          </a:p>
        </p:txBody>
      </p:sp>
      <p:sp>
        <p:nvSpPr>
          <p:cNvPr id="34" name="CasellaDiTesto 33"/>
          <p:cNvSpPr txBox="1"/>
          <p:nvPr/>
        </p:nvSpPr>
        <p:spPr>
          <a:xfrm>
            <a:off x="5054310" y="3249552"/>
            <a:ext cx="493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2</a:t>
            </a:r>
            <a:endParaRPr lang="it-IT" sz="2800" dirty="0"/>
          </a:p>
        </p:txBody>
      </p:sp>
      <p:sp>
        <p:nvSpPr>
          <p:cNvPr id="35" name="CasellaDiTesto 34"/>
          <p:cNvSpPr txBox="1"/>
          <p:nvPr/>
        </p:nvSpPr>
        <p:spPr>
          <a:xfrm>
            <a:off x="5017734" y="4833654"/>
            <a:ext cx="493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3</a:t>
            </a:r>
            <a:endParaRPr lang="it-IT" sz="2800" dirty="0"/>
          </a:p>
        </p:txBody>
      </p:sp>
      <p:graphicFrame>
        <p:nvGraphicFramePr>
          <p:cNvPr id="36" name="Grafico 35"/>
          <p:cNvGraphicFramePr/>
          <p:nvPr/>
        </p:nvGraphicFramePr>
        <p:xfrm>
          <a:off x="4816952" y="1717576"/>
          <a:ext cx="1008112" cy="1008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7" name="Grafico 36"/>
          <p:cNvGraphicFramePr/>
          <p:nvPr/>
        </p:nvGraphicFramePr>
        <p:xfrm>
          <a:off x="4780376" y="3021336"/>
          <a:ext cx="1008112" cy="1008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Grafico 37"/>
          <p:cNvGraphicFramePr/>
          <p:nvPr/>
        </p:nvGraphicFramePr>
        <p:xfrm>
          <a:off x="4755992" y="4596384"/>
          <a:ext cx="1008112" cy="1029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39" name="Segnaposto contenuto 2"/>
          <p:cNvSpPr txBox="1">
            <a:spLocks/>
          </p:cNvSpPr>
          <p:nvPr/>
        </p:nvSpPr>
        <p:spPr>
          <a:xfrm>
            <a:off x="456657" y="3061344"/>
            <a:ext cx="4237264" cy="79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6700" lvl="1" indent="-266700">
              <a:lnSpc>
                <a:spcPct val="150000"/>
              </a:lnSpc>
              <a:buFont typeface="Wingdings" pitchFamily="2" charset="2"/>
              <a:buChar char="v"/>
            </a:pPr>
            <a:r>
              <a:rPr lang="it-IT" sz="1300" b="1" dirty="0" smtClean="0"/>
              <a:t> Tempestività</a:t>
            </a:r>
            <a:endParaRPr kumimoji="0" lang="it-IT" sz="13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6700" lvl="1"/>
            <a:r>
              <a:rPr lang="it-IT" sz="1300" dirty="0" smtClean="0"/>
              <a:t> limite  temporale definito richiesta -erogazione, capacità di risposta in caso  di imprevisti</a:t>
            </a:r>
            <a:endParaRPr kumimoji="0" lang="it-IT" sz="1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" name="Segnaposto contenuto 2"/>
          <p:cNvSpPr txBox="1">
            <a:spLocks/>
          </p:cNvSpPr>
          <p:nvPr/>
        </p:nvSpPr>
        <p:spPr>
          <a:xfrm>
            <a:off x="456657" y="4139176"/>
            <a:ext cx="4237264" cy="19202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6700" lvl="1" indent="-266700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it-IT" sz="1300" b="1" dirty="0" smtClean="0"/>
              <a:t>Affidabilità</a:t>
            </a:r>
            <a:endParaRPr lang="it-IT" sz="1300" b="1" dirty="0" smtClean="0">
              <a:solidFill>
                <a:srgbClr val="FF0000"/>
              </a:solidFill>
            </a:endParaRPr>
          </a:p>
          <a:p>
            <a:pPr marL="266700" lvl="1">
              <a:spcBef>
                <a:spcPct val="20000"/>
              </a:spcBef>
              <a:defRPr/>
            </a:pPr>
            <a:r>
              <a:rPr lang="it-IT" sz="1300" dirty="0" smtClean="0"/>
              <a:t>cura e precisione nella fornitura, rispondenza tra prestazione e aspettative</a:t>
            </a:r>
          </a:p>
          <a:p>
            <a:pPr marL="266700" lvl="1" indent="-266700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it-IT" sz="1300" b="1" dirty="0" smtClean="0"/>
              <a:t>Conformità</a:t>
            </a:r>
          </a:p>
          <a:p>
            <a:pPr marL="266700" lvl="1">
              <a:spcBef>
                <a:spcPct val="20000"/>
              </a:spcBef>
              <a:defRPr/>
            </a:pPr>
            <a:r>
              <a:rPr lang="it-IT" sz="1300" dirty="0" smtClean="0"/>
              <a:t>corrispondenza con specifiche regolamentate (es. standard sanitari, sicurezza, privacy </a:t>
            </a:r>
            <a:r>
              <a:rPr lang="it-IT" sz="1300" dirty="0" err="1" smtClean="0"/>
              <a:t>etc</a:t>
            </a:r>
            <a:r>
              <a:rPr lang="it-IT" sz="1300" dirty="0" smtClean="0"/>
              <a:t>)</a:t>
            </a:r>
          </a:p>
          <a:p>
            <a:pPr marL="266700" lvl="1" indent="-266700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it-IT" sz="1300" b="1" dirty="0" smtClean="0"/>
              <a:t>Compiutezza, efficacia</a:t>
            </a:r>
          </a:p>
          <a:p>
            <a:pPr marL="266700" lvl="1">
              <a:spcBef>
                <a:spcPct val="20000"/>
              </a:spcBef>
              <a:defRPr/>
            </a:pPr>
            <a:r>
              <a:rPr lang="it-IT" sz="1300" dirty="0" smtClean="0"/>
              <a:t>esaustività della  prestazione  rispetto alle esigenze</a:t>
            </a:r>
          </a:p>
        </p:txBody>
      </p:sp>
      <p:sp>
        <p:nvSpPr>
          <p:cNvPr id="41" name="Rettangolo arrotondato 40"/>
          <p:cNvSpPr/>
          <p:nvPr/>
        </p:nvSpPr>
        <p:spPr>
          <a:xfrm>
            <a:off x="377952" y="1493520"/>
            <a:ext cx="4169664" cy="1359408"/>
          </a:xfrm>
          <a:prstGeom prst="round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2" name="Rettangolo arrotondato 41"/>
          <p:cNvSpPr/>
          <p:nvPr/>
        </p:nvSpPr>
        <p:spPr>
          <a:xfrm>
            <a:off x="390144" y="2993136"/>
            <a:ext cx="4169664" cy="957072"/>
          </a:xfrm>
          <a:prstGeom prst="round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Rettangolo arrotondato 42"/>
          <p:cNvSpPr/>
          <p:nvPr/>
        </p:nvSpPr>
        <p:spPr>
          <a:xfrm>
            <a:off x="414528" y="4053840"/>
            <a:ext cx="4169664" cy="2066544"/>
          </a:xfrm>
          <a:prstGeom prst="round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9079700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263</Words>
  <Application>Microsoft Office PowerPoint</Application>
  <PresentationFormat>Personalizzato</PresentationFormat>
  <Paragraphs>98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Un Osservatorio sulla qualità dei servizi  Misurarsi per programmare</vt:lpstr>
      <vt:lpstr>Misurare la qualità dei servizi</vt:lpstr>
      <vt:lpstr>L’Osservatorio</vt:lpstr>
      <vt:lpstr>Il monitoraggio</vt:lpstr>
      <vt:lpstr>Le dimensioni della soddisfazione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ub783</cp:lastModifiedBy>
  <cp:revision>23</cp:revision>
  <dcterms:created xsi:type="dcterms:W3CDTF">2022-04-03T16:23:48Z</dcterms:created>
  <dcterms:modified xsi:type="dcterms:W3CDTF">2023-05-29T13:30:13Z</dcterms:modified>
</cp:coreProperties>
</file>