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26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pository.sispi.it\PAL\Statistica\Pubblicazioni%20e%20Informazioni%20Statistiche\Report%20Statistico\2023\2023%20dati%20turismo%202022\dati%20turismo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259595959595964E-2"/>
          <c:y val="2.5566358024691357E-2"/>
          <c:w val="0.90886401719417531"/>
          <c:h val="0.81397160493827148"/>
        </c:manualLayout>
      </c:layout>
      <c:lineChart>
        <c:grouping val="standard"/>
        <c:varyColors val="0"/>
        <c:ser>
          <c:idx val="0"/>
          <c:order val="0"/>
          <c:tx>
            <c:strRef>
              <c:f>Foglio4!$B$4</c:f>
              <c:strCache>
                <c:ptCount val="1"/>
                <c:pt idx="0">
                  <c:v>Arrivi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Foglio4!$B$5:$B$16</c:f>
              <c:numCache>
                <c:formatCode>#,##0</c:formatCode>
                <c:ptCount val="12"/>
                <c:pt idx="0">
                  <c:v>32794</c:v>
                </c:pt>
                <c:pt idx="1">
                  <c:v>38522</c:v>
                </c:pt>
                <c:pt idx="2">
                  <c:v>53883</c:v>
                </c:pt>
                <c:pt idx="3">
                  <c:v>72850</c:v>
                </c:pt>
                <c:pt idx="4">
                  <c:v>82679</c:v>
                </c:pt>
                <c:pt idx="5">
                  <c:v>73951</c:v>
                </c:pt>
                <c:pt idx="6">
                  <c:v>70735</c:v>
                </c:pt>
                <c:pt idx="7">
                  <c:v>76985</c:v>
                </c:pt>
                <c:pt idx="8">
                  <c:v>80074</c:v>
                </c:pt>
                <c:pt idx="9">
                  <c:v>70200</c:v>
                </c:pt>
                <c:pt idx="10">
                  <c:v>42631</c:v>
                </c:pt>
                <c:pt idx="11">
                  <c:v>36386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1-4BD5-903A-6CC1EFE582F3}"/>
            </c:ext>
          </c:extLst>
        </c:ser>
        <c:ser>
          <c:idx val="1"/>
          <c:order val="1"/>
          <c:tx>
            <c:strRef>
              <c:f>Foglio4!$D$4</c:f>
              <c:strCache>
                <c:ptCount val="1"/>
                <c:pt idx="0">
                  <c:v>Arrivi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Foglio4!$D$5:$D$16</c:f>
              <c:numCache>
                <c:formatCode>#,##0</c:formatCode>
                <c:ptCount val="12"/>
                <c:pt idx="0">
                  <c:v>33526</c:v>
                </c:pt>
                <c:pt idx="1">
                  <c:v>34434</c:v>
                </c:pt>
                <c:pt idx="2">
                  <c:v>6019</c:v>
                </c:pt>
                <c:pt idx="3">
                  <c:v>507</c:v>
                </c:pt>
                <c:pt idx="4">
                  <c:v>2133</c:v>
                </c:pt>
                <c:pt idx="5">
                  <c:v>9339</c:v>
                </c:pt>
                <c:pt idx="6">
                  <c:v>29599</c:v>
                </c:pt>
                <c:pt idx="7">
                  <c:v>55941</c:v>
                </c:pt>
                <c:pt idx="8">
                  <c:v>43047</c:v>
                </c:pt>
                <c:pt idx="9">
                  <c:v>32271</c:v>
                </c:pt>
                <c:pt idx="10">
                  <c:v>7725</c:v>
                </c:pt>
                <c:pt idx="11">
                  <c:v>7892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51-4BD5-903A-6CC1EFE582F3}"/>
            </c:ext>
          </c:extLst>
        </c:ser>
        <c:ser>
          <c:idx val="2"/>
          <c:order val="2"/>
          <c:tx>
            <c:strRef>
              <c:f>Foglio4!$F$4</c:f>
              <c:strCache>
                <c:ptCount val="1"/>
                <c:pt idx="0">
                  <c:v>Arrivi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Foglio4!$F$5:$F$16</c:f>
              <c:numCache>
                <c:formatCode>#,##0</c:formatCode>
                <c:ptCount val="12"/>
                <c:pt idx="0">
                  <c:v>6994</c:v>
                </c:pt>
                <c:pt idx="1">
                  <c:v>10868</c:v>
                </c:pt>
                <c:pt idx="2">
                  <c:v>12298</c:v>
                </c:pt>
                <c:pt idx="3">
                  <c:v>9187</c:v>
                </c:pt>
                <c:pt idx="4">
                  <c:v>17535</c:v>
                </c:pt>
                <c:pt idx="5">
                  <c:v>35958</c:v>
                </c:pt>
                <c:pt idx="6">
                  <c:v>60106</c:v>
                </c:pt>
                <c:pt idx="7">
                  <c:v>73747</c:v>
                </c:pt>
                <c:pt idx="8">
                  <c:v>58555</c:v>
                </c:pt>
                <c:pt idx="9">
                  <c:v>55301</c:v>
                </c:pt>
                <c:pt idx="10">
                  <c:v>35814</c:v>
                </c:pt>
                <c:pt idx="11">
                  <c:v>31211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51-4BD5-903A-6CC1EFE582F3}"/>
            </c:ext>
          </c:extLst>
        </c:ser>
        <c:ser>
          <c:idx val="3"/>
          <c:order val="3"/>
          <c:tx>
            <c:strRef>
              <c:f>Foglio4!$H$4</c:f>
              <c:strCache>
                <c:ptCount val="1"/>
                <c:pt idx="0">
                  <c:v>Arrivi '22</c:v>
                </c:pt>
              </c:strCache>
            </c:strRef>
          </c:tx>
          <c:spPr>
            <a:ln w="1016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Foglio4!$H$5:$H$16</c:f>
              <c:numCache>
                <c:formatCode>#,##0</c:formatCode>
                <c:ptCount val="12"/>
                <c:pt idx="0">
                  <c:v>22147</c:v>
                </c:pt>
                <c:pt idx="1">
                  <c:v>32173</c:v>
                </c:pt>
                <c:pt idx="2">
                  <c:v>45884</c:v>
                </c:pt>
                <c:pt idx="3">
                  <c:v>64795</c:v>
                </c:pt>
                <c:pt idx="4">
                  <c:v>77461</c:v>
                </c:pt>
                <c:pt idx="5">
                  <c:v>72867</c:v>
                </c:pt>
                <c:pt idx="6">
                  <c:v>76370</c:v>
                </c:pt>
                <c:pt idx="7">
                  <c:v>82096</c:v>
                </c:pt>
                <c:pt idx="8">
                  <c:v>85287</c:v>
                </c:pt>
                <c:pt idx="9">
                  <c:v>79395</c:v>
                </c:pt>
                <c:pt idx="10">
                  <c:v>42949</c:v>
                </c:pt>
                <c:pt idx="11">
                  <c:v>41310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51-4BD5-903A-6CC1EFE58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776960"/>
        <c:axId val="261731072"/>
      </c:lineChart>
      <c:catAx>
        <c:axId val="22877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it-IT"/>
          </a:p>
        </c:txPr>
        <c:crossAx val="261731072"/>
        <c:crosses val="autoZero"/>
        <c:auto val="1"/>
        <c:lblAlgn val="ctr"/>
        <c:lblOffset val="100"/>
        <c:noMultiLvlLbl val="0"/>
      </c:catAx>
      <c:valAx>
        <c:axId val="2617310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22877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78956228956234"/>
          <c:y val="2.9793357567577408E-2"/>
          <c:w val="0.14780892255892253"/>
          <c:h val="0.17155527328476022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spPr>
    <a:ln>
      <a:miter lim="800000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285805685321E-2"/>
          <c:y val="1.9014647110868112E-2"/>
          <c:w val="0.90194731039695253"/>
          <c:h val="0.92447598364966022"/>
        </c:manualLayout>
      </c:layout>
      <c:lineChart>
        <c:grouping val="standard"/>
        <c:varyColors val="0"/>
        <c:ser>
          <c:idx val="0"/>
          <c:order val="0"/>
          <c:tx>
            <c:strRef>
              <c:f>Foglio4!$C$4</c:f>
              <c:strCache>
                <c:ptCount val="1"/>
                <c:pt idx="0">
                  <c:v>Presenze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Foglio4!$C$5:$C$16</c:f>
              <c:numCache>
                <c:formatCode>#,##0</c:formatCode>
                <c:ptCount val="12"/>
                <c:pt idx="0">
                  <c:v>71091</c:v>
                </c:pt>
                <c:pt idx="1">
                  <c:v>84077</c:v>
                </c:pt>
                <c:pt idx="2">
                  <c:v>119952</c:v>
                </c:pt>
                <c:pt idx="3">
                  <c:v>160463</c:v>
                </c:pt>
                <c:pt idx="4">
                  <c:v>176307</c:v>
                </c:pt>
                <c:pt idx="5">
                  <c:v>157639</c:v>
                </c:pt>
                <c:pt idx="6">
                  <c:v>162942</c:v>
                </c:pt>
                <c:pt idx="7">
                  <c:v>184502</c:v>
                </c:pt>
                <c:pt idx="8">
                  <c:v>168367</c:v>
                </c:pt>
                <c:pt idx="9">
                  <c:v>150223</c:v>
                </c:pt>
                <c:pt idx="10">
                  <c:v>93439</c:v>
                </c:pt>
                <c:pt idx="11">
                  <c:v>77507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E-404F-A5E2-C545233BBA55}"/>
            </c:ext>
          </c:extLst>
        </c:ser>
        <c:ser>
          <c:idx val="1"/>
          <c:order val="1"/>
          <c:tx>
            <c:strRef>
              <c:f>Foglio4!$E$4</c:f>
              <c:strCache>
                <c:ptCount val="1"/>
                <c:pt idx="0">
                  <c:v>Presenze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Foglio4!$E$5:$E$16</c:f>
              <c:numCache>
                <c:formatCode>#,##0</c:formatCode>
                <c:ptCount val="12"/>
                <c:pt idx="0">
                  <c:v>72119</c:v>
                </c:pt>
                <c:pt idx="1">
                  <c:v>76677</c:v>
                </c:pt>
                <c:pt idx="2">
                  <c:v>19866</c:v>
                </c:pt>
                <c:pt idx="3">
                  <c:v>5828</c:v>
                </c:pt>
                <c:pt idx="4">
                  <c:v>10709</c:v>
                </c:pt>
                <c:pt idx="5">
                  <c:v>25077</c:v>
                </c:pt>
                <c:pt idx="6">
                  <c:v>67776</c:v>
                </c:pt>
                <c:pt idx="7">
                  <c:v>140176</c:v>
                </c:pt>
                <c:pt idx="8">
                  <c:v>101055</c:v>
                </c:pt>
                <c:pt idx="9">
                  <c:v>81039</c:v>
                </c:pt>
                <c:pt idx="10">
                  <c:v>27275</c:v>
                </c:pt>
                <c:pt idx="11">
                  <c:v>22014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7E-404F-A5E2-C545233BBA55}"/>
            </c:ext>
          </c:extLst>
        </c:ser>
        <c:ser>
          <c:idx val="2"/>
          <c:order val="2"/>
          <c:tx>
            <c:strRef>
              <c:f>Foglio4!$G$4</c:f>
              <c:strCache>
                <c:ptCount val="1"/>
                <c:pt idx="0">
                  <c:v>Presenze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Foglio4!$G$5:$G$16</c:f>
              <c:numCache>
                <c:formatCode>#,##0</c:formatCode>
                <c:ptCount val="12"/>
                <c:pt idx="0">
                  <c:v>22467</c:v>
                </c:pt>
                <c:pt idx="1">
                  <c:v>30280</c:v>
                </c:pt>
                <c:pt idx="2">
                  <c:v>35701</c:v>
                </c:pt>
                <c:pt idx="3">
                  <c:v>26939</c:v>
                </c:pt>
                <c:pt idx="4">
                  <c:v>43456</c:v>
                </c:pt>
                <c:pt idx="5">
                  <c:v>80413</c:v>
                </c:pt>
                <c:pt idx="6">
                  <c:v>142897</c:v>
                </c:pt>
                <c:pt idx="7">
                  <c:v>187955</c:v>
                </c:pt>
                <c:pt idx="8">
                  <c:v>136822</c:v>
                </c:pt>
                <c:pt idx="9">
                  <c:v>128023</c:v>
                </c:pt>
                <c:pt idx="10">
                  <c:v>78524</c:v>
                </c:pt>
                <c:pt idx="11">
                  <c:v>69688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7E-404F-A5E2-C545233BBA55}"/>
            </c:ext>
          </c:extLst>
        </c:ser>
        <c:ser>
          <c:idx val="3"/>
          <c:order val="3"/>
          <c:tx>
            <c:strRef>
              <c:f>Foglio4!$I$4</c:f>
              <c:strCache>
                <c:ptCount val="1"/>
                <c:pt idx="0">
                  <c:v>Presenze '22</c:v>
                </c:pt>
              </c:strCache>
            </c:strRef>
          </c:tx>
          <c:spPr>
            <a:ln w="1016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Foglio4!$I$5:$I$16</c:f>
              <c:numCache>
                <c:formatCode>#,##0</c:formatCode>
                <c:ptCount val="12"/>
                <c:pt idx="0">
                  <c:v>54211</c:v>
                </c:pt>
                <c:pt idx="1">
                  <c:v>70802</c:v>
                </c:pt>
                <c:pt idx="2">
                  <c:v>101518</c:v>
                </c:pt>
                <c:pt idx="3">
                  <c:v>147125</c:v>
                </c:pt>
                <c:pt idx="4">
                  <c:v>173705</c:v>
                </c:pt>
                <c:pt idx="5">
                  <c:v>163775</c:v>
                </c:pt>
                <c:pt idx="6">
                  <c:v>178897</c:v>
                </c:pt>
                <c:pt idx="7">
                  <c:v>206640</c:v>
                </c:pt>
                <c:pt idx="8">
                  <c:v>185386</c:v>
                </c:pt>
                <c:pt idx="9">
                  <c:v>178198</c:v>
                </c:pt>
                <c:pt idx="10">
                  <c:v>98654</c:v>
                </c:pt>
                <c:pt idx="11">
                  <c:v>91286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7E-404F-A5E2-C545233BB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307136"/>
        <c:axId val="167308672"/>
      </c:lineChart>
      <c:catAx>
        <c:axId val="1673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it-IT"/>
          </a:p>
        </c:txPr>
        <c:crossAx val="167308672"/>
        <c:crosses val="autoZero"/>
        <c:auto val="1"/>
        <c:lblAlgn val="ctr"/>
        <c:lblOffset val="100"/>
        <c:noMultiLvlLbl val="0"/>
      </c:catAx>
      <c:valAx>
        <c:axId val="167308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6730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5740740740741"/>
          <c:y val="1.516713505661952E-2"/>
          <c:w val="0.16787861952861952"/>
          <c:h val="0.17156533312249631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259550147214965E-2"/>
          <c:y val="2.5281524137666281E-2"/>
          <c:w val="0.90886401719417531"/>
          <c:h val="0.81789131228957079"/>
        </c:manualLayout>
      </c:layout>
      <c:lineChart>
        <c:grouping val="standard"/>
        <c:varyColors val="0"/>
        <c:ser>
          <c:idx val="0"/>
          <c:order val="0"/>
          <c:tx>
            <c:strRef>
              <c:f>Foglio4!$B$4</c:f>
              <c:strCache>
                <c:ptCount val="1"/>
                <c:pt idx="0">
                  <c:v>Arrivi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Foglio4!$B$5:$B$16</c:f>
              <c:numCache>
                <c:formatCode>#,##0</c:formatCode>
                <c:ptCount val="12"/>
                <c:pt idx="0">
                  <c:v>32794</c:v>
                </c:pt>
                <c:pt idx="1">
                  <c:v>38522</c:v>
                </c:pt>
                <c:pt idx="2">
                  <c:v>53883</c:v>
                </c:pt>
                <c:pt idx="3">
                  <c:v>72850</c:v>
                </c:pt>
                <c:pt idx="4">
                  <c:v>82679</c:v>
                </c:pt>
                <c:pt idx="5">
                  <c:v>73951</c:v>
                </c:pt>
                <c:pt idx="6">
                  <c:v>70735</c:v>
                </c:pt>
                <c:pt idx="7">
                  <c:v>76985</c:v>
                </c:pt>
                <c:pt idx="8">
                  <c:v>80074</c:v>
                </c:pt>
                <c:pt idx="9">
                  <c:v>70200</c:v>
                </c:pt>
                <c:pt idx="10">
                  <c:v>42631</c:v>
                </c:pt>
                <c:pt idx="11">
                  <c:v>36386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1-4BD5-903A-6CC1EFE582F3}"/>
            </c:ext>
          </c:extLst>
        </c:ser>
        <c:ser>
          <c:idx val="1"/>
          <c:order val="1"/>
          <c:tx>
            <c:strRef>
              <c:f>Foglio4!$D$4</c:f>
              <c:strCache>
                <c:ptCount val="1"/>
                <c:pt idx="0">
                  <c:v>Arrivi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Foglio4!$D$5:$D$16</c:f>
              <c:numCache>
                <c:formatCode>#,##0</c:formatCode>
                <c:ptCount val="12"/>
                <c:pt idx="0">
                  <c:v>33526</c:v>
                </c:pt>
                <c:pt idx="1">
                  <c:v>34434</c:v>
                </c:pt>
                <c:pt idx="2">
                  <c:v>6019</c:v>
                </c:pt>
                <c:pt idx="3">
                  <c:v>507</c:v>
                </c:pt>
                <c:pt idx="4">
                  <c:v>2133</c:v>
                </c:pt>
                <c:pt idx="5">
                  <c:v>9339</c:v>
                </c:pt>
                <c:pt idx="6">
                  <c:v>29599</c:v>
                </c:pt>
                <c:pt idx="7">
                  <c:v>55941</c:v>
                </c:pt>
                <c:pt idx="8">
                  <c:v>43047</c:v>
                </c:pt>
                <c:pt idx="9">
                  <c:v>32271</c:v>
                </c:pt>
                <c:pt idx="10">
                  <c:v>7725</c:v>
                </c:pt>
                <c:pt idx="11">
                  <c:v>7892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51-4BD5-903A-6CC1EFE582F3}"/>
            </c:ext>
          </c:extLst>
        </c:ser>
        <c:ser>
          <c:idx val="2"/>
          <c:order val="2"/>
          <c:tx>
            <c:strRef>
              <c:f>Foglio4!$F$4</c:f>
              <c:strCache>
                <c:ptCount val="1"/>
                <c:pt idx="0">
                  <c:v>Arrivi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Foglio4!$F$5:$F$16</c:f>
              <c:numCache>
                <c:formatCode>#,##0</c:formatCode>
                <c:ptCount val="12"/>
                <c:pt idx="0">
                  <c:v>6994</c:v>
                </c:pt>
                <c:pt idx="1">
                  <c:v>10868</c:v>
                </c:pt>
                <c:pt idx="2">
                  <c:v>12298</c:v>
                </c:pt>
                <c:pt idx="3">
                  <c:v>9187</c:v>
                </c:pt>
                <c:pt idx="4">
                  <c:v>17535</c:v>
                </c:pt>
                <c:pt idx="5">
                  <c:v>35958</c:v>
                </c:pt>
                <c:pt idx="6">
                  <c:v>60106</c:v>
                </c:pt>
                <c:pt idx="7">
                  <c:v>73747</c:v>
                </c:pt>
                <c:pt idx="8">
                  <c:v>58555</c:v>
                </c:pt>
                <c:pt idx="9">
                  <c:v>55301</c:v>
                </c:pt>
                <c:pt idx="10">
                  <c:v>35814</c:v>
                </c:pt>
                <c:pt idx="11">
                  <c:v>31211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51-4BD5-903A-6CC1EFE582F3}"/>
            </c:ext>
          </c:extLst>
        </c:ser>
        <c:ser>
          <c:idx val="3"/>
          <c:order val="3"/>
          <c:tx>
            <c:strRef>
              <c:f>Foglio4!$H$4</c:f>
              <c:strCache>
                <c:ptCount val="1"/>
                <c:pt idx="0">
                  <c:v>Arrivi '22</c:v>
                </c:pt>
              </c:strCache>
            </c:strRef>
          </c:tx>
          <c:spPr>
            <a:ln w="1016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Foglio4!$H$5:$H$16</c:f>
              <c:numCache>
                <c:formatCode>#,##0</c:formatCode>
                <c:ptCount val="12"/>
                <c:pt idx="0">
                  <c:v>22147</c:v>
                </c:pt>
                <c:pt idx="1">
                  <c:v>32173</c:v>
                </c:pt>
                <c:pt idx="2">
                  <c:v>45884</c:v>
                </c:pt>
                <c:pt idx="3">
                  <c:v>64795</c:v>
                </c:pt>
                <c:pt idx="4">
                  <c:v>77461</c:v>
                </c:pt>
                <c:pt idx="5">
                  <c:v>72867</c:v>
                </c:pt>
                <c:pt idx="6">
                  <c:v>76370</c:v>
                </c:pt>
                <c:pt idx="7">
                  <c:v>82096</c:v>
                </c:pt>
                <c:pt idx="8">
                  <c:v>85287</c:v>
                </c:pt>
                <c:pt idx="9">
                  <c:v>79395</c:v>
                </c:pt>
                <c:pt idx="10">
                  <c:v>42949</c:v>
                </c:pt>
                <c:pt idx="11">
                  <c:v>41310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51-4BD5-903A-6CC1EFE58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776960"/>
        <c:axId val="261731072"/>
      </c:lineChart>
      <c:catAx>
        <c:axId val="22877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it-IT"/>
          </a:p>
        </c:txPr>
        <c:crossAx val="261731072"/>
        <c:crosses val="autoZero"/>
        <c:auto val="1"/>
        <c:lblAlgn val="ctr"/>
        <c:lblOffset val="100"/>
        <c:noMultiLvlLbl val="0"/>
      </c:catAx>
      <c:valAx>
        <c:axId val="2617310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22877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78956228956234"/>
          <c:y val="2.9793357567577408E-2"/>
          <c:w val="0.14780892255892253"/>
          <c:h val="0.17155527328476022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spPr>
    <a:ln>
      <a:miter lim="800000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285805685321E-2"/>
          <c:y val="1.9014647110868112E-2"/>
          <c:w val="0.90194731039695253"/>
          <c:h val="0.92447598364966022"/>
        </c:manualLayout>
      </c:layout>
      <c:lineChart>
        <c:grouping val="standard"/>
        <c:varyColors val="0"/>
        <c:ser>
          <c:idx val="0"/>
          <c:order val="0"/>
          <c:tx>
            <c:strRef>
              <c:f>Foglio4!$C$4</c:f>
              <c:strCache>
                <c:ptCount val="1"/>
                <c:pt idx="0">
                  <c:v>Presenze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Foglio4!$C$5:$C$16</c:f>
              <c:numCache>
                <c:formatCode>#,##0</c:formatCode>
                <c:ptCount val="12"/>
                <c:pt idx="0">
                  <c:v>71091</c:v>
                </c:pt>
                <c:pt idx="1">
                  <c:v>84077</c:v>
                </c:pt>
                <c:pt idx="2">
                  <c:v>119952</c:v>
                </c:pt>
                <c:pt idx="3">
                  <c:v>160463</c:v>
                </c:pt>
                <c:pt idx="4">
                  <c:v>176307</c:v>
                </c:pt>
                <c:pt idx="5">
                  <c:v>157639</c:v>
                </c:pt>
                <c:pt idx="6">
                  <c:v>162942</c:v>
                </c:pt>
                <c:pt idx="7">
                  <c:v>184502</c:v>
                </c:pt>
                <c:pt idx="8">
                  <c:v>168367</c:v>
                </c:pt>
                <c:pt idx="9">
                  <c:v>150223</c:v>
                </c:pt>
                <c:pt idx="10">
                  <c:v>93439</c:v>
                </c:pt>
                <c:pt idx="11">
                  <c:v>77507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E-404F-A5E2-C545233BBA55}"/>
            </c:ext>
          </c:extLst>
        </c:ser>
        <c:ser>
          <c:idx val="1"/>
          <c:order val="1"/>
          <c:tx>
            <c:strRef>
              <c:f>Foglio4!$E$4</c:f>
              <c:strCache>
                <c:ptCount val="1"/>
                <c:pt idx="0">
                  <c:v>Presenze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Foglio4!$E$5:$E$16</c:f>
              <c:numCache>
                <c:formatCode>#,##0</c:formatCode>
                <c:ptCount val="12"/>
                <c:pt idx="0">
                  <c:v>72119</c:v>
                </c:pt>
                <c:pt idx="1">
                  <c:v>76677</c:v>
                </c:pt>
                <c:pt idx="2">
                  <c:v>19866</c:v>
                </c:pt>
                <c:pt idx="3">
                  <c:v>5828</c:v>
                </c:pt>
                <c:pt idx="4">
                  <c:v>10709</c:v>
                </c:pt>
                <c:pt idx="5">
                  <c:v>25077</c:v>
                </c:pt>
                <c:pt idx="6">
                  <c:v>67776</c:v>
                </c:pt>
                <c:pt idx="7">
                  <c:v>140176</c:v>
                </c:pt>
                <c:pt idx="8">
                  <c:v>101055</c:v>
                </c:pt>
                <c:pt idx="9">
                  <c:v>81039</c:v>
                </c:pt>
                <c:pt idx="10">
                  <c:v>27275</c:v>
                </c:pt>
                <c:pt idx="11">
                  <c:v>22014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7E-404F-A5E2-C545233BBA55}"/>
            </c:ext>
          </c:extLst>
        </c:ser>
        <c:ser>
          <c:idx val="2"/>
          <c:order val="2"/>
          <c:tx>
            <c:strRef>
              <c:f>Foglio4!$G$4</c:f>
              <c:strCache>
                <c:ptCount val="1"/>
                <c:pt idx="0">
                  <c:v>Presenze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Foglio4!$G$5:$G$16</c:f>
              <c:numCache>
                <c:formatCode>#,##0</c:formatCode>
                <c:ptCount val="12"/>
                <c:pt idx="0">
                  <c:v>22467</c:v>
                </c:pt>
                <c:pt idx="1">
                  <c:v>30280</c:v>
                </c:pt>
                <c:pt idx="2">
                  <c:v>35701</c:v>
                </c:pt>
                <c:pt idx="3">
                  <c:v>26939</c:v>
                </c:pt>
                <c:pt idx="4">
                  <c:v>43456</c:v>
                </c:pt>
                <c:pt idx="5">
                  <c:v>80413</c:v>
                </c:pt>
                <c:pt idx="6">
                  <c:v>142897</c:v>
                </c:pt>
                <c:pt idx="7">
                  <c:v>187955</c:v>
                </c:pt>
                <c:pt idx="8">
                  <c:v>136822</c:v>
                </c:pt>
                <c:pt idx="9">
                  <c:v>128023</c:v>
                </c:pt>
                <c:pt idx="10">
                  <c:v>78524</c:v>
                </c:pt>
                <c:pt idx="11">
                  <c:v>69688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7E-404F-A5E2-C545233BBA55}"/>
            </c:ext>
          </c:extLst>
        </c:ser>
        <c:ser>
          <c:idx val="3"/>
          <c:order val="3"/>
          <c:tx>
            <c:strRef>
              <c:f>Foglio4!$I$4</c:f>
              <c:strCache>
                <c:ptCount val="1"/>
                <c:pt idx="0">
                  <c:v>Presenze '22</c:v>
                </c:pt>
              </c:strCache>
            </c:strRef>
          </c:tx>
          <c:spPr>
            <a:ln w="1016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Foglio4!$A$5:$A$16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Foglio4!$I$5:$I$16</c:f>
              <c:numCache>
                <c:formatCode>#,##0</c:formatCode>
                <c:ptCount val="12"/>
                <c:pt idx="0">
                  <c:v>54211</c:v>
                </c:pt>
                <c:pt idx="1">
                  <c:v>70802</c:v>
                </c:pt>
                <c:pt idx="2">
                  <c:v>101518</c:v>
                </c:pt>
                <c:pt idx="3">
                  <c:v>147125</c:v>
                </c:pt>
                <c:pt idx="4">
                  <c:v>173705</c:v>
                </c:pt>
                <c:pt idx="5">
                  <c:v>163775</c:v>
                </c:pt>
                <c:pt idx="6">
                  <c:v>178897</c:v>
                </c:pt>
                <c:pt idx="7">
                  <c:v>206640</c:v>
                </c:pt>
                <c:pt idx="8">
                  <c:v>185386</c:v>
                </c:pt>
                <c:pt idx="9">
                  <c:v>178198</c:v>
                </c:pt>
                <c:pt idx="10">
                  <c:v>98654</c:v>
                </c:pt>
                <c:pt idx="11">
                  <c:v>91286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7E-404F-A5E2-C545233BB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307136"/>
        <c:axId val="167308672"/>
      </c:lineChart>
      <c:catAx>
        <c:axId val="1673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it-IT"/>
          </a:p>
        </c:txPr>
        <c:crossAx val="167308672"/>
        <c:crosses val="autoZero"/>
        <c:auto val="1"/>
        <c:lblAlgn val="ctr"/>
        <c:lblOffset val="100"/>
        <c:noMultiLvlLbl val="0"/>
      </c:catAx>
      <c:valAx>
        <c:axId val="167308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6730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5740740740741"/>
          <c:y val="1.516713505661952E-2"/>
          <c:w val="0.16787861952861952"/>
          <c:h val="0.17156533312249631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10557900846249E-2"/>
          <c:y val="2.7370420135833948E-2"/>
          <c:w val="0.90886401719417531"/>
          <c:h val="0.92447598364966022"/>
        </c:manualLayout>
      </c:layout>
      <c:lineChart>
        <c:grouping val="standard"/>
        <c:varyColors val="0"/>
        <c:ser>
          <c:idx val="0"/>
          <c:order val="0"/>
          <c:tx>
            <c:strRef>
              <c:f>Foglio4!$B$4</c:f>
              <c:strCache>
                <c:ptCount val="1"/>
                <c:pt idx="0">
                  <c:v>Arrivi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Foglio4!$A$26:$A$37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Foglio4!$B$26:$B$37</c:f>
              <c:numCache>
                <c:formatCode>#,##0</c:formatCode>
                <c:ptCount val="12"/>
                <c:pt idx="0">
                  <c:v>22740</c:v>
                </c:pt>
                <c:pt idx="1">
                  <c:v>27242</c:v>
                </c:pt>
                <c:pt idx="2">
                  <c:v>34286</c:v>
                </c:pt>
                <c:pt idx="3">
                  <c:v>35383</c:v>
                </c:pt>
                <c:pt idx="4">
                  <c:v>32892</c:v>
                </c:pt>
                <c:pt idx="5">
                  <c:v>30388</c:v>
                </c:pt>
                <c:pt idx="6">
                  <c:v>29956</c:v>
                </c:pt>
                <c:pt idx="7">
                  <c:v>35824</c:v>
                </c:pt>
                <c:pt idx="8">
                  <c:v>28276</c:v>
                </c:pt>
                <c:pt idx="9">
                  <c:v>29100</c:v>
                </c:pt>
                <c:pt idx="10">
                  <c:v>27606</c:v>
                </c:pt>
                <c:pt idx="11">
                  <c:v>25658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CD-45A1-B357-C1219DCB810E}"/>
            </c:ext>
          </c:extLst>
        </c:ser>
        <c:ser>
          <c:idx val="1"/>
          <c:order val="1"/>
          <c:tx>
            <c:strRef>
              <c:f>Foglio4!$D$4</c:f>
              <c:strCache>
                <c:ptCount val="1"/>
                <c:pt idx="0">
                  <c:v>Arrivi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Foglio4!$A$26:$A$37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Foglio4!$D$26:$D$37</c:f>
              <c:numCache>
                <c:formatCode>#,##0</c:formatCode>
                <c:ptCount val="12"/>
                <c:pt idx="0">
                  <c:v>22746</c:v>
                </c:pt>
                <c:pt idx="1">
                  <c:v>22267</c:v>
                </c:pt>
                <c:pt idx="2">
                  <c:v>4145</c:v>
                </c:pt>
                <c:pt idx="3">
                  <c:v>480</c:v>
                </c:pt>
                <c:pt idx="4">
                  <c:v>1993</c:v>
                </c:pt>
                <c:pt idx="5">
                  <c:v>8547</c:v>
                </c:pt>
                <c:pt idx="6">
                  <c:v>21639</c:v>
                </c:pt>
                <c:pt idx="7">
                  <c:v>41501</c:v>
                </c:pt>
                <c:pt idx="8">
                  <c:v>28983</c:v>
                </c:pt>
                <c:pt idx="9">
                  <c:v>22608</c:v>
                </c:pt>
                <c:pt idx="10">
                  <c:v>6861</c:v>
                </c:pt>
                <c:pt idx="11">
                  <c:v>7334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CD-45A1-B357-C1219DCB810E}"/>
            </c:ext>
          </c:extLst>
        </c:ser>
        <c:ser>
          <c:idx val="2"/>
          <c:order val="2"/>
          <c:tx>
            <c:strRef>
              <c:f>Foglio4!$F$4</c:f>
              <c:strCache>
                <c:ptCount val="1"/>
                <c:pt idx="0">
                  <c:v>Arrivi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Foglio4!$F$26:$F$37</c:f>
              <c:numCache>
                <c:formatCode>#,##0</c:formatCode>
                <c:ptCount val="12"/>
                <c:pt idx="0">
                  <c:v>6349</c:v>
                </c:pt>
                <c:pt idx="1">
                  <c:v>10259</c:v>
                </c:pt>
                <c:pt idx="2">
                  <c:v>11444</c:v>
                </c:pt>
                <c:pt idx="3">
                  <c:v>8354</c:v>
                </c:pt>
                <c:pt idx="4">
                  <c:v>15512</c:v>
                </c:pt>
                <c:pt idx="5">
                  <c:v>27694</c:v>
                </c:pt>
                <c:pt idx="6">
                  <c:v>36040</c:v>
                </c:pt>
                <c:pt idx="7">
                  <c:v>45900</c:v>
                </c:pt>
                <c:pt idx="8">
                  <c:v>33435</c:v>
                </c:pt>
                <c:pt idx="9">
                  <c:v>31902</c:v>
                </c:pt>
                <c:pt idx="10">
                  <c:v>24897</c:v>
                </c:pt>
                <c:pt idx="11">
                  <c:v>24075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CD-45A1-B357-C1219DCB810E}"/>
            </c:ext>
          </c:extLst>
        </c:ser>
        <c:ser>
          <c:idx val="3"/>
          <c:order val="3"/>
          <c:tx>
            <c:strRef>
              <c:f>Foglio4!$H$25</c:f>
              <c:strCache>
                <c:ptCount val="1"/>
                <c:pt idx="0">
                  <c:v>Arrivi '22</c:v>
                </c:pt>
              </c:strCache>
            </c:strRef>
          </c:tx>
          <c:spPr>
            <a:ln w="1016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Foglio4!$A$26:$A$37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Foglio4!$H$26:$H$37</c:f>
              <c:numCache>
                <c:formatCode>#,##0</c:formatCode>
                <c:ptCount val="12"/>
                <c:pt idx="0">
                  <c:v>17401</c:v>
                </c:pt>
                <c:pt idx="1">
                  <c:v>22504</c:v>
                </c:pt>
                <c:pt idx="2">
                  <c:v>29850</c:v>
                </c:pt>
                <c:pt idx="3">
                  <c:v>33823</c:v>
                </c:pt>
                <c:pt idx="4">
                  <c:v>37464</c:v>
                </c:pt>
                <c:pt idx="5">
                  <c:v>32859</c:v>
                </c:pt>
                <c:pt idx="6">
                  <c:v>34487</c:v>
                </c:pt>
                <c:pt idx="7">
                  <c:v>41498</c:v>
                </c:pt>
                <c:pt idx="8">
                  <c:v>33674</c:v>
                </c:pt>
                <c:pt idx="9">
                  <c:v>33921</c:v>
                </c:pt>
                <c:pt idx="10">
                  <c:v>26732</c:v>
                </c:pt>
                <c:pt idx="11">
                  <c:v>29939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CD-45A1-B357-C1219DCB8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501568"/>
        <c:axId val="227503104"/>
      </c:lineChart>
      <c:catAx>
        <c:axId val="22750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it-IT"/>
          </a:p>
        </c:txPr>
        <c:crossAx val="227503104"/>
        <c:crosses val="autoZero"/>
        <c:auto val="1"/>
        <c:lblAlgn val="ctr"/>
        <c:lblOffset val="100"/>
        <c:noMultiLvlLbl val="0"/>
      </c:catAx>
      <c:valAx>
        <c:axId val="2275031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22750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17946127946117"/>
          <c:y val="2.3515938137267222E-2"/>
          <c:w val="0.12432626262626263"/>
          <c:h val="0.17156533312249631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285805685321E-2"/>
          <c:y val="2.3192533623351032E-2"/>
          <c:w val="0.90194731039695253"/>
          <c:h val="0.92447598364966022"/>
        </c:manualLayout>
      </c:layout>
      <c:lineChart>
        <c:grouping val="standard"/>
        <c:varyColors val="0"/>
        <c:ser>
          <c:idx val="0"/>
          <c:order val="0"/>
          <c:tx>
            <c:strRef>
              <c:f>Foglio4!$C$4</c:f>
              <c:strCache>
                <c:ptCount val="1"/>
                <c:pt idx="0">
                  <c:v>Presenze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Foglio4!$A$26:$A$37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Foglio4!$C$26:$C$37</c:f>
              <c:numCache>
                <c:formatCode>#,##0</c:formatCode>
                <c:ptCount val="12"/>
                <c:pt idx="0">
                  <c:v>45272</c:v>
                </c:pt>
                <c:pt idx="1">
                  <c:v>52404</c:v>
                </c:pt>
                <c:pt idx="2">
                  <c:v>70911</c:v>
                </c:pt>
                <c:pt idx="3">
                  <c:v>74322</c:v>
                </c:pt>
                <c:pt idx="4">
                  <c:v>65540</c:v>
                </c:pt>
                <c:pt idx="5">
                  <c:v>59476</c:v>
                </c:pt>
                <c:pt idx="6">
                  <c:v>63310</c:v>
                </c:pt>
                <c:pt idx="7">
                  <c:v>83515</c:v>
                </c:pt>
                <c:pt idx="8">
                  <c:v>53785</c:v>
                </c:pt>
                <c:pt idx="9">
                  <c:v>55952</c:v>
                </c:pt>
                <c:pt idx="10">
                  <c:v>54528</c:v>
                </c:pt>
                <c:pt idx="11">
                  <c:v>49325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54-4635-A970-7675AD5A9BEC}"/>
            </c:ext>
          </c:extLst>
        </c:ser>
        <c:ser>
          <c:idx val="1"/>
          <c:order val="1"/>
          <c:tx>
            <c:strRef>
              <c:f>Foglio4!$E$4</c:f>
              <c:strCache>
                <c:ptCount val="1"/>
                <c:pt idx="0">
                  <c:v>Presenze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Foglio4!$A$26:$A$37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Foglio4!$E$26:$E$37</c:f>
              <c:numCache>
                <c:formatCode>#,##0</c:formatCode>
                <c:ptCount val="12"/>
                <c:pt idx="0">
                  <c:v>44275</c:v>
                </c:pt>
                <c:pt idx="1">
                  <c:v>44115</c:v>
                </c:pt>
                <c:pt idx="2">
                  <c:v>13003</c:v>
                </c:pt>
                <c:pt idx="3">
                  <c:v>5300</c:v>
                </c:pt>
                <c:pt idx="4">
                  <c:v>8577</c:v>
                </c:pt>
                <c:pt idx="5">
                  <c:v>20470</c:v>
                </c:pt>
                <c:pt idx="6">
                  <c:v>47102</c:v>
                </c:pt>
                <c:pt idx="7">
                  <c:v>99034</c:v>
                </c:pt>
                <c:pt idx="8">
                  <c:v>62917</c:v>
                </c:pt>
                <c:pt idx="9">
                  <c:v>52692</c:v>
                </c:pt>
                <c:pt idx="10">
                  <c:v>21653</c:v>
                </c:pt>
                <c:pt idx="11">
                  <c:v>18908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54-4635-A970-7675AD5A9BEC}"/>
            </c:ext>
          </c:extLst>
        </c:ser>
        <c:ser>
          <c:idx val="2"/>
          <c:order val="2"/>
          <c:tx>
            <c:strRef>
              <c:f>Foglio4!$G$4</c:f>
              <c:strCache>
                <c:ptCount val="1"/>
                <c:pt idx="0">
                  <c:v>Presenze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Foglio4!$G$26:$G$37</c:f>
              <c:numCache>
                <c:formatCode>#,##0</c:formatCode>
                <c:ptCount val="12"/>
                <c:pt idx="0">
                  <c:v>17355</c:v>
                </c:pt>
                <c:pt idx="1">
                  <c:v>23055</c:v>
                </c:pt>
                <c:pt idx="2">
                  <c:v>27338</c:v>
                </c:pt>
                <c:pt idx="3">
                  <c:v>20552</c:v>
                </c:pt>
                <c:pt idx="4">
                  <c:v>35116</c:v>
                </c:pt>
                <c:pt idx="5">
                  <c:v>60209</c:v>
                </c:pt>
                <c:pt idx="6">
                  <c:v>81152</c:v>
                </c:pt>
                <c:pt idx="7">
                  <c:v>113759</c:v>
                </c:pt>
                <c:pt idx="8">
                  <c:v>75864</c:v>
                </c:pt>
                <c:pt idx="9">
                  <c:v>70885</c:v>
                </c:pt>
                <c:pt idx="10">
                  <c:v>49605</c:v>
                </c:pt>
                <c:pt idx="11">
                  <c:v>50570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54-4635-A970-7675AD5A9BEC}"/>
            </c:ext>
          </c:extLst>
        </c:ser>
        <c:ser>
          <c:idx val="3"/>
          <c:order val="3"/>
          <c:tx>
            <c:strRef>
              <c:f>Foglio4!$I$25</c:f>
              <c:strCache>
                <c:ptCount val="1"/>
                <c:pt idx="0">
                  <c:v>Presenze '22</c:v>
                </c:pt>
              </c:strCache>
            </c:strRef>
          </c:tx>
          <c:spPr>
            <a:ln w="1016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Foglio4!$A$26:$A$37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Foglio4!$I$26:$I$37</c:f>
              <c:numCache>
                <c:formatCode>#,##0</c:formatCode>
                <c:ptCount val="12"/>
                <c:pt idx="0">
                  <c:v>39646</c:v>
                </c:pt>
                <c:pt idx="1">
                  <c:v>45647</c:v>
                </c:pt>
                <c:pt idx="2">
                  <c:v>60091</c:v>
                </c:pt>
                <c:pt idx="3">
                  <c:v>73939</c:v>
                </c:pt>
                <c:pt idx="4">
                  <c:v>78821</c:v>
                </c:pt>
                <c:pt idx="5">
                  <c:v>69510</c:v>
                </c:pt>
                <c:pt idx="6">
                  <c:v>73424</c:v>
                </c:pt>
                <c:pt idx="7">
                  <c:v>99623</c:v>
                </c:pt>
                <c:pt idx="8">
                  <c:v>68062</c:v>
                </c:pt>
                <c:pt idx="9">
                  <c:v>71274</c:v>
                </c:pt>
                <c:pt idx="10">
                  <c:v>54293</c:v>
                </c:pt>
                <c:pt idx="11">
                  <c:v>61318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54-4635-A970-7675AD5A9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08416"/>
        <c:axId val="155309952"/>
      </c:lineChart>
      <c:catAx>
        <c:axId val="15530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it-IT"/>
          </a:p>
        </c:txPr>
        <c:crossAx val="155309952"/>
        <c:crosses val="autoZero"/>
        <c:auto val="1"/>
        <c:lblAlgn val="ctr"/>
        <c:lblOffset val="100"/>
        <c:noMultiLvlLbl val="0"/>
      </c:catAx>
      <c:valAx>
        <c:axId val="155309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5530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37222222222224"/>
          <c:y val="6.1148632589258324E-2"/>
          <c:w val="0.15291228956228956"/>
          <c:h val="0.17156533312249631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10557900846249E-2"/>
          <c:y val="2.3192533623351032E-2"/>
          <c:w val="0.90886401719417531"/>
          <c:h val="0.92447598364966022"/>
        </c:manualLayout>
      </c:layout>
      <c:lineChart>
        <c:grouping val="standard"/>
        <c:varyColors val="0"/>
        <c:ser>
          <c:idx val="0"/>
          <c:order val="0"/>
          <c:tx>
            <c:strRef>
              <c:f>Foglio4!$B$4</c:f>
              <c:strCache>
                <c:ptCount val="1"/>
                <c:pt idx="0">
                  <c:v>Arrivi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Foglio4!$B$46:$B$57</c:f>
              <c:numCache>
                <c:formatCode>#,##0</c:formatCode>
                <c:ptCount val="12"/>
                <c:pt idx="0">
                  <c:v>10054</c:v>
                </c:pt>
                <c:pt idx="1">
                  <c:v>11280</c:v>
                </c:pt>
                <c:pt idx="2">
                  <c:v>19597</c:v>
                </c:pt>
                <c:pt idx="3">
                  <c:v>37467</c:v>
                </c:pt>
                <c:pt idx="4">
                  <c:v>49787</c:v>
                </c:pt>
                <c:pt idx="5">
                  <c:v>43563</c:v>
                </c:pt>
                <c:pt idx="6">
                  <c:v>40779</c:v>
                </c:pt>
                <c:pt idx="7">
                  <c:v>41161</c:v>
                </c:pt>
                <c:pt idx="8">
                  <c:v>51798</c:v>
                </c:pt>
                <c:pt idx="9">
                  <c:v>41100</c:v>
                </c:pt>
                <c:pt idx="10">
                  <c:v>15025</c:v>
                </c:pt>
                <c:pt idx="11">
                  <c:v>10728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B-467B-8CA2-F1EEA81B2C15}"/>
            </c:ext>
          </c:extLst>
        </c:ser>
        <c:ser>
          <c:idx val="1"/>
          <c:order val="1"/>
          <c:tx>
            <c:strRef>
              <c:f>Foglio4!$D$4</c:f>
              <c:strCache>
                <c:ptCount val="1"/>
                <c:pt idx="0">
                  <c:v>Arrivi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Foglio4!$D$46:$D$57</c:f>
              <c:numCache>
                <c:formatCode>#,##0</c:formatCode>
                <c:ptCount val="12"/>
                <c:pt idx="0">
                  <c:v>10780</c:v>
                </c:pt>
                <c:pt idx="1">
                  <c:v>12167</c:v>
                </c:pt>
                <c:pt idx="2">
                  <c:v>1874</c:v>
                </c:pt>
                <c:pt idx="3">
                  <c:v>27</c:v>
                </c:pt>
                <c:pt idx="4">
                  <c:v>140</c:v>
                </c:pt>
                <c:pt idx="5">
                  <c:v>792</c:v>
                </c:pt>
                <c:pt idx="6">
                  <c:v>7960</c:v>
                </c:pt>
                <c:pt idx="7">
                  <c:v>14440</c:v>
                </c:pt>
                <c:pt idx="8">
                  <c:v>14064</c:v>
                </c:pt>
                <c:pt idx="9">
                  <c:v>9663</c:v>
                </c:pt>
                <c:pt idx="10">
                  <c:v>864</c:v>
                </c:pt>
                <c:pt idx="11">
                  <c:v>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9B-467B-8CA2-F1EEA81B2C15}"/>
            </c:ext>
          </c:extLst>
        </c:ser>
        <c:ser>
          <c:idx val="2"/>
          <c:order val="2"/>
          <c:tx>
            <c:strRef>
              <c:f>Foglio4!$F$4</c:f>
              <c:strCache>
                <c:ptCount val="1"/>
                <c:pt idx="0">
                  <c:v>Arrivi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Foglio4!$F$46:$F$57</c:f>
              <c:numCache>
                <c:formatCode>#,##0</c:formatCode>
                <c:ptCount val="12"/>
                <c:pt idx="0">
                  <c:v>645</c:v>
                </c:pt>
                <c:pt idx="1">
                  <c:v>609</c:v>
                </c:pt>
                <c:pt idx="2">
                  <c:v>854</c:v>
                </c:pt>
                <c:pt idx="3">
                  <c:v>833</c:v>
                </c:pt>
                <c:pt idx="4">
                  <c:v>2023</c:v>
                </c:pt>
                <c:pt idx="5">
                  <c:v>8264</c:v>
                </c:pt>
                <c:pt idx="6">
                  <c:v>24066</c:v>
                </c:pt>
                <c:pt idx="7">
                  <c:v>27847</c:v>
                </c:pt>
                <c:pt idx="8">
                  <c:v>25120</c:v>
                </c:pt>
                <c:pt idx="9">
                  <c:v>23399</c:v>
                </c:pt>
                <c:pt idx="10">
                  <c:v>10917</c:v>
                </c:pt>
                <c:pt idx="11">
                  <c:v>7136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9B-467B-8CA2-F1EEA81B2C15}"/>
            </c:ext>
          </c:extLst>
        </c:ser>
        <c:ser>
          <c:idx val="3"/>
          <c:order val="3"/>
          <c:tx>
            <c:strRef>
              <c:f>Foglio4!$H$45</c:f>
              <c:strCache>
                <c:ptCount val="1"/>
                <c:pt idx="0">
                  <c:v>Arrivi '22</c:v>
                </c:pt>
              </c:strCache>
            </c:strRef>
          </c:tx>
          <c:spPr>
            <a:ln w="1016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Foglio4!$A$46:$A$57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Foglio4!$H$46:$H$57</c:f>
              <c:numCache>
                <c:formatCode>#,##0</c:formatCode>
                <c:ptCount val="12"/>
                <c:pt idx="0">
                  <c:v>4746</c:v>
                </c:pt>
                <c:pt idx="1">
                  <c:v>9669</c:v>
                </c:pt>
                <c:pt idx="2">
                  <c:v>16034</c:v>
                </c:pt>
                <c:pt idx="3">
                  <c:v>30972</c:v>
                </c:pt>
                <c:pt idx="4">
                  <c:v>39997</c:v>
                </c:pt>
                <c:pt idx="5">
                  <c:v>40008</c:v>
                </c:pt>
                <c:pt idx="6">
                  <c:v>41883</c:v>
                </c:pt>
                <c:pt idx="7">
                  <c:v>40598</c:v>
                </c:pt>
                <c:pt idx="8">
                  <c:v>51613</c:v>
                </c:pt>
                <c:pt idx="9">
                  <c:v>45474</c:v>
                </c:pt>
                <c:pt idx="10">
                  <c:v>16217</c:v>
                </c:pt>
                <c:pt idx="11">
                  <c:v>11371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9B-467B-8CA2-F1EEA81B2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280640"/>
        <c:axId val="167282176"/>
      </c:lineChart>
      <c:catAx>
        <c:axId val="16728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167282176"/>
        <c:crosses val="autoZero"/>
        <c:auto val="1"/>
        <c:lblAlgn val="ctr"/>
        <c:lblOffset val="100"/>
        <c:noMultiLvlLbl val="0"/>
      </c:catAx>
      <c:valAx>
        <c:axId val="167282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728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06835016835012"/>
          <c:y val="4.2316397426884131E-2"/>
          <c:w val="0.13929259259259258"/>
          <c:h val="0.171565333122496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285805685321E-2"/>
          <c:y val="2.3192533623351032E-2"/>
          <c:w val="0.90194731039695253"/>
          <c:h val="0.92447598364966022"/>
        </c:manualLayout>
      </c:layout>
      <c:lineChart>
        <c:grouping val="standard"/>
        <c:varyColors val="0"/>
        <c:ser>
          <c:idx val="0"/>
          <c:order val="0"/>
          <c:tx>
            <c:strRef>
              <c:f>Foglio4!$C$4</c:f>
              <c:strCache>
                <c:ptCount val="1"/>
                <c:pt idx="0">
                  <c:v>Presenze '19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Foglio4!$A$46:$A$57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Foglio4!$C$46:$C$57</c:f>
              <c:numCache>
                <c:formatCode>#,##0</c:formatCode>
                <c:ptCount val="12"/>
                <c:pt idx="0">
                  <c:v>25819</c:v>
                </c:pt>
                <c:pt idx="1">
                  <c:v>31673</c:v>
                </c:pt>
                <c:pt idx="2">
                  <c:v>49041</c:v>
                </c:pt>
                <c:pt idx="3">
                  <c:v>86141</c:v>
                </c:pt>
                <c:pt idx="4">
                  <c:v>110767</c:v>
                </c:pt>
                <c:pt idx="5">
                  <c:v>98163</c:v>
                </c:pt>
                <c:pt idx="6">
                  <c:v>99632</c:v>
                </c:pt>
                <c:pt idx="7">
                  <c:v>100987</c:v>
                </c:pt>
                <c:pt idx="8">
                  <c:v>114582</c:v>
                </c:pt>
                <c:pt idx="9">
                  <c:v>94271</c:v>
                </c:pt>
                <c:pt idx="10">
                  <c:v>38911</c:v>
                </c:pt>
                <c:pt idx="11">
                  <c:v>28182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C8-4784-B5AA-6EFF9AC8880E}"/>
            </c:ext>
          </c:extLst>
        </c:ser>
        <c:ser>
          <c:idx val="1"/>
          <c:order val="1"/>
          <c:tx>
            <c:strRef>
              <c:f>Foglio4!$E$4</c:f>
              <c:strCache>
                <c:ptCount val="1"/>
                <c:pt idx="0">
                  <c:v>Presenze '20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Foglio4!$A$46:$A$57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Foglio4!$E$46:$E$57</c:f>
              <c:numCache>
                <c:formatCode>#,##0</c:formatCode>
                <c:ptCount val="12"/>
                <c:pt idx="0">
                  <c:v>27844</c:v>
                </c:pt>
                <c:pt idx="1">
                  <c:v>32562</c:v>
                </c:pt>
                <c:pt idx="2">
                  <c:v>6863</c:v>
                </c:pt>
                <c:pt idx="3">
                  <c:v>528</c:v>
                </c:pt>
                <c:pt idx="4">
                  <c:v>2132</c:v>
                </c:pt>
                <c:pt idx="5">
                  <c:v>4607</c:v>
                </c:pt>
                <c:pt idx="6">
                  <c:v>20674</c:v>
                </c:pt>
                <c:pt idx="7">
                  <c:v>41142</c:v>
                </c:pt>
                <c:pt idx="8">
                  <c:v>38138</c:v>
                </c:pt>
                <c:pt idx="9">
                  <c:v>28347</c:v>
                </c:pt>
                <c:pt idx="10">
                  <c:v>5622</c:v>
                </c:pt>
                <c:pt idx="11">
                  <c:v>3106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8-4784-B5AA-6EFF9AC8880E}"/>
            </c:ext>
          </c:extLst>
        </c:ser>
        <c:ser>
          <c:idx val="2"/>
          <c:order val="2"/>
          <c:tx>
            <c:strRef>
              <c:f>Foglio4!$G$4</c:f>
              <c:strCache>
                <c:ptCount val="1"/>
                <c:pt idx="0">
                  <c:v>Presenze '21</c:v>
                </c:pt>
              </c:strCache>
            </c:strRef>
          </c:tx>
          <c:spPr>
            <a:ln w="762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Foglio4!$G$46:$G$57</c:f>
              <c:numCache>
                <c:formatCode>#,##0</c:formatCode>
                <c:ptCount val="12"/>
                <c:pt idx="0">
                  <c:v>5112</c:v>
                </c:pt>
                <c:pt idx="1">
                  <c:v>7225</c:v>
                </c:pt>
                <c:pt idx="2">
                  <c:v>8363</c:v>
                </c:pt>
                <c:pt idx="3">
                  <c:v>6387</c:v>
                </c:pt>
                <c:pt idx="4">
                  <c:v>8340</c:v>
                </c:pt>
                <c:pt idx="5">
                  <c:v>20204</c:v>
                </c:pt>
                <c:pt idx="6">
                  <c:v>61745</c:v>
                </c:pt>
                <c:pt idx="7">
                  <c:v>74196</c:v>
                </c:pt>
                <c:pt idx="8">
                  <c:v>60958</c:v>
                </c:pt>
                <c:pt idx="9">
                  <c:v>57138</c:v>
                </c:pt>
                <c:pt idx="10">
                  <c:v>28919</c:v>
                </c:pt>
                <c:pt idx="11">
                  <c:v>19118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C8-4784-B5AA-6EFF9AC8880E}"/>
            </c:ext>
          </c:extLst>
        </c:ser>
        <c:ser>
          <c:idx val="3"/>
          <c:order val="3"/>
          <c:tx>
            <c:strRef>
              <c:f>Foglio4!$I$45</c:f>
              <c:strCache>
                <c:ptCount val="1"/>
                <c:pt idx="0">
                  <c:v>Presenze '22</c:v>
                </c:pt>
              </c:strCache>
            </c:strRef>
          </c:tx>
          <c:spPr>
            <a:ln w="1016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Foglio4!$A$46:$A$57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Foglio4!$I$46:$I$57</c:f>
              <c:numCache>
                <c:formatCode>#,##0</c:formatCode>
                <c:ptCount val="12"/>
                <c:pt idx="0">
                  <c:v>14565</c:v>
                </c:pt>
                <c:pt idx="1">
                  <c:v>25155</c:v>
                </c:pt>
                <c:pt idx="2">
                  <c:v>41427</c:v>
                </c:pt>
                <c:pt idx="3">
                  <c:v>73186</c:v>
                </c:pt>
                <c:pt idx="4">
                  <c:v>94884</c:v>
                </c:pt>
                <c:pt idx="5">
                  <c:v>94265</c:v>
                </c:pt>
                <c:pt idx="6">
                  <c:v>105473</c:v>
                </c:pt>
                <c:pt idx="7">
                  <c:v>107017</c:v>
                </c:pt>
                <c:pt idx="8">
                  <c:v>117324</c:v>
                </c:pt>
                <c:pt idx="9">
                  <c:v>106924</c:v>
                </c:pt>
                <c:pt idx="10">
                  <c:v>44361</c:v>
                </c:pt>
                <c:pt idx="11">
                  <c:v>29968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C8-4784-B5AA-6EFF9AC88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63232"/>
        <c:axId val="170877312"/>
      </c:lineChart>
      <c:catAx>
        <c:axId val="17086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170877312"/>
        <c:crosses val="autoZero"/>
        <c:auto val="1"/>
        <c:lblAlgn val="ctr"/>
        <c:lblOffset val="100"/>
        <c:noMultiLvlLbl val="0"/>
      </c:catAx>
      <c:valAx>
        <c:axId val="1708773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08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15437710437708"/>
          <c:y val="5.0703916308051031E-2"/>
          <c:w val="0.14649814814814816"/>
          <c:h val="0.1715653331224963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D3F48-382F-4B72-BC87-DC100CD6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2691"/>
            <a:ext cx="9144000" cy="2120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1C495-DB64-4F7C-B500-324C14EF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9F0C50-05F5-4BB4-ADDE-27AD0E73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E833-4013-4AE2-949E-1B3A04012AA4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F9CD4-ED97-4763-9772-F6D8614E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72F75D-7C50-4D08-8BB6-3D4228D2700B}"/>
              </a:ext>
            </a:extLst>
          </p:cNvPr>
          <p:cNvSpPr/>
          <p:nvPr userDrawn="1"/>
        </p:nvSpPr>
        <p:spPr>
          <a:xfrm>
            <a:off x="0" y="1575912"/>
            <a:ext cx="12192000" cy="220271"/>
          </a:xfrm>
          <a:prstGeom prst="rect">
            <a:avLst/>
          </a:prstGeom>
          <a:solidFill>
            <a:srgbClr val="00924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14E4C8-DF70-40F9-91C0-9F02DB32C4CF}"/>
              </a:ext>
            </a:extLst>
          </p:cNvPr>
          <p:cNvSpPr txBox="1"/>
          <p:nvPr userDrawn="1"/>
        </p:nvSpPr>
        <p:spPr>
          <a:xfrm>
            <a:off x="692726" y="807907"/>
            <a:ext cx="1083425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sz="2000" b="1" dirty="0">
                <a:solidFill>
                  <a:srgbClr val="00924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TRAVOLTI DA UN INSOLITO DESTINO NEL MARE SMERALDO DEI DATI</a:t>
            </a:r>
          </a:p>
          <a:p>
            <a:pPr algn="ctr">
              <a:spcAft>
                <a:spcPts val="300"/>
              </a:spcAft>
            </a:pPr>
            <a:r>
              <a:rPr lang="it-IT" sz="1600" b="0" i="0" u="none" strike="noStrike" baseline="0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e 16 giugno 2023 – Museo Archeologico, OLBIA</a:t>
            </a:r>
            <a:endParaRPr lang="it-IT" sz="1600" dirty="0">
              <a:solidFill>
                <a:srgbClr val="0092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00D2087-68B6-4CCA-B90C-C82614511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1" y="6018599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E25D23-A0AA-4717-B1D2-876B9C350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8662" y="126333"/>
            <a:ext cx="3814675" cy="6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1B67-8FC2-4C70-8862-8C0744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2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C0DA2-8BF8-4638-A454-2C90203B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567"/>
            <a:ext cx="10515600" cy="469739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59697A-6655-44DF-9257-13E0CF36411B}"/>
              </a:ext>
            </a:extLst>
          </p:cNvPr>
          <p:cNvSpPr/>
          <p:nvPr userDrawn="1"/>
        </p:nvSpPr>
        <p:spPr>
          <a:xfrm>
            <a:off x="0" y="1208580"/>
            <a:ext cx="12192000" cy="180000"/>
          </a:xfrm>
          <a:prstGeom prst="rect">
            <a:avLst/>
          </a:prstGeom>
          <a:solidFill>
            <a:srgbClr val="00924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A92041-1E72-4134-B64B-3791D8CECA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787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86E0502-FC5E-4770-9A1E-02D2E42BB094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00924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2F33FE0-8386-4380-8748-E784F3B6A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318000"/>
            <a:ext cx="3249559" cy="54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AD98E6-5918-4BBF-A64D-520F5ED10C69}"/>
              </a:ext>
            </a:extLst>
          </p:cNvPr>
          <p:cNvSpPr txBox="1"/>
          <p:nvPr userDrawn="1"/>
        </p:nvSpPr>
        <p:spPr>
          <a:xfrm>
            <a:off x="2572327" y="6450818"/>
            <a:ext cx="7047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sz="1200" b="1" dirty="0">
                <a:solidFill>
                  <a:srgbClr val="00924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TRAVOLTI DA UN INSOLITO DESTINO NEL MARE SMERALDO DEI DATI</a:t>
            </a:r>
          </a:p>
        </p:txBody>
      </p:sp>
    </p:spTree>
    <p:extLst>
      <p:ext uri="{BB962C8B-B14F-4D97-AF65-F5344CB8AC3E}">
        <p14:creationId xmlns:p14="http://schemas.microsoft.com/office/powerpoint/2010/main" val="306242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F89EAD-6A09-4F26-84F1-5343EF68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470765-2F1D-4042-BEF3-49C3D1F5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9325E-BEBF-434B-8F33-EBBAA0BB8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84F05-71D2-44E7-A11A-0133DA0D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26961-C5A2-4C18-82C8-2C9188A2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3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725FEA-0F6B-449A-97EF-D0D3BA2C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1" y="6018599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38C10A1-EBB9-4A75-96E8-F82A9D16B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" y="2209481"/>
            <a:ext cx="6123572" cy="38403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7C2420E4-7D57-490E-A6F3-8E616EF4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33" y="2586221"/>
            <a:ext cx="6027215" cy="2137805"/>
          </a:xfrm>
        </p:spPr>
        <p:txBody>
          <a:bodyPr anchor="t">
            <a:noAutofit/>
          </a:bodyPr>
          <a:lstStyle/>
          <a:p>
            <a:pPr algn="l"/>
            <a:r>
              <a:rPr lang="it-IT" sz="4400" b="1" dirty="0">
                <a:solidFill>
                  <a:srgbClr val="C00000"/>
                </a:solidFill>
              </a:rPr>
              <a:t>A VOLTE RITORNANO</a:t>
            </a:r>
            <a:br>
              <a:rPr lang="it-IT" sz="4400" b="1" dirty="0">
                <a:solidFill>
                  <a:srgbClr val="C00000"/>
                </a:solidFill>
              </a:rPr>
            </a:br>
            <a:r>
              <a:rPr lang="it-IT" sz="3200" b="1" i="1" dirty="0">
                <a:solidFill>
                  <a:srgbClr val="C00000"/>
                </a:solidFill>
              </a:rPr>
              <a:t>(ED È UNA BUONA NOTIZIA)</a:t>
            </a:r>
            <a:br>
              <a:rPr lang="it-IT" sz="3200" b="1" dirty="0">
                <a:solidFill>
                  <a:srgbClr val="C00000"/>
                </a:solidFill>
              </a:rPr>
            </a:br>
            <a:br>
              <a:rPr lang="it-IT" sz="2400" b="1" dirty="0">
                <a:solidFill>
                  <a:srgbClr val="C00000"/>
                </a:solidFill>
              </a:rPr>
            </a:br>
            <a:r>
              <a:rPr lang="it-IT" sz="2400" b="1" dirty="0"/>
              <a:t>I TURISTI A PALERMO NEL 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AB7708-23E0-4701-A8F1-B2E751EDA0E5}"/>
              </a:ext>
            </a:extLst>
          </p:cNvPr>
          <p:cNvSpPr txBox="1"/>
          <p:nvPr/>
        </p:nvSpPr>
        <p:spPr>
          <a:xfrm>
            <a:off x="6876786" y="4753096"/>
            <a:ext cx="364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9E47"/>
                </a:solidFill>
                <a:latin typeface="Bahnschrift Light" panose="020B0502040204020203" pitchFamily="34" charset="0"/>
              </a:rPr>
              <a:t>GIROLAMO D’ANNEO</a:t>
            </a:r>
          </a:p>
          <a:p>
            <a:r>
              <a:rPr lang="it-IT" sz="1200" dirty="0">
                <a:solidFill>
                  <a:srgbClr val="009E47"/>
                </a:solidFill>
                <a:latin typeface="Bahnschrift Light" panose="020B0502040204020203" pitchFamily="34" charset="0"/>
              </a:rPr>
              <a:t>RESPONSABILE STUDI E RICERCHE STATISTICHE</a:t>
            </a:r>
            <a:br>
              <a:rPr lang="it-IT" sz="1200" dirty="0">
                <a:solidFill>
                  <a:srgbClr val="009E47"/>
                </a:solidFill>
                <a:latin typeface="Bahnschrift Light" panose="020B0502040204020203" pitchFamily="34" charset="0"/>
              </a:rPr>
            </a:br>
            <a:r>
              <a:rPr lang="it-IT" sz="1200" dirty="0">
                <a:solidFill>
                  <a:srgbClr val="009E47"/>
                </a:solidFill>
                <a:latin typeface="Bahnschrift Light" panose="020B0502040204020203" pitchFamily="34" charset="0"/>
              </a:rPr>
              <a:t>COMUNE DI PALERMO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7950C9-CC78-4000-90F3-CA3E9C31A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21" y="4820172"/>
            <a:ext cx="661371" cy="7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23C06-0FE7-4E9B-AEB8-F1A42C3B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1353800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 turisti a Palermo nel 2022: arrivi e presenze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97B81-DCF8-4040-AD49-D29DB9A9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50637"/>
            <a:ext cx="12188396" cy="13853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1400" dirty="0"/>
              <a:t>Uno degli effetti più immediati dell’emergenza sanitaria associata al Covid-19 è stato il repentino ridimensionamento e successivamente il blocco dei flussi turistici. L’arrivo e la diffusione dell’epidemia in Italia e negli altri paesi europei hanno infatti determinato l’adozione di provvedimenti emergenziali che, fra le altre cose, hanno azzerato l’attività turistica.</a:t>
            </a:r>
          </a:p>
          <a:p>
            <a:pPr marL="0" indent="0">
              <a:buNone/>
            </a:pPr>
            <a:r>
              <a:rPr lang="it-IT" sz="1400" dirty="0"/>
              <a:t>Qualche segnale di ripresa si è registrato nei mesi estivi del 2020, ma poi l’arrivo della seconda ondata del Covid-19 ha determinato un nuovo brusco calo dei flussi turistici, che è proseguito fino alla primavera del 2021. Nei mesi estivi del 2021 si è registrata una consistente ripresa dei flussi turistici, trainata dai turisti italiani. I turisti stranieri invece, sia pure in ripresa rispetto al 2020, sono rimasti ancora lontani dai numeri registrati nel 2019.</a:t>
            </a:r>
          </a:p>
          <a:p>
            <a:pPr marL="0" indent="0">
              <a:buNone/>
            </a:pPr>
            <a:r>
              <a:rPr lang="it-IT" sz="1400" dirty="0"/>
              <a:t>Nel 2022, con il progressivo allentarsi dei provvedimenti emergenziali, si è registrato un forte incremento dei flussi turistici, sia della componente italiana che – soprattutto – della componente straniera, e nella seconda parte dell’anno sono stati anche superati i livelli </a:t>
            </a:r>
            <a:r>
              <a:rPr lang="it-IT" sz="1400" dirty="0" err="1"/>
              <a:t>pre</a:t>
            </a:r>
            <a:r>
              <a:rPr lang="it-IT" sz="1400" dirty="0"/>
              <a:t>-pandemia del 2019.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24297"/>
              </p:ext>
            </p:extLst>
          </p:nvPr>
        </p:nvGraphicFramePr>
        <p:xfrm>
          <a:off x="3604" y="1385379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3CFAF0A-18F4-4ED0-82BD-7E5332677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71524"/>
              </p:ext>
            </p:extLst>
          </p:nvPr>
        </p:nvGraphicFramePr>
        <p:xfrm>
          <a:off x="6252000" y="1385379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EAAAB840-73D8-4185-9CC2-8F7BF264A8B9}"/>
              </a:ext>
            </a:extLst>
          </p:cNvPr>
          <p:cNvSpPr/>
          <p:nvPr/>
        </p:nvSpPr>
        <p:spPr>
          <a:xfrm>
            <a:off x="1477040" y="4563608"/>
            <a:ext cx="29931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Arrivi dei turisti italiani e stranieri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0F16283-CAF8-49D4-A28E-17FA353127DE}"/>
              </a:ext>
            </a:extLst>
          </p:cNvPr>
          <p:cNvSpPr/>
          <p:nvPr/>
        </p:nvSpPr>
        <p:spPr>
          <a:xfrm>
            <a:off x="7553348" y="4563608"/>
            <a:ext cx="33373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Presenze dei turisti italiani e stranieri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4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97B81-DCF8-4040-AD49-D29DB9A9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9829"/>
            <a:ext cx="12188396" cy="14261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1400" dirty="0"/>
              <a:t>Nei primi sei mesi del 2022 a Palermo si sono registrati oltre 300mila arrivi e 700mila presenze turistiche, valori decisamente più alti (rispettivamente +239,6% e +197,2%) rispetto a quelli registrati nel primo semestre 2021, ma ancora più bassi rispetto a quelli registrati nell’ultimo anno prima della pandemia: rispetto al primo semestre del 2019 gli arrivi sono diminuiti dell’11,1% e le presenze del 7,6%.</a:t>
            </a:r>
          </a:p>
          <a:p>
            <a:pPr marL="0" indent="0">
              <a:buNone/>
            </a:pPr>
            <a:r>
              <a:rPr lang="it-IT" sz="1400" dirty="0"/>
              <a:t>Nel secondo semestre si è registrata una forte ripresa dei flussi turistici, con valori degli arrivi e delle presenze più elevati sia rispetto al 2021 che rispetto al 2019: si sono registrati più di 400mila arrivi e quasi 940mila presenze, con un incremento di oltre il 25% rispetto al 2021 (+29,4% per gli arrivi e +26,2% per le presenze) e di circa il 10% rispetto al 2019 (+8,1% per gli arrivi e +12,2% per le presenze). </a:t>
            </a:r>
          </a:p>
          <a:p>
            <a:pPr marL="0" indent="0">
              <a:buNone/>
            </a:pPr>
            <a:r>
              <a:rPr lang="it-IT" sz="1400" dirty="0"/>
              <a:t>Complessivamente il 2022 ha chiuso con un incremento di circa il 70% rispetto al 2021 (+77,3% per gli arrivi e +67,8% per le presenze). Rispetto al 2019 si registra una lieve diminuzione per gli arrivi (-1,2%) e un leggero incremento per le presenze (+2,7%).</a:t>
            </a:r>
          </a:p>
          <a:p>
            <a:pPr marL="0" indent="0">
              <a:buNone/>
            </a:pPr>
            <a:endParaRPr lang="it-IT" sz="1400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3604" y="1385379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3CFAF0A-18F4-4ED0-82BD-7E533267797A}"/>
              </a:ext>
            </a:extLst>
          </p:cNvPr>
          <p:cNvGraphicFramePr>
            <a:graphicFrameLocks noGrp="1"/>
          </p:cNvGraphicFramePr>
          <p:nvPr/>
        </p:nvGraphicFramePr>
        <p:xfrm>
          <a:off x="6252614" y="1385379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868903E0-A321-4824-A6FC-8B648C08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1353800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 turisti a Palermo nel 2022: arrivi e presenze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556B4BF-D140-446B-9C33-93A27DBB72F6}"/>
              </a:ext>
            </a:extLst>
          </p:cNvPr>
          <p:cNvSpPr/>
          <p:nvPr/>
        </p:nvSpPr>
        <p:spPr>
          <a:xfrm>
            <a:off x="1477040" y="4563608"/>
            <a:ext cx="29931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Arrivi dei turisti italiani e stranieri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CE25127-F177-462D-838D-5F081B598966}"/>
              </a:ext>
            </a:extLst>
          </p:cNvPr>
          <p:cNvSpPr/>
          <p:nvPr/>
        </p:nvSpPr>
        <p:spPr>
          <a:xfrm>
            <a:off x="7553348" y="4563608"/>
            <a:ext cx="33373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Presenze dei turisti italiani e stranieri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50572"/>
              </p:ext>
            </p:extLst>
          </p:nvPr>
        </p:nvGraphicFramePr>
        <p:xfrm>
          <a:off x="2641" y="1393144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2A99898-F868-457D-A880-C9A495B22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78132"/>
              </p:ext>
            </p:extLst>
          </p:nvPr>
        </p:nvGraphicFramePr>
        <p:xfrm>
          <a:off x="6252651" y="1390306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890C0A9-9517-4342-BDD3-4251DF26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76220"/>
            <a:ext cx="12188396" cy="12597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/>
              <a:t>I turisti italiani hanno fatto registrare nel 2022 una crescita rispetto al 2021 del 35,6% in termini di arrivi e del 27,2% in termini di presenze.</a:t>
            </a:r>
          </a:p>
          <a:p>
            <a:pPr marL="0" indent="0">
              <a:buNone/>
            </a:pPr>
            <a:r>
              <a:rPr lang="it-IT" dirty="0"/>
              <a:t>La crescita è legata soprattutto al buon andamento dei flussi turistici nel primo semestre (quando invece nel corrispondente periodo del 2021 erano ancora evidenti gli effetti dell’emergenza sanitaria).</a:t>
            </a:r>
          </a:p>
          <a:p>
            <a:pPr marL="0" indent="0">
              <a:buNone/>
            </a:pPr>
            <a:r>
              <a:rPr lang="it-IT" dirty="0"/>
              <a:t>I turisti italiani sono aumentati anche rispetto al 2019 (ultimo anno </a:t>
            </a:r>
            <a:r>
              <a:rPr lang="it-IT" dirty="0" err="1"/>
              <a:t>pre</a:t>
            </a:r>
            <a:r>
              <a:rPr lang="it-IT" dirty="0"/>
              <a:t>-pandemia), con una crescita del 4,1% per gli arrivi e del 9,2% per le presenze.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8D2B9EA-1332-4786-A48A-434AE97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1353800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 turisti italiani nel 2022: arrivi e presenze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FDC1B16-924C-40FC-A286-2E99BB29BBDB}"/>
              </a:ext>
            </a:extLst>
          </p:cNvPr>
          <p:cNvSpPr/>
          <p:nvPr/>
        </p:nvSpPr>
        <p:spPr>
          <a:xfrm>
            <a:off x="1775198" y="4563608"/>
            <a:ext cx="2396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Arrivi dei turisti italiani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20BB8D6-CF96-4892-B12B-0F3E11955CE8}"/>
              </a:ext>
            </a:extLst>
          </p:cNvPr>
          <p:cNvSpPr/>
          <p:nvPr/>
        </p:nvSpPr>
        <p:spPr>
          <a:xfrm>
            <a:off x="7553348" y="4563608"/>
            <a:ext cx="33373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Presenze dei turisti italiani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017"/>
              </p:ext>
            </p:extLst>
          </p:nvPr>
        </p:nvGraphicFramePr>
        <p:xfrm>
          <a:off x="997" y="1392209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A0CE3FC-68A6-462D-A730-E61A52254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15607"/>
              </p:ext>
            </p:extLst>
          </p:nvPr>
        </p:nvGraphicFramePr>
        <p:xfrm>
          <a:off x="6252657" y="1390284"/>
          <a:ext cx="59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9E3956E-3BDC-4631-8445-975B2F62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02974"/>
            <a:ext cx="12188396" cy="133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dirty="0"/>
              <a:t>I turisti stranieri (che nel 2021 erano rimasti ben lontani dai livelli </a:t>
            </a:r>
            <a:r>
              <a:rPr lang="it-IT" sz="1500" dirty="0" err="1"/>
              <a:t>pre</a:t>
            </a:r>
            <a:r>
              <a:rPr lang="it-IT" sz="1500" dirty="0"/>
              <a:t>-pandemia) hanno fatto registrare nel 2022 un incremento rispetto all’anno precedente del 164,7% in termini di arrivi e del 138,9% in termini di presenze.</a:t>
            </a:r>
          </a:p>
          <a:p>
            <a:pPr marL="0" indent="0">
              <a:buNone/>
            </a:pPr>
            <a:r>
              <a:rPr lang="it-IT" sz="1500" dirty="0"/>
              <a:t>Rispetto al 2019, invece, il 2022 registra ancora un lieve gap, -6,4% in termini di arrivi e -2,7% in termini di presenze.</a:t>
            </a:r>
          </a:p>
          <a:p>
            <a:pPr marL="0" indent="0">
              <a:buNone/>
            </a:pPr>
            <a:r>
              <a:rPr lang="it-IT" sz="1500" dirty="0"/>
              <a:t>Il gap comunque si è annullato nella seconda metà dell’anno: a partire dal mese di luglio, gli arrivi e le presenze di turisti stranieri sono stati più elevati dei corrispondenti mesi del 2019.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7365B01-4199-4E3C-9CB4-08348DF1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1353800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 </a:t>
            </a:r>
            <a:r>
              <a:rPr lang="it-IT" b="1">
                <a:solidFill>
                  <a:srgbClr val="C00000"/>
                </a:solidFill>
              </a:rPr>
              <a:t>turisti stranieri nel 2022: </a:t>
            </a:r>
            <a:r>
              <a:rPr lang="it-IT" b="1" dirty="0">
                <a:solidFill>
                  <a:srgbClr val="C00000"/>
                </a:solidFill>
              </a:rPr>
              <a:t>arrivi e presenze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DAC079D-B65D-4BAB-ADAC-2CCD55BACA58}"/>
              </a:ext>
            </a:extLst>
          </p:cNvPr>
          <p:cNvSpPr/>
          <p:nvPr/>
        </p:nvSpPr>
        <p:spPr>
          <a:xfrm>
            <a:off x="1728711" y="4563608"/>
            <a:ext cx="2489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Arrivi dei turisti stranieri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CE319F5-DA69-4F66-AC83-8DD37997E39B}"/>
              </a:ext>
            </a:extLst>
          </p:cNvPr>
          <p:cNvSpPr/>
          <p:nvPr/>
        </p:nvSpPr>
        <p:spPr>
          <a:xfrm>
            <a:off x="7553348" y="4563608"/>
            <a:ext cx="33373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Presenze dei turisti stranieri dal 2019 al 2022</a:t>
            </a:r>
            <a:endParaRPr lang="it-IT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740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Bahnschrift Light</vt:lpstr>
      <vt:lpstr>Calibri</vt:lpstr>
      <vt:lpstr>Calibri Light</vt:lpstr>
      <vt:lpstr>Lucida Sans</vt:lpstr>
      <vt:lpstr>Tahoma</vt:lpstr>
      <vt:lpstr>Times New Roman</vt:lpstr>
      <vt:lpstr>Tema di Office</vt:lpstr>
      <vt:lpstr>A VOLTE RITORNANO (ED È UNA BUONA NOTIZIA)  I TURISTI A PALERMO NEL 2022</vt:lpstr>
      <vt:lpstr>I turisti a Palermo nel 2022: arrivi e presenze</vt:lpstr>
      <vt:lpstr>I turisti a Palermo nel 2022: arrivi e presenze</vt:lpstr>
      <vt:lpstr>I turisti italiani nel 2022: arrivi e presenze</vt:lpstr>
      <vt:lpstr>I turisti stranieri nel 2022: arrivi e presenze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19</cp:revision>
  <dcterms:created xsi:type="dcterms:W3CDTF">2022-04-03T16:23:48Z</dcterms:created>
  <dcterms:modified xsi:type="dcterms:W3CDTF">2023-05-23T12:18:05Z</dcterms:modified>
</cp:coreProperties>
</file>