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02D"/>
    <a:srgbClr val="82002D"/>
    <a:srgbClr val="009242"/>
    <a:srgbClr val="339966"/>
    <a:srgbClr val="3A966F"/>
    <a:srgbClr val="2EA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6D3F48-382F-4B72-BC87-DC100CD60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2691"/>
            <a:ext cx="9144000" cy="21203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41C495-DB64-4F7C-B500-324C14EF0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9F0C50-05F5-4BB4-ADDE-27AD0E73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03/04/2024</a:t>
            </a:fld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7F9CD4-ED97-4763-9772-F6D8614EA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575912"/>
            <a:ext cx="12192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100D2087-68B6-4CCA-B90C-C82614511B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242" y="6030526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D86130C3-2C89-42BC-B4AE-AFBD187C6F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236" y="56940"/>
            <a:ext cx="4065527" cy="573587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424A422-6092-4661-BDDA-3CC1FE6F1DD3}"/>
              </a:ext>
            </a:extLst>
          </p:cNvPr>
          <p:cNvSpPr txBox="1"/>
          <p:nvPr userDrawn="1"/>
        </p:nvSpPr>
        <p:spPr>
          <a:xfrm>
            <a:off x="-1" y="714138"/>
            <a:ext cx="121920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24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IL VALORE DELLA STATISTICA</a:t>
            </a:r>
          </a:p>
          <a:p>
            <a:pPr algn="ctr">
              <a:spcAft>
                <a:spcPts val="0"/>
              </a:spcAft>
            </a:pPr>
            <a:r>
              <a:rPr lang="it-IT" sz="14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La Statistica per la misurazione del valore pubblico e per la programmazione e valutazione delle politiche locali</a:t>
            </a:r>
          </a:p>
          <a:p>
            <a:pPr algn="ctr">
              <a:spcAft>
                <a:spcPts val="0"/>
              </a:spcAft>
            </a:pPr>
            <a:r>
              <a:rPr lang="it-IT" sz="1200" b="0" i="0" u="none" strike="noStrike" baseline="0" dirty="0">
                <a:solidFill>
                  <a:srgbClr val="E6002D"/>
                </a:solidFill>
                <a:effectLst/>
                <a:latin typeface="+mn-lt"/>
                <a:ea typeface="Tahoma" panose="020B0604030504040204" pitchFamily="34" charset="0"/>
                <a:cs typeface="Times New Roman" panose="02020603050405020304" pitchFamily="18" charset="0"/>
              </a:rPr>
              <a:t>11</a:t>
            </a:r>
            <a:r>
              <a:rPr lang="it-IT" sz="1200" b="0" i="0" u="none" strike="noStrike" baseline="0" dirty="0">
                <a:solidFill>
                  <a:srgbClr val="E6002D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e 12 aprile 2024 – Cappella Farnese – Palazzo d’Accursio, Bologna</a:t>
            </a:r>
            <a:endParaRPr lang="it-IT" sz="1200" b="0" dirty="0">
              <a:solidFill>
                <a:srgbClr val="E6002D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16B21584-D917-4929-B1CC-AF63B37EC88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026" y="6025513"/>
            <a:ext cx="1564683" cy="7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95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601B67-8FC2-4C70-8862-8C074477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0"/>
            <a:ext cx="10515600" cy="97692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2C0DA2-8BF8-4638-A454-2C90203B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567"/>
            <a:ext cx="10515600" cy="4697395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6A92041-1E72-4134-B64B-3791D8CECA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0859" y="6318000"/>
            <a:ext cx="17092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D86E0502-FC5E-4770-9A1E-02D2E42BB094}"/>
              </a:ext>
            </a:extLst>
          </p:cNvPr>
          <p:cNvSpPr/>
          <p:nvPr userDrawn="1"/>
        </p:nvSpPr>
        <p:spPr>
          <a:xfrm>
            <a:off x="-1" y="6241377"/>
            <a:ext cx="12192000" cy="36000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158216"/>
            <a:ext cx="12192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0625194-F8A9-41B6-AD77-33E129EBDDC1}"/>
              </a:ext>
            </a:extLst>
          </p:cNvPr>
          <p:cNvSpPr txBox="1"/>
          <p:nvPr userDrawn="1"/>
        </p:nvSpPr>
        <p:spPr>
          <a:xfrm>
            <a:off x="3453246" y="6447066"/>
            <a:ext cx="528550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15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IL VALORE DELLA STATISTICA</a:t>
            </a: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57F19B5F-49BE-4DD5-86AC-B43E308905D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078" y="6333858"/>
            <a:ext cx="967475" cy="504000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FD223DDD-4CF3-4AD6-96B4-BEF98E3972B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385879"/>
            <a:ext cx="2724255" cy="38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42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4F89EAD-6A09-4F26-84F1-5343EF68C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470765-2F1D-4042-BEF3-49C3D1F58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49325E-BEBF-434B-8F33-EBBAA0BB8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E833-4013-4AE2-949E-1B3A04012AA4}" type="datetimeFigureOut">
              <a:rPr lang="it-IT" smtClean="0"/>
              <a:t>03/04/2024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684F05-71D2-44E7-A11A-0133DA0D0E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B26961-C5A2-4C18-82C8-2C9188A21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033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38B77E-294A-4AC8-8DA6-0BBB0466D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15943"/>
            <a:ext cx="9144000" cy="1394019"/>
          </a:xfrm>
        </p:spPr>
        <p:txBody>
          <a:bodyPr>
            <a:noAutofit/>
          </a:bodyPr>
          <a:lstStyle/>
          <a:p>
            <a:r>
              <a:rPr lang="it-IT" sz="4400" dirty="0"/>
              <a:t>La Funzione Statistica per l'Identità, la Conoscenza e la Crescita dei Territori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295E769-0C68-4D6F-8B21-755E2582FC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73475"/>
            <a:ext cx="9144000" cy="1655762"/>
          </a:xfrm>
        </p:spPr>
        <p:txBody>
          <a:bodyPr>
            <a:normAutofit/>
          </a:bodyPr>
          <a:lstStyle/>
          <a:p>
            <a:r>
              <a:rPr lang="it-IT" dirty="0"/>
              <a:t>Il ruolo della statistica territoriale in Sicilia per promuovere identità, crescita e coesione e indirizzare la programmazione delle politiche pubbliche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B25712B-FAD2-E7EE-08FE-A2959F9031A9}"/>
              </a:ext>
            </a:extLst>
          </p:cNvPr>
          <p:cNvSpPr txBox="1"/>
          <p:nvPr/>
        </p:nvSpPr>
        <p:spPr>
          <a:xfrm>
            <a:off x="1889760" y="4765972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Antonella Bianchino (</a:t>
            </a:r>
            <a:r>
              <a:rPr lang="it-IT" i="1" dirty="0">
                <a:solidFill>
                  <a:srgbClr val="FF0000"/>
                </a:solidFill>
              </a:rPr>
              <a:t>Istituto Nazionale di Statistica</a:t>
            </a:r>
            <a:r>
              <a:rPr lang="it-IT" dirty="0">
                <a:solidFill>
                  <a:srgbClr val="FF0000"/>
                </a:solidFill>
              </a:rPr>
              <a:t>)</a:t>
            </a:r>
          </a:p>
          <a:p>
            <a:r>
              <a:rPr lang="it-IT" dirty="0">
                <a:solidFill>
                  <a:srgbClr val="FF0000"/>
                </a:solidFill>
              </a:rPr>
              <a:t>Alberto Dolce (</a:t>
            </a:r>
            <a:r>
              <a:rPr lang="it-IT" i="1" dirty="0">
                <a:solidFill>
                  <a:srgbClr val="FF0000"/>
                </a:solidFill>
              </a:rPr>
              <a:t>Istituto Nazionale di Statistica</a:t>
            </a:r>
            <a:r>
              <a:rPr lang="it-IT" dirty="0">
                <a:solidFill>
                  <a:srgbClr val="FF0000"/>
                </a:solidFill>
              </a:rPr>
              <a:t>)</a:t>
            </a:r>
          </a:p>
          <a:p>
            <a:r>
              <a:rPr lang="it-IT" dirty="0">
                <a:solidFill>
                  <a:srgbClr val="FF0000"/>
                </a:solidFill>
              </a:rPr>
              <a:t>Federico Amedeo Lasco (</a:t>
            </a:r>
            <a:r>
              <a:rPr lang="it-IT" i="1" dirty="0">
                <a:solidFill>
                  <a:srgbClr val="FF0000"/>
                </a:solidFill>
              </a:rPr>
              <a:t>Presidenza del Consiglio dei Ministri</a:t>
            </a:r>
            <a:r>
              <a:rPr lang="it-IT" dirty="0">
                <a:solidFill>
                  <a:srgbClr val="FF0000"/>
                </a:solidFill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974592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58B56830-4DA8-0823-DA9F-494540289E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5956" y="1592577"/>
            <a:ext cx="5977644" cy="4155121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DBCE82E8-F3FD-4DD2-A4C0-8C8A6A9B4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Introduzione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D6962E-6E07-471A-AD96-5C1504B5F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179" y="3683000"/>
            <a:ext cx="6466841" cy="255524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it-IT" sz="15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La Sicilia è stata suddivisa in 29 nuove Aree territoriali suddivise in: </a:t>
            </a:r>
          </a:p>
          <a:p>
            <a:pPr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ü"/>
            </a:pPr>
            <a:r>
              <a:rPr lang="it-IT" sz="15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9 Aree Urbano Funzionali (FUA):</a:t>
            </a:r>
            <a:r>
              <a:rPr lang="it-IT" sz="15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105 comuni - 2.990.503 residenti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it-IT" sz="15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    CRITERI: Densificazione urbana, pendolarismo (UE/OCSE)</a:t>
            </a:r>
          </a:p>
          <a:p>
            <a:pPr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ü"/>
            </a:pPr>
            <a:r>
              <a:rPr lang="it-IT" sz="15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it-IT" sz="15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11 Aree Interne SNAI (AI): </a:t>
            </a:r>
            <a:r>
              <a:rPr lang="it-IT" sz="15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163 comuni, 680.433 residenti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it-IT" sz="15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    CRITERI: Marginalità, declino demografico (SNAI21-27)</a:t>
            </a:r>
          </a:p>
          <a:p>
            <a:pPr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ü"/>
            </a:pPr>
            <a:r>
              <a:rPr lang="it-IT" sz="15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8 Sistemi Intercomunali di Rango Urbano (SIRU): </a:t>
            </a:r>
            <a:r>
              <a:rPr lang="it-IT" sz="15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123 comuni, 1.130.532 residenti)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it-IT" sz="15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    CRITERI: Funzionalità urbana di II° livello, densificazione da attrattività turistica</a:t>
            </a:r>
          </a:p>
          <a:p>
            <a:pPr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ü"/>
            </a:pPr>
            <a:r>
              <a:rPr lang="it-IT" sz="15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1 Area Isole Minori (AI)</a:t>
            </a:r>
            <a:r>
              <a:rPr lang="it-IT" sz="15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, 8 comuni 34.836 residenti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it-IT" sz="15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    CRITERI: AREA appartenente alla SNAI Nazionale 21-27</a:t>
            </a: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660CC647-047B-172C-2EEF-AB63D5982209}"/>
              </a:ext>
            </a:extLst>
          </p:cNvPr>
          <p:cNvSpPr txBox="1">
            <a:spLocks/>
          </p:cNvSpPr>
          <p:nvPr/>
        </p:nvSpPr>
        <p:spPr>
          <a:xfrm>
            <a:off x="101600" y="1409696"/>
            <a:ext cx="6278880" cy="18592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r>
              <a:rPr lang="it-IT" sz="1500" b="0" i="0" dirty="0">
                <a:solidFill>
                  <a:srgbClr val="0D0D0D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Per il </a:t>
            </a:r>
            <a:r>
              <a:rPr lang="it-IT" sz="1500" b="1" i="0" dirty="0">
                <a:solidFill>
                  <a:srgbClr val="0D0D0D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ciclo 2021-2027 </a:t>
            </a:r>
            <a:r>
              <a:rPr lang="it-IT" sz="1500" b="0" i="0" dirty="0">
                <a:solidFill>
                  <a:srgbClr val="0D0D0D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la Regione Siciliana si è proposta di progettare una </a:t>
            </a:r>
            <a:r>
              <a:rPr lang="it-IT" sz="1500" b="1" i="0" dirty="0">
                <a:solidFill>
                  <a:srgbClr val="0D0D0D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programmazione efficace </a:t>
            </a:r>
            <a:r>
              <a:rPr lang="it-IT" sz="1500" b="0" i="0" dirty="0">
                <a:solidFill>
                  <a:srgbClr val="0D0D0D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partendo dalle molteplici esigenze del territorio suddiviso in aree omogenee </a:t>
            </a:r>
            <a:r>
              <a:rPr lang="it-IT" sz="1500" b="1" i="0" dirty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sulla base di stringenti criteri statistici</a:t>
            </a:r>
            <a:r>
              <a:rPr lang="it-IT" sz="1500" b="0" i="0" dirty="0">
                <a:solidFill>
                  <a:srgbClr val="0D0D0D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 </a:t>
            </a:r>
          </a:p>
          <a:p>
            <a:pPr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r>
              <a:rPr lang="it-IT" sz="1500" dirty="0">
                <a:solidFill>
                  <a:srgbClr val="0D0D0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La nuova ripartizione dell’intero territorio regionale </a:t>
            </a:r>
            <a:r>
              <a:rPr lang="it-IT" sz="1500" b="0" i="0" dirty="0">
                <a:solidFill>
                  <a:srgbClr val="0D0D0D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è scaturita da un continuo </a:t>
            </a:r>
            <a:r>
              <a:rPr lang="it-IT" sz="1500" b="1" i="0" dirty="0">
                <a:solidFill>
                  <a:srgbClr val="0D0D0D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processo di consultazione con gli enti locali </a:t>
            </a:r>
            <a:r>
              <a:rPr lang="it-IT" sz="1500" b="0" i="0" dirty="0">
                <a:solidFill>
                  <a:srgbClr val="0D0D0D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 negoziati con le istituzioni europee e nazionali. </a:t>
            </a:r>
          </a:p>
          <a:p>
            <a:pPr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q"/>
            </a:pPr>
            <a:r>
              <a:rPr lang="it-IT" sz="1500" b="0" i="0" dirty="0">
                <a:solidFill>
                  <a:srgbClr val="0D0D0D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Le nuove aree sono state chiamate a definire la loro Strategia d’Area di lungo periodo per affrontare le sfide locali, seguendo gli orientamenti della </a:t>
            </a:r>
            <a:r>
              <a:rPr lang="it-IT" sz="1500" b="1" i="0" dirty="0">
                <a:solidFill>
                  <a:srgbClr val="0D0D0D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Politica di Coesione 21-27</a:t>
            </a:r>
            <a:r>
              <a:rPr lang="it-IT" sz="1500" i="0" dirty="0">
                <a:solidFill>
                  <a:srgbClr val="0D0D0D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, disponendo di 1.716 milioni di euro</a:t>
            </a:r>
            <a:r>
              <a:rPr lang="it-IT" sz="1500" b="0" i="0" dirty="0">
                <a:solidFill>
                  <a:srgbClr val="0D0D0D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lang="it-IT" sz="15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6" name="Immagine 5" descr="Immagine che contiene quadrato&#10;&#10;Descrizione generata automaticamente">
            <a:extLst>
              <a:ext uri="{FF2B5EF4-FFF2-40B4-BE49-F238E27FC236}">
                <a16:creationId xmlns:a16="http://schemas.microsoft.com/office/drawing/2014/main" id="{0B76B54D-E71E-0634-3CBC-61E58B6D8A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8308" y="4615345"/>
            <a:ext cx="2227354" cy="158463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FE7C3599-B1AE-6367-8643-B676854B6D0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5989"/>
          <a:stretch/>
        </p:blipFill>
        <p:spPr>
          <a:xfrm>
            <a:off x="7898700" y="1427473"/>
            <a:ext cx="2775080" cy="646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21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C03BE4-6C4A-4160-8943-F1F83C31C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Obiettivi e metodologia 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DD1C5946-EED2-E67D-642A-78E9D656EA66}"/>
              </a:ext>
            </a:extLst>
          </p:cNvPr>
          <p:cNvSpPr/>
          <p:nvPr/>
        </p:nvSpPr>
        <p:spPr>
          <a:xfrm>
            <a:off x="323296" y="1410116"/>
            <a:ext cx="5249463" cy="2344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ts val="200"/>
              </a:spcBef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FABBISOGNI</a:t>
            </a:r>
            <a:endParaRPr kumimoji="0" lang="it-IT" sz="15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200"/>
              </a:spcBef>
              <a:buFont typeface="Wingdings" panose="05000000000000000000" pitchFamily="2" charset="2"/>
              <a:buChar char="q"/>
              <a:defRPr/>
            </a:pPr>
            <a:r>
              <a:rPr lang="it-IT" sz="1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Le 29 Aree, rappresentando in larga parte aggregazioni di </a:t>
            </a:r>
            <a:r>
              <a:rPr lang="it-IT" sz="14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nuova</a:t>
            </a:r>
            <a:r>
              <a:rPr lang="it-IT" sz="1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costituzione</a:t>
            </a:r>
            <a:r>
              <a:rPr lang="it-IT" sz="1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non disponevano di informazioni e analisi su di esse.</a:t>
            </a:r>
          </a:p>
          <a:p>
            <a:pPr marL="285750" indent="-285750" algn="just">
              <a:spcBef>
                <a:spcPts val="200"/>
              </a:spcBef>
              <a:buFont typeface="Wingdings" panose="05000000000000000000" pitchFamily="2" charset="2"/>
              <a:buChar char="q"/>
              <a:defRPr/>
            </a:pPr>
            <a:r>
              <a:rPr lang="it-IT" sz="1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Carenza di </a:t>
            </a:r>
            <a:r>
              <a:rPr lang="it-IT" sz="1400" b="1" dirty="0">
                <a:latin typeface="+mj-lt"/>
              </a:rPr>
              <a:t>connessione</a:t>
            </a:r>
            <a:r>
              <a:rPr lang="it-IT" sz="1400" dirty="0">
                <a:latin typeface="+mj-lt"/>
              </a:rPr>
              <a:t> tra politiche di coesione e obiettivi di sviluppo locale.</a:t>
            </a:r>
            <a:endParaRPr lang="it-IT" sz="1400" dirty="0">
              <a:solidFill>
                <a:srgbClr val="0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200"/>
              </a:spcBef>
              <a:buFont typeface="Wingdings" panose="05000000000000000000" pitchFamily="2" charset="2"/>
              <a:buChar char="q"/>
              <a:defRPr/>
            </a:pPr>
            <a:r>
              <a:rPr lang="it-IT" sz="1400" dirty="0">
                <a:solidFill>
                  <a:schemeClr val="tx1"/>
                </a:solidFill>
                <a:latin typeface="+mj-lt"/>
              </a:rPr>
              <a:t>Insufficiente </a:t>
            </a:r>
            <a:r>
              <a:rPr lang="it-IT" sz="1400" b="1" dirty="0">
                <a:solidFill>
                  <a:schemeClr val="tx1"/>
                </a:solidFill>
                <a:latin typeface="+mj-lt"/>
              </a:rPr>
              <a:t>governo e conoscenza </a:t>
            </a:r>
            <a:r>
              <a:rPr lang="it-IT" sz="1400" dirty="0">
                <a:solidFill>
                  <a:schemeClr val="tx1"/>
                </a:solidFill>
                <a:latin typeface="+mj-lt"/>
              </a:rPr>
              <a:t>delle politiche di coesione a livello locale</a:t>
            </a:r>
          </a:p>
          <a:p>
            <a:pPr marL="285750" indent="-285750" algn="just">
              <a:spcBef>
                <a:spcPts val="200"/>
              </a:spcBef>
              <a:buFont typeface="Wingdings" panose="05000000000000000000" pitchFamily="2" charset="2"/>
              <a:buChar char="q"/>
              <a:defRPr/>
            </a:pPr>
            <a:r>
              <a:rPr lang="it-IT" sz="1400" dirty="0">
                <a:latin typeface="+mj-lt"/>
              </a:rPr>
              <a:t>Carenza di </a:t>
            </a:r>
            <a:r>
              <a:rPr lang="it-IT" sz="1400" b="1" dirty="0">
                <a:latin typeface="+mj-lt"/>
              </a:rPr>
              <a:t>expertise tecnica </a:t>
            </a:r>
            <a:r>
              <a:rPr lang="it-IT" sz="1400" dirty="0">
                <a:latin typeface="+mj-lt"/>
              </a:rPr>
              <a:t>presso gli EE.LL. delle coalizioni territoriali coinvolte</a:t>
            </a:r>
          </a:p>
          <a:p>
            <a:pPr algn="just">
              <a:spcBef>
                <a:spcPts val="200"/>
              </a:spcBef>
              <a:defRPr/>
            </a:pPr>
            <a:endParaRPr lang="it-IT" sz="1000" dirty="0">
              <a:latin typeface="+mj-lt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EC5BCD0-055F-CFEE-0CFA-69B6155FADBE}"/>
              </a:ext>
            </a:extLst>
          </p:cNvPr>
          <p:cNvSpPr txBox="1"/>
          <p:nvPr/>
        </p:nvSpPr>
        <p:spPr>
          <a:xfrm>
            <a:off x="6246576" y="1417996"/>
            <a:ext cx="5249463" cy="235449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buSzPct val="120000"/>
            </a:pPr>
            <a:r>
              <a:rPr lang="it-IT" sz="1600" b="1" dirty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STRUMENTI</a:t>
            </a:r>
          </a:p>
          <a:p>
            <a:pPr marL="285750" indent="-285750">
              <a:spcBef>
                <a:spcPts val="200"/>
              </a:spcBef>
              <a:buSzPct val="100000"/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Progetto "</a:t>
            </a:r>
            <a:r>
              <a:rPr lang="it-IT" sz="1400" b="1" dirty="0">
                <a:solidFill>
                  <a:srgbClr val="FF0000"/>
                </a:solidFill>
                <a:latin typeface="+mj-lt"/>
              </a:rPr>
              <a:t>Conoscenza e Identità</a:t>
            </a:r>
            <a:r>
              <a:rPr lang="it-IT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" nell'ambito del «protocollo d'Intesa" tra Regione Siciliana e Istat (luglio 2022) per ampliare e consolidare la conoscenza delle nuove 29 aree territoriali.</a:t>
            </a:r>
          </a:p>
          <a:p>
            <a:pPr marL="285750" indent="-285750">
              <a:spcBef>
                <a:spcPts val="200"/>
              </a:spcBef>
              <a:buSzPct val="100000"/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Utilizzo e valorizzazione dei </a:t>
            </a:r>
            <a:r>
              <a:rPr lang="it-IT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dati statistici ufficiali </a:t>
            </a:r>
            <a:r>
              <a:rPr lang="it-IT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per promuovere la cooperazione intercomunale e creare condizioni per favorire la crescita economica, demografica e della qualità della vita dei residenti sulla base di una conoscenza condivisa e oggettiva.</a:t>
            </a:r>
          </a:p>
          <a:p>
            <a:pPr marL="285750" indent="-285750">
              <a:spcBef>
                <a:spcPts val="200"/>
              </a:spcBef>
              <a:buSzPct val="100000"/>
              <a:buFont typeface="Wingdings" panose="05000000000000000000" pitchFamily="2" charset="2"/>
              <a:buChar char="q"/>
            </a:pPr>
            <a:r>
              <a:rPr lang="it-IT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Redazione di </a:t>
            </a:r>
            <a:r>
              <a:rPr lang="it-IT" sz="1400" b="1" dirty="0">
                <a:solidFill>
                  <a:srgbClr val="FF0000"/>
                </a:solidFill>
                <a:latin typeface="+mj-lt"/>
              </a:rPr>
              <a:t>dossier statistici </a:t>
            </a:r>
            <a:r>
              <a:rPr lang="it-IT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 livello di singola Area con dati aggregati per Area e per singolo comune con benchmark regionale. </a:t>
            </a:r>
          </a:p>
        </p:txBody>
      </p:sp>
      <p:sp>
        <p:nvSpPr>
          <p:cNvPr id="11" name="Segnaposto contenuto 1">
            <a:extLst>
              <a:ext uri="{FF2B5EF4-FFF2-40B4-BE49-F238E27FC236}">
                <a16:creationId xmlns:a16="http://schemas.microsoft.com/office/drawing/2014/main" id="{0B3F91DE-656A-C682-53C5-42A31DFC7773}"/>
              </a:ext>
            </a:extLst>
          </p:cNvPr>
          <p:cNvSpPr txBox="1">
            <a:spLocks/>
          </p:cNvSpPr>
          <p:nvPr/>
        </p:nvSpPr>
        <p:spPr>
          <a:xfrm>
            <a:off x="6246576" y="3879394"/>
            <a:ext cx="5249463" cy="235449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800"/>
              </a:spcAft>
              <a:buSzPct val="120000"/>
              <a:buFont typeface="Arial" panose="020B0604020202020204" pitchFamily="34" charset="0"/>
              <a:buChar char="•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Tx/>
              <a:buNone/>
              <a:defRPr/>
            </a:pPr>
            <a:r>
              <a:rPr lang="it-IT" sz="1600" b="1" dirty="0">
                <a:solidFill>
                  <a:srgbClr val="FF0000"/>
                </a:solidFill>
                <a:latin typeface="+mj-lt"/>
              </a:rPr>
              <a:t>METODO</a:t>
            </a:r>
            <a:endParaRPr lang="it-IT" sz="1500" b="1" dirty="0">
              <a:solidFill>
                <a:srgbClr val="FF0000"/>
              </a:solidFill>
              <a:latin typeface="+mj-lt"/>
            </a:endParaRP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Tx/>
              <a:buFont typeface="Wingdings" panose="05000000000000000000" pitchFamily="2" charset="2"/>
              <a:buChar char="q"/>
              <a:defRPr/>
            </a:pPr>
            <a:r>
              <a:rPr lang="it-IT" sz="1400" dirty="0">
                <a:solidFill>
                  <a:sysClr val="windowText" lastClr="000000"/>
                </a:solidFill>
                <a:latin typeface="+mj-lt"/>
              </a:rPr>
              <a:t>Utilizzo congiunto di archivi statistici e amministrativi (Censimento Permanente della Popolazione, Bilanci Demografici, Asia, Frame,  </a:t>
            </a:r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Tx/>
              <a:buNone/>
              <a:defRPr/>
            </a:pPr>
            <a:r>
              <a:rPr lang="it-IT" sz="1400" dirty="0">
                <a:solidFill>
                  <a:sysClr val="windowText" lastClr="000000"/>
                </a:solidFill>
                <a:latin typeface="+mj-lt"/>
              </a:rPr>
              <a:t>       a misura di comune, ISPRA, ACI, Regione Sicilia, MIUR).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Tx/>
              <a:buFont typeface="Wingdings" panose="05000000000000000000" pitchFamily="2" charset="2"/>
              <a:buChar char="q"/>
              <a:defRPr/>
            </a:pPr>
            <a:r>
              <a:rPr lang="it-IT" sz="1400" dirty="0">
                <a:solidFill>
                  <a:sysClr val="windowText" lastClr="000000"/>
                </a:solidFill>
                <a:latin typeface="+mj-lt"/>
              </a:rPr>
              <a:t>Per i comuni all'interno dell'area specifica, sono stati costruiti indicatori elementari e confrontati con l'indicatore medio dell'area e della regione a scopo descrittivo, valutativo e di intervento.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Tx/>
              <a:buFont typeface="Wingdings" panose="05000000000000000000" pitchFamily="2" charset="2"/>
              <a:buChar char="q"/>
              <a:defRPr/>
            </a:pPr>
            <a:endParaRPr lang="it-IT" sz="1400" dirty="0">
              <a:solidFill>
                <a:sysClr val="windowText" lastClr="000000"/>
              </a:solidFill>
              <a:latin typeface="+mj-lt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Tx/>
              <a:buNone/>
              <a:defRPr/>
            </a:pPr>
            <a:endParaRPr lang="it-IT" sz="1500" dirty="0">
              <a:latin typeface="+mj-lt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Tx/>
              <a:buNone/>
              <a:defRPr/>
            </a:pPr>
            <a:endParaRPr lang="it-IT" sz="1500" dirty="0">
              <a:latin typeface="+mj-lt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0B67C635-231A-C9FC-B8AA-B803055C0BEB}"/>
              </a:ext>
            </a:extLst>
          </p:cNvPr>
          <p:cNvSpPr txBox="1"/>
          <p:nvPr/>
        </p:nvSpPr>
        <p:spPr>
          <a:xfrm>
            <a:off x="323296" y="3879394"/>
            <a:ext cx="5249463" cy="23544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spcBef>
                <a:spcPts val="200"/>
              </a:spcBef>
              <a:buSzPct val="120000"/>
              <a:tabLst>
                <a:tab pos="9772650" algn="l"/>
              </a:tabLst>
              <a:defRPr/>
            </a:pPr>
            <a:r>
              <a:rPr lang="it-IT" sz="1600" b="1" dirty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OBIETTIVI</a:t>
            </a:r>
          </a:p>
          <a:p>
            <a:pPr marL="285750" indent="-285750" algn="just">
              <a:spcBef>
                <a:spcPts val="200"/>
              </a:spcBef>
              <a:buSzPct val="100000"/>
              <a:buFont typeface="Wingdings" panose="05000000000000000000" pitchFamily="2" charset="2"/>
              <a:buChar char="q"/>
              <a:tabLst>
                <a:tab pos="9772650" algn="l"/>
              </a:tabLst>
            </a:pPr>
            <a:r>
              <a:rPr lang="it-IT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Acquisire conoscenze </a:t>
            </a:r>
            <a:r>
              <a:rPr lang="it-IT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per una pianificazione finanziaria e programmatica informata ed efficace.</a:t>
            </a:r>
          </a:p>
          <a:p>
            <a:pPr marL="285750" indent="-285750" algn="just">
              <a:spcBef>
                <a:spcPts val="200"/>
              </a:spcBef>
              <a:buSzPct val="100000"/>
              <a:buFont typeface="Wingdings" panose="05000000000000000000" pitchFamily="2" charset="2"/>
              <a:buChar char="q"/>
              <a:tabLst>
                <a:tab pos="9772650" algn="l"/>
              </a:tabLst>
            </a:pPr>
            <a:r>
              <a:rPr lang="it-IT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Promuovere la diffusione di competenze </a:t>
            </a:r>
            <a:r>
              <a:rPr lang="it-IT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indipendenti all'interno delle aree territoriali per elaborare e diffondere dati statistici rilevanti sia per l'amministrazione che per l'intero sistema statistico nazionale.</a:t>
            </a:r>
          </a:p>
          <a:p>
            <a:pPr marL="285750" indent="-285750" algn="just">
              <a:spcBef>
                <a:spcPts val="200"/>
              </a:spcBef>
              <a:buSzPct val="100000"/>
              <a:buFont typeface="Wingdings" panose="05000000000000000000" pitchFamily="2" charset="2"/>
              <a:buChar char="q"/>
              <a:tabLst>
                <a:tab pos="9772650" algn="l"/>
              </a:tabLst>
            </a:pPr>
            <a:r>
              <a:rPr lang="it-IT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Contribuire all'uso statistico dei registri di gestione e dei dati amministrativi </a:t>
            </a:r>
            <a:r>
              <a:rPr lang="it-IT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per una pianificazione operativa efficace della spesa pubblica per investimenti e gestione del capitale pubblico.</a:t>
            </a:r>
            <a:endParaRPr lang="it-IT" sz="14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5" name="Freccia a destra 14">
            <a:extLst>
              <a:ext uri="{FF2B5EF4-FFF2-40B4-BE49-F238E27FC236}">
                <a16:creationId xmlns:a16="http://schemas.microsoft.com/office/drawing/2014/main" id="{0F063674-4D3E-9B28-0798-56EB00ED4403}"/>
              </a:ext>
            </a:extLst>
          </p:cNvPr>
          <p:cNvSpPr/>
          <p:nvPr/>
        </p:nvSpPr>
        <p:spPr>
          <a:xfrm>
            <a:off x="5659120" y="2509520"/>
            <a:ext cx="436880" cy="396240"/>
          </a:xfrm>
          <a:prstGeom prst="rightArrow">
            <a:avLst/>
          </a:prstGeom>
          <a:solidFill>
            <a:srgbClr val="E6002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a destra 15">
            <a:extLst>
              <a:ext uri="{FF2B5EF4-FFF2-40B4-BE49-F238E27FC236}">
                <a16:creationId xmlns:a16="http://schemas.microsoft.com/office/drawing/2014/main" id="{9D14A530-F4F1-12B6-619F-350BC9E20347}"/>
              </a:ext>
            </a:extLst>
          </p:cNvPr>
          <p:cNvSpPr/>
          <p:nvPr/>
        </p:nvSpPr>
        <p:spPr>
          <a:xfrm>
            <a:off x="5659120" y="4784497"/>
            <a:ext cx="436880" cy="396240"/>
          </a:xfrm>
          <a:prstGeom prst="rightArrow">
            <a:avLst/>
          </a:prstGeom>
          <a:solidFill>
            <a:srgbClr val="E6002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7763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E351AE8E-BF30-B890-4F20-CB631F232E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2533" y="1946800"/>
            <a:ext cx="2339099" cy="3312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0EDFC73C-499E-42BE-925C-D6050E20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Risultati</a:t>
            </a:r>
          </a:p>
        </p:txBody>
      </p:sp>
      <p:sp>
        <p:nvSpPr>
          <p:cNvPr id="10" name="TextBox 229">
            <a:extLst>
              <a:ext uri="{FF2B5EF4-FFF2-40B4-BE49-F238E27FC236}">
                <a16:creationId xmlns:a16="http://schemas.microsoft.com/office/drawing/2014/main" id="{D8C958AE-92B5-9773-25AC-600BEA754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88" y="1444424"/>
            <a:ext cx="587248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118530" algn="just">
              <a:spcAft>
                <a:spcPts val="900"/>
              </a:spcAft>
              <a:buSzPct val="120000"/>
            </a:pPr>
            <a:r>
              <a:rPr lang="it-IT" altLang="it-IT" sz="1500" dirty="0">
                <a:solidFill>
                  <a:srgbClr val="374151"/>
                </a:solidFill>
                <a:latin typeface="+mj-lt"/>
              </a:rPr>
              <a:t>Attraverso il Progetto “</a:t>
            </a:r>
            <a:r>
              <a:rPr lang="it-IT" altLang="it-IT" sz="1500" b="1" dirty="0">
                <a:solidFill>
                  <a:srgbClr val="374151"/>
                </a:solidFill>
                <a:latin typeface="+mj-lt"/>
              </a:rPr>
              <a:t>Conoscenza e identità</a:t>
            </a:r>
            <a:r>
              <a:rPr lang="it-IT" altLang="it-IT" sz="1500" dirty="0">
                <a:solidFill>
                  <a:srgbClr val="374151"/>
                </a:solidFill>
                <a:latin typeface="+mj-lt"/>
              </a:rPr>
              <a:t>” si sono conseguiti i seguenti risultati:</a:t>
            </a:r>
          </a:p>
          <a:p>
            <a:pPr marL="461430" indent="-342900" algn="just">
              <a:spcAft>
                <a:spcPts val="900"/>
              </a:spcAft>
              <a:buSzPct val="120000"/>
              <a:buFont typeface="+mj-lt"/>
              <a:buAutoNum type="arabicPeriod"/>
            </a:pPr>
            <a:r>
              <a:rPr lang="it-IT" altLang="it-IT" sz="1500" dirty="0">
                <a:solidFill>
                  <a:srgbClr val="374151"/>
                </a:solidFill>
                <a:latin typeface="+mj-lt"/>
              </a:rPr>
              <a:t>Sono stati redatti </a:t>
            </a:r>
            <a:r>
              <a:rPr lang="it-IT" altLang="it-IT" sz="1500" b="1" dirty="0">
                <a:solidFill>
                  <a:srgbClr val="374151"/>
                </a:solidFill>
                <a:latin typeface="+mj-lt"/>
              </a:rPr>
              <a:t>29 dossier statistici territoriali </a:t>
            </a:r>
            <a:r>
              <a:rPr lang="it-IT" altLang="it-IT" sz="1500" dirty="0">
                <a:solidFill>
                  <a:srgbClr val="374151"/>
                </a:solidFill>
                <a:latin typeface="+mj-lt"/>
              </a:rPr>
              <a:t>per singola Area con dati aggregati e per singolo comune. </a:t>
            </a:r>
          </a:p>
          <a:p>
            <a:pPr marL="461430" indent="-342900" algn="just">
              <a:spcAft>
                <a:spcPts val="900"/>
              </a:spcAft>
              <a:buSzPct val="120000"/>
              <a:buFont typeface="+mj-lt"/>
              <a:buAutoNum type="arabicPeriod"/>
            </a:pPr>
            <a:r>
              <a:rPr lang="it-IT" sz="1500" dirty="0">
                <a:solidFill>
                  <a:srgbClr val="374151"/>
                </a:solidFill>
                <a:latin typeface="+mj-lt"/>
              </a:rPr>
              <a:t>Si è reso disponibile un insieme di </a:t>
            </a:r>
            <a:r>
              <a:rPr lang="it-IT" sz="1500" b="1" dirty="0">
                <a:solidFill>
                  <a:srgbClr val="374151"/>
                </a:solidFill>
                <a:latin typeface="+mj-lt"/>
              </a:rPr>
              <a:t>indicatori comunali </a:t>
            </a:r>
            <a:r>
              <a:rPr lang="it-IT" sz="1500" dirty="0">
                <a:solidFill>
                  <a:srgbClr val="374151"/>
                </a:solidFill>
                <a:latin typeface="+mj-lt"/>
              </a:rPr>
              <a:t>fondamentali per le attività di pianificazione, programmazione e gestione delle singole Strategie territoriali.</a:t>
            </a:r>
          </a:p>
          <a:p>
            <a:pPr marL="461430" indent="-342900" algn="just">
              <a:spcAft>
                <a:spcPts val="900"/>
              </a:spcAft>
              <a:buSzPct val="120000"/>
              <a:buFont typeface="+mj-lt"/>
              <a:buAutoNum type="arabicPeriod"/>
            </a:pPr>
            <a:r>
              <a:rPr lang="it-IT" sz="1500" dirty="0">
                <a:solidFill>
                  <a:srgbClr val="374151"/>
                </a:solidFill>
                <a:latin typeface="+mj-lt"/>
              </a:rPr>
              <a:t>Si è dotato ogni singola Area </a:t>
            </a:r>
            <a:r>
              <a:rPr lang="it-IT" sz="1500" b="1" dirty="0">
                <a:solidFill>
                  <a:srgbClr val="374151"/>
                </a:solidFill>
                <a:latin typeface="+mj-lt"/>
              </a:rPr>
              <a:t>supporto analitico </a:t>
            </a:r>
            <a:r>
              <a:rPr lang="it-IT" sz="1500" dirty="0">
                <a:solidFill>
                  <a:srgbClr val="374151"/>
                </a:solidFill>
                <a:latin typeface="+mj-lt"/>
              </a:rPr>
              <a:t>per la costruzione della Strategia Territoriale di ciascuna Area, identificando le necessità e le questioni critiche da affrontare attraverso la spesa pubblica. </a:t>
            </a:r>
          </a:p>
          <a:p>
            <a:pPr marL="461430" indent="-342900" algn="just">
              <a:spcAft>
                <a:spcPts val="900"/>
              </a:spcAft>
              <a:buSzPct val="120000"/>
              <a:buFont typeface="+mj-lt"/>
              <a:buAutoNum type="arabicPeriod"/>
            </a:pPr>
            <a:r>
              <a:rPr lang="it-IT" sz="1500" dirty="0">
                <a:solidFill>
                  <a:srgbClr val="374151"/>
                </a:solidFill>
                <a:latin typeface="+mj-lt"/>
              </a:rPr>
              <a:t>Si è offerto a tutti i residenti delle Aree </a:t>
            </a:r>
            <a:r>
              <a:rPr lang="it-IT" sz="1500" b="1" dirty="0">
                <a:solidFill>
                  <a:srgbClr val="374151"/>
                </a:solidFill>
                <a:latin typeface="+mj-lt"/>
              </a:rPr>
              <a:t>informazioni trasparenti e obiettive</a:t>
            </a:r>
            <a:r>
              <a:rPr lang="it-IT" sz="1500" dirty="0">
                <a:solidFill>
                  <a:srgbClr val="374151"/>
                </a:solidFill>
                <a:latin typeface="+mj-lt"/>
              </a:rPr>
              <a:t> sul loro territorio e sui loro fabbisogni. </a:t>
            </a:r>
          </a:p>
          <a:p>
            <a:pPr marL="461430" indent="-342900" algn="just">
              <a:spcAft>
                <a:spcPts val="900"/>
              </a:spcAft>
              <a:buSzPct val="120000"/>
              <a:buFont typeface="+mj-lt"/>
              <a:buAutoNum type="arabicPeriod"/>
            </a:pPr>
            <a:r>
              <a:rPr lang="it-IT" sz="1500" dirty="0">
                <a:solidFill>
                  <a:srgbClr val="374151"/>
                </a:solidFill>
                <a:latin typeface="+mj-lt"/>
              </a:rPr>
              <a:t>Si è resa possibile una attività di una </a:t>
            </a:r>
            <a:r>
              <a:rPr lang="it-IT" sz="1500" b="1" dirty="0">
                <a:solidFill>
                  <a:srgbClr val="374151"/>
                </a:solidFill>
                <a:latin typeface="+mj-lt"/>
              </a:rPr>
              <a:t>valutazione accurata e condivisa </a:t>
            </a:r>
            <a:r>
              <a:rPr lang="it-IT" sz="1500" dirty="0">
                <a:solidFill>
                  <a:srgbClr val="374151"/>
                </a:solidFill>
                <a:latin typeface="+mj-lt"/>
              </a:rPr>
              <a:t>degli impatti dell'azione pubblica con possibilità di benchmarking. </a:t>
            </a:r>
          </a:p>
          <a:p>
            <a:pPr marL="461430" indent="-342900" algn="just">
              <a:spcAft>
                <a:spcPts val="900"/>
              </a:spcAft>
              <a:buSzPct val="120000"/>
              <a:buFont typeface="+mj-lt"/>
              <a:buAutoNum type="arabicPeriod"/>
            </a:pPr>
            <a:r>
              <a:rPr lang="it-IT" sz="1500" dirty="0">
                <a:solidFill>
                  <a:srgbClr val="374151"/>
                </a:solidFill>
                <a:latin typeface="+mj-lt"/>
              </a:rPr>
              <a:t>Si sono </a:t>
            </a:r>
            <a:r>
              <a:rPr lang="it-IT" sz="1500" b="1" dirty="0">
                <a:solidFill>
                  <a:srgbClr val="374151"/>
                </a:solidFill>
                <a:latin typeface="+mj-lt"/>
              </a:rPr>
              <a:t>diffusi metodi e criteri obiettivi </a:t>
            </a:r>
            <a:r>
              <a:rPr lang="it-IT" sz="1500" dirty="0">
                <a:solidFill>
                  <a:srgbClr val="374151"/>
                </a:solidFill>
                <a:latin typeface="+mj-lt"/>
              </a:rPr>
              <a:t>per la condivisione delle informazioni e la costruzione di visioni territoriali strategiche.</a:t>
            </a:r>
            <a:endParaRPr lang="it-IT" altLang="it-IT" sz="1500" dirty="0">
              <a:latin typeface="+mj-lt"/>
            </a:endParaRPr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CB7AA206-343B-B031-2AC6-0ECDDED790EE}"/>
              </a:ext>
            </a:extLst>
          </p:cNvPr>
          <p:cNvSpPr txBox="1"/>
          <p:nvPr/>
        </p:nvSpPr>
        <p:spPr>
          <a:xfrm>
            <a:off x="6736805" y="1502008"/>
            <a:ext cx="3169193" cy="4437112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 eaLnBrk="1" hangingPunct="1"/>
            <a:r>
              <a:rPr lang="en-US" altLang="it-IT" sz="1400" b="1" dirty="0">
                <a:solidFill>
                  <a:srgbClr val="FF0000"/>
                </a:solidFill>
                <a:latin typeface="Calibri" panose="020F0502020204030204" pitchFamily="34" charset="0"/>
              </a:rPr>
              <a:t>CONTENUTI DEI DOSSIER</a:t>
            </a:r>
          </a:p>
          <a:p>
            <a:pPr algn="just" eaLnBrk="1" hangingPunct="1"/>
            <a:endParaRPr lang="en-US" altLang="it-IT" sz="1200" dirty="0">
              <a:latin typeface="Calibri" panose="020F0502020204030204" pitchFamily="34" charset="0"/>
            </a:endParaRPr>
          </a:p>
          <a:p>
            <a:pPr marL="171450" indent="-171450" algn="just" eaLnBrk="1" hangingPunct="1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it-IT" sz="1300" i="1" dirty="0" err="1">
                <a:latin typeface="Calibri" panose="020F0502020204030204" pitchFamily="34" charset="0"/>
              </a:rPr>
              <a:t>Caratteristiche</a:t>
            </a:r>
            <a:r>
              <a:rPr lang="en-US" altLang="it-IT" sz="1300" i="1" dirty="0">
                <a:latin typeface="Calibri" panose="020F0502020204030204" pitchFamily="34" charset="0"/>
              </a:rPr>
              <a:t> </a:t>
            </a:r>
            <a:r>
              <a:rPr lang="en-US" altLang="it-IT" sz="1300" i="1" dirty="0" err="1">
                <a:latin typeface="Calibri" panose="020F0502020204030204" pitchFamily="34" charset="0"/>
              </a:rPr>
              <a:t>territoriali</a:t>
            </a:r>
            <a:r>
              <a:rPr lang="en-US" altLang="it-IT" sz="1300" i="1" dirty="0">
                <a:latin typeface="Calibri" panose="020F0502020204030204" pitchFamily="34" charset="0"/>
              </a:rPr>
              <a:t> e </a:t>
            </a:r>
            <a:r>
              <a:rPr lang="en-US" altLang="it-IT" sz="1300" i="1" dirty="0" err="1">
                <a:latin typeface="Calibri" panose="020F0502020204030204" pitchFamily="34" charset="0"/>
              </a:rPr>
              <a:t>demografiche</a:t>
            </a:r>
            <a:endParaRPr lang="en-US" altLang="it-IT" sz="1300" i="1" dirty="0">
              <a:latin typeface="Calibri" panose="020F0502020204030204" pitchFamily="34" charset="0"/>
            </a:endParaRPr>
          </a:p>
          <a:p>
            <a:pPr marL="171450" indent="-171450" algn="just" eaLnBrk="1" hangingPunct="1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300" i="1" dirty="0">
                <a:solidFill>
                  <a:srgbClr val="374151"/>
                </a:solidFill>
                <a:latin typeface="Söhne"/>
              </a:rPr>
              <a:t>Dinamiche e struttura della popolazione</a:t>
            </a:r>
          </a:p>
          <a:p>
            <a:pPr marL="171450" indent="-171450" algn="just" eaLnBrk="1" hangingPunct="1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300" i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en-US" altLang="it-IT" sz="1300" i="1" dirty="0" err="1">
                <a:latin typeface="Calibri" panose="020F0502020204030204" pitchFamily="34" charset="0"/>
              </a:rPr>
              <a:t>Popolazione</a:t>
            </a:r>
            <a:r>
              <a:rPr lang="en-US" altLang="it-IT" sz="1300" i="1" dirty="0">
                <a:latin typeface="Calibri" panose="020F0502020204030204" pitchFamily="34" charset="0"/>
              </a:rPr>
              <a:t> </a:t>
            </a:r>
            <a:r>
              <a:rPr lang="en-US" altLang="it-IT" sz="1300" i="1" dirty="0" err="1">
                <a:latin typeface="Calibri" panose="020F0502020204030204" pitchFamily="34" charset="0"/>
              </a:rPr>
              <a:t>straniera</a:t>
            </a:r>
            <a:r>
              <a:rPr lang="en-US" altLang="it-IT" sz="1300" i="1" dirty="0">
                <a:latin typeface="Calibri" panose="020F0502020204030204" pitchFamily="34" charset="0"/>
              </a:rPr>
              <a:t>: </a:t>
            </a:r>
            <a:r>
              <a:rPr lang="en-US" altLang="it-IT" sz="1300" i="1" dirty="0" err="1">
                <a:latin typeface="Calibri" panose="020F0502020204030204" pitchFamily="34" charset="0"/>
              </a:rPr>
              <a:t>distribuzione</a:t>
            </a:r>
            <a:r>
              <a:rPr lang="en-US" altLang="it-IT" sz="1300" i="1" dirty="0">
                <a:latin typeface="Calibri" panose="020F0502020204030204" pitchFamily="34" charset="0"/>
              </a:rPr>
              <a:t> territorial e </a:t>
            </a:r>
            <a:r>
              <a:rPr lang="en-US" altLang="it-IT" sz="1300" i="1" dirty="0" err="1">
                <a:latin typeface="Calibri" panose="020F0502020204030204" pitchFamily="34" charset="0"/>
              </a:rPr>
              <a:t>cittadinanza</a:t>
            </a:r>
            <a:r>
              <a:rPr lang="en-US" altLang="it-IT" sz="1300" i="1" dirty="0">
                <a:latin typeface="Calibri" panose="020F0502020204030204" pitchFamily="34" charset="0"/>
              </a:rPr>
              <a:t>.</a:t>
            </a:r>
          </a:p>
          <a:p>
            <a:pPr marL="171450" indent="-171450" algn="just" eaLnBrk="1" hangingPunct="1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it-IT" sz="1300" i="1" dirty="0">
                <a:latin typeface="Calibri" panose="020F0502020204030204" pitchFamily="34" charset="0"/>
              </a:rPr>
              <a:t> </a:t>
            </a:r>
            <a:r>
              <a:rPr lang="en-US" altLang="it-IT" sz="1300" i="1" dirty="0" err="1">
                <a:latin typeface="Calibri" panose="020F0502020204030204" pitchFamily="34" charset="0"/>
              </a:rPr>
              <a:t>Livelli</a:t>
            </a:r>
            <a:r>
              <a:rPr lang="en-US" altLang="it-IT" sz="1300" i="1" dirty="0">
                <a:latin typeface="Calibri" panose="020F0502020204030204" pitchFamily="34" charset="0"/>
              </a:rPr>
              <a:t> di </a:t>
            </a:r>
            <a:r>
              <a:rPr lang="en-US" altLang="it-IT" sz="1300" i="1" dirty="0" err="1">
                <a:latin typeface="Calibri" panose="020F0502020204030204" pitchFamily="34" charset="0"/>
              </a:rPr>
              <a:t>istruzione</a:t>
            </a:r>
            <a:r>
              <a:rPr lang="en-US" altLang="it-IT" sz="1300" i="1" dirty="0">
                <a:latin typeface="Calibri" panose="020F0502020204030204" pitchFamily="34" charset="0"/>
              </a:rPr>
              <a:t> e </a:t>
            </a:r>
            <a:r>
              <a:rPr lang="en-US" altLang="it-IT" sz="1300" i="1" dirty="0" err="1">
                <a:latin typeface="Calibri" panose="020F0502020204030204" pitchFamily="34" charset="0"/>
              </a:rPr>
              <a:t>condizione</a:t>
            </a:r>
            <a:r>
              <a:rPr lang="en-US" altLang="it-IT" sz="1300" i="1" dirty="0">
                <a:latin typeface="Calibri" panose="020F0502020204030204" pitchFamily="34" charset="0"/>
              </a:rPr>
              <a:t> </a:t>
            </a:r>
            <a:r>
              <a:rPr lang="en-US" altLang="it-IT" sz="1300" i="1" dirty="0" err="1">
                <a:latin typeface="Calibri" panose="020F0502020204030204" pitchFamily="34" charset="0"/>
              </a:rPr>
              <a:t>professionale</a:t>
            </a:r>
            <a:r>
              <a:rPr lang="en-US" altLang="it-IT" sz="1300" i="1" dirty="0">
                <a:latin typeface="Calibri" panose="020F0502020204030204" pitchFamily="34" charset="0"/>
              </a:rPr>
              <a:t>: </a:t>
            </a:r>
            <a:r>
              <a:rPr lang="en-US" altLang="it-IT" sz="1300" i="1" dirty="0" err="1">
                <a:latin typeface="Calibri" panose="020F0502020204030204" pitchFamily="34" charset="0"/>
              </a:rPr>
              <a:t>analisi</a:t>
            </a:r>
            <a:r>
              <a:rPr lang="en-US" altLang="it-IT" sz="1300" i="1" dirty="0">
                <a:latin typeface="Calibri" panose="020F0502020204030204" pitchFamily="34" charset="0"/>
              </a:rPr>
              <a:t> </a:t>
            </a:r>
            <a:r>
              <a:rPr lang="en-US" altLang="it-IT" sz="1300" i="1" dirty="0" err="1">
                <a:latin typeface="Calibri" panose="020F0502020204030204" pitchFamily="34" charset="0"/>
              </a:rPr>
              <a:t>territoriale</a:t>
            </a:r>
            <a:r>
              <a:rPr lang="en-US" altLang="it-IT" sz="1300" i="1" dirty="0">
                <a:latin typeface="Calibri" panose="020F0502020204030204" pitchFamily="34" charset="0"/>
              </a:rPr>
              <a:t> e </a:t>
            </a:r>
            <a:r>
              <a:rPr lang="en-US" altLang="it-IT" sz="1300" i="1" dirty="0" err="1">
                <a:latin typeface="Calibri" panose="020F0502020204030204" pitchFamily="34" charset="0"/>
              </a:rPr>
              <a:t>divari</a:t>
            </a:r>
            <a:r>
              <a:rPr lang="en-US" altLang="it-IT" sz="1300" i="1" dirty="0">
                <a:latin typeface="Calibri" panose="020F0502020204030204" pitchFamily="34" charset="0"/>
              </a:rPr>
              <a:t> di </a:t>
            </a:r>
            <a:r>
              <a:rPr lang="en-US" altLang="it-IT" sz="1300" i="1" dirty="0" err="1">
                <a:latin typeface="Calibri" panose="020F0502020204030204" pitchFamily="34" charset="0"/>
              </a:rPr>
              <a:t>genere</a:t>
            </a:r>
            <a:r>
              <a:rPr lang="en-US" altLang="it-IT" sz="1300" i="1" dirty="0">
                <a:latin typeface="Calibri" panose="020F0502020204030204" pitchFamily="34" charset="0"/>
              </a:rPr>
              <a:t>.</a:t>
            </a:r>
          </a:p>
          <a:p>
            <a:pPr marL="171450" indent="-171450" algn="just" eaLnBrk="1" hangingPunct="1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it-IT" sz="1300" i="1" dirty="0" err="1">
                <a:latin typeface="Calibri" panose="020F0502020204030204" pitchFamily="34" charset="0"/>
              </a:rPr>
              <a:t>Movimenti</a:t>
            </a:r>
            <a:r>
              <a:rPr lang="en-US" altLang="it-IT" sz="1300" i="1" dirty="0">
                <a:latin typeface="Calibri" panose="020F0502020204030204" pitchFamily="34" charset="0"/>
              </a:rPr>
              <a:t> </a:t>
            </a:r>
            <a:r>
              <a:rPr lang="en-US" altLang="it-IT" sz="1300" i="1" dirty="0" err="1">
                <a:latin typeface="Calibri" panose="020F0502020204030204" pitchFamily="34" charset="0"/>
              </a:rPr>
              <a:t>della</a:t>
            </a:r>
            <a:r>
              <a:rPr lang="en-US" altLang="it-IT" sz="1300" i="1" dirty="0">
                <a:latin typeface="Calibri" panose="020F0502020204030204" pitchFamily="34" charset="0"/>
              </a:rPr>
              <a:t> </a:t>
            </a:r>
            <a:r>
              <a:rPr lang="en-US" altLang="it-IT" sz="1300" i="1" dirty="0" err="1">
                <a:latin typeface="Calibri" panose="020F0502020204030204" pitchFamily="34" charset="0"/>
              </a:rPr>
              <a:t>popolazione</a:t>
            </a:r>
            <a:r>
              <a:rPr lang="en-US" altLang="it-IT" sz="1300" i="1" dirty="0">
                <a:latin typeface="Calibri" panose="020F0502020204030204" pitchFamily="34" charset="0"/>
              </a:rPr>
              <a:t>: </a:t>
            </a:r>
            <a:r>
              <a:rPr lang="en-US" altLang="it-IT" sz="1300" i="1" dirty="0" err="1">
                <a:latin typeface="Calibri" panose="020F0502020204030204" pitchFamily="34" charset="0"/>
              </a:rPr>
              <a:t>pendolarismo</a:t>
            </a:r>
            <a:r>
              <a:rPr lang="en-US" altLang="it-IT" sz="1300" i="1" dirty="0">
                <a:latin typeface="Calibri" panose="020F0502020204030204" pitchFamily="34" charset="0"/>
              </a:rPr>
              <a:t> per studio e per </a:t>
            </a:r>
            <a:r>
              <a:rPr lang="en-US" altLang="it-IT" sz="1300" i="1" dirty="0" err="1">
                <a:latin typeface="Calibri" panose="020F0502020204030204" pitchFamily="34" charset="0"/>
              </a:rPr>
              <a:t>lavoro</a:t>
            </a:r>
            <a:endParaRPr lang="en-US" altLang="it-IT" sz="1300" i="1" dirty="0">
              <a:latin typeface="Calibri" panose="020F0502020204030204" pitchFamily="34" charset="0"/>
            </a:endParaRPr>
          </a:p>
          <a:p>
            <a:pPr marL="171450" indent="-171450" algn="just" eaLnBrk="1" hangingPunct="1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it-IT" sz="1300" i="1" dirty="0" err="1">
                <a:latin typeface="Calibri" panose="020F0502020204030204" pitchFamily="34" charset="0"/>
              </a:rPr>
              <a:t>Vocazioni</a:t>
            </a:r>
            <a:r>
              <a:rPr lang="en-US" altLang="it-IT" sz="1300" i="1" dirty="0">
                <a:latin typeface="Calibri" panose="020F0502020204030204" pitchFamily="34" charset="0"/>
              </a:rPr>
              <a:t> </a:t>
            </a:r>
            <a:r>
              <a:rPr lang="en-US" altLang="it-IT" sz="1300" i="1" dirty="0" err="1">
                <a:latin typeface="Calibri" panose="020F0502020204030204" pitchFamily="34" charset="0"/>
              </a:rPr>
              <a:t>produttive</a:t>
            </a:r>
            <a:r>
              <a:rPr lang="en-US" altLang="it-IT" sz="1300" i="1" dirty="0">
                <a:latin typeface="Calibri" panose="020F0502020204030204" pitchFamily="34" charset="0"/>
              </a:rPr>
              <a:t> e </a:t>
            </a:r>
            <a:r>
              <a:rPr lang="en-US" altLang="it-IT" sz="1300" i="1" dirty="0" err="1">
                <a:latin typeface="Calibri" panose="020F0502020204030204" pitchFamily="34" charset="0"/>
              </a:rPr>
              <a:t>specializzazioni</a:t>
            </a:r>
            <a:endParaRPr lang="en-US" altLang="it-IT" sz="1300" i="1" dirty="0">
              <a:latin typeface="Calibri" panose="020F0502020204030204" pitchFamily="34" charset="0"/>
            </a:endParaRPr>
          </a:p>
          <a:p>
            <a:pPr marL="171450" indent="-171450" algn="just" eaLnBrk="1" hangingPunct="1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300" b="0" i="1" dirty="0" err="1">
                <a:solidFill>
                  <a:srgbClr val="374151"/>
                </a:solidFill>
                <a:effectLst/>
                <a:latin typeface="Söhne"/>
              </a:rPr>
              <a:t>Heat</a:t>
            </a:r>
            <a:r>
              <a:rPr lang="it-IT" sz="1300" b="0" i="1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it-IT" sz="1300" b="0" i="1" dirty="0" err="1">
                <a:solidFill>
                  <a:srgbClr val="374151"/>
                </a:solidFill>
                <a:effectLst/>
                <a:latin typeface="Söhne"/>
              </a:rPr>
              <a:t>map</a:t>
            </a:r>
            <a:r>
              <a:rPr lang="it-IT" sz="1300" i="1" dirty="0">
                <a:solidFill>
                  <a:srgbClr val="374151"/>
                </a:solidFill>
                <a:latin typeface="Söhne"/>
              </a:rPr>
              <a:t>: </a:t>
            </a:r>
            <a:r>
              <a:rPr lang="it-IT" sz="1300" b="0" i="1" dirty="0">
                <a:solidFill>
                  <a:srgbClr val="374151"/>
                </a:solidFill>
                <a:effectLst/>
                <a:latin typeface="Söhne"/>
              </a:rPr>
              <a:t>indicatori statistici specifici per ciascuna delle priorità del Programma Operativo FESR.</a:t>
            </a:r>
          </a:p>
          <a:p>
            <a:pPr marL="171450" indent="-171450" algn="just" eaLnBrk="1" hangingPunct="1"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altLang="it-IT" sz="1300" i="1" dirty="0">
                <a:solidFill>
                  <a:srgbClr val="374151"/>
                </a:solidFill>
                <a:latin typeface="Söhne"/>
              </a:rPr>
              <a:t>Analisi delle risorse finanziarie investite nell’Area (Open Coesione)</a:t>
            </a:r>
            <a:endParaRPr lang="it-IT" altLang="it-IT" sz="1300" i="1" dirty="0">
              <a:latin typeface="Calibri" panose="020F0502020204030204" pitchFamily="34" charset="0"/>
            </a:endParaRPr>
          </a:p>
        </p:txBody>
      </p:sp>
      <p:sp>
        <p:nvSpPr>
          <p:cNvPr id="37" name="Freccia a destra 36">
            <a:extLst>
              <a:ext uri="{FF2B5EF4-FFF2-40B4-BE49-F238E27FC236}">
                <a16:creationId xmlns:a16="http://schemas.microsoft.com/office/drawing/2014/main" id="{A4048A6D-2D26-7538-5342-36E32F75ADF7}"/>
              </a:ext>
            </a:extLst>
          </p:cNvPr>
          <p:cNvSpPr/>
          <p:nvPr/>
        </p:nvSpPr>
        <p:spPr>
          <a:xfrm>
            <a:off x="6133351" y="2113279"/>
            <a:ext cx="554301" cy="335281"/>
          </a:xfrm>
          <a:prstGeom prst="rightArrow">
            <a:avLst/>
          </a:prstGeom>
          <a:solidFill>
            <a:srgbClr val="E6002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8" name="Parentesi graffa chiusa 37">
            <a:extLst>
              <a:ext uri="{FF2B5EF4-FFF2-40B4-BE49-F238E27FC236}">
                <a16:creationId xmlns:a16="http://schemas.microsoft.com/office/drawing/2014/main" id="{0FB4DBDE-37AD-203B-7B4E-E1AFB051A573}"/>
              </a:ext>
            </a:extLst>
          </p:cNvPr>
          <p:cNvSpPr/>
          <p:nvPr/>
        </p:nvSpPr>
        <p:spPr>
          <a:xfrm>
            <a:off x="5953760" y="2032000"/>
            <a:ext cx="142240" cy="589280"/>
          </a:xfrm>
          <a:prstGeom prst="rightBrace">
            <a:avLst/>
          </a:prstGeom>
          <a:noFill/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7970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491EB7-5301-4E8F-92E8-1279B7B3F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Conclusioni</a:t>
            </a:r>
          </a:p>
        </p:txBody>
      </p:sp>
      <p:sp>
        <p:nvSpPr>
          <p:cNvPr id="5" name="Segnaposto testo 1">
            <a:extLst>
              <a:ext uri="{FF2B5EF4-FFF2-40B4-BE49-F238E27FC236}">
                <a16:creationId xmlns:a16="http://schemas.microsoft.com/office/drawing/2014/main" id="{6C716C27-5858-0A81-E333-744D4C106718}"/>
              </a:ext>
            </a:extLst>
          </p:cNvPr>
          <p:cNvSpPr txBox="1">
            <a:spLocks/>
          </p:cNvSpPr>
          <p:nvPr/>
        </p:nvSpPr>
        <p:spPr>
          <a:xfrm>
            <a:off x="390746" y="1391913"/>
            <a:ext cx="11445653" cy="493728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800"/>
              </a:spcAft>
              <a:buSzPct val="120000"/>
              <a:buFont typeface="Courier New" panose="02070309020205020404" pitchFamily="49" charset="0"/>
              <a:buChar char="o"/>
              <a:defRPr sz="18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>
              <a:lnSpc>
                <a:spcPct val="100000"/>
              </a:lnSpc>
              <a:spcBef>
                <a:spcPts val="600"/>
              </a:spcBef>
              <a:buSzPct val="120000"/>
            </a:pPr>
            <a:r>
              <a:rPr lang="it-IT" sz="1600" b="0" dirty="0">
                <a:solidFill>
                  <a:srgbClr val="0D0D0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L’esperienza del progetto «Conoscenza e identità»,  tuttora in corso con ulteriori attività dedicate alla gestione associata della funzione statistica e alla misurazione dei livelli di sviluppo e coesione nei territori, ha condotto alle seguenti </a:t>
            </a:r>
            <a:r>
              <a:rPr lang="it-IT" sz="1600" dirty="0">
                <a:solidFill>
                  <a:srgbClr val="0D0D0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conclusioni/conferme</a:t>
            </a:r>
            <a:r>
              <a:rPr lang="it-IT" sz="1600" b="0" dirty="0">
                <a:solidFill>
                  <a:srgbClr val="0D0D0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</a:t>
            </a:r>
          </a:p>
          <a:p>
            <a:pPr marL="0" lvl="1">
              <a:lnSpc>
                <a:spcPct val="100000"/>
              </a:lnSpc>
              <a:spcBef>
                <a:spcPts val="600"/>
              </a:spcBef>
              <a:buSzPct val="120000"/>
            </a:pPr>
            <a:endParaRPr lang="it-IT" sz="1600" b="0" dirty="0">
              <a:solidFill>
                <a:srgbClr val="0D0D0D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it-IT" sz="1600" b="1" dirty="0">
                <a:solidFill>
                  <a:srgbClr val="0D0D0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Importanza dell'efficace funzione statistica</a:t>
            </a:r>
            <a:r>
              <a:rPr lang="it-IT" sz="1600" dirty="0">
                <a:solidFill>
                  <a:srgbClr val="0D0D0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 Un'amministrazione efficiente deve basare le sue decisioni su dati affidabili e pertinenti. Di conseguenza, l'implementazione di un'efficace funzione statistica diventa fondamentale per supportare questo processo decisionale.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it-IT" sz="1600" b="1" dirty="0">
                <a:solidFill>
                  <a:srgbClr val="0D0D0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Ruolo cruciale dei comuni</a:t>
            </a:r>
            <a:r>
              <a:rPr lang="it-IT" sz="1600" dirty="0">
                <a:solidFill>
                  <a:srgbClr val="0D0D0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 I comuni svolgono un ruolo chiave nella produzione e nell'utilizzo di informazioni statistiche. Essi contribuiscono significativamente alla qualità dei dati attraverso la partecipazione alle indagini dell'Istituto.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it-IT" sz="1600" b="1" dirty="0">
                <a:solidFill>
                  <a:srgbClr val="0D0D0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Collaborazione strutturata e omogeneità tecnico-metodologica</a:t>
            </a:r>
            <a:r>
              <a:rPr lang="it-IT" sz="1600" dirty="0">
                <a:solidFill>
                  <a:srgbClr val="0D0D0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 È importante stabilire forme strutturate di collaborazione tra i comuni per garantire omogeneità tecnico-metodologica e diffondere una cultura comune della qualità dei dati.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it-IT" sz="1600" b="1" dirty="0">
                <a:solidFill>
                  <a:srgbClr val="0D0D0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Informazioni per un'azione pubblica orientata e trasparente</a:t>
            </a:r>
            <a:r>
              <a:rPr lang="it-IT" sz="1600" dirty="0">
                <a:solidFill>
                  <a:srgbClr val="0D0D0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 I comuni conoscono il proprio territorio e devono essere dotati di strumenti per orientare le azioni pubbliche. Le statistiche e il monitoraggio supportano le decisioni di attuazione, consentendo una suddivisione efficace delle informazioni e un timing ottimale degli investimenti e delle trasformazioni.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it-IT" sz="1600" b="1" dirty="0">
                <a:solidFill>
                  <a:srgbClr val="0D0D0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Rafforzamento della governance locale</a:t>
            </a:r>
            <a:r>
              <a:rPr lang="it-IT" sz="1600" dirty="0">
                <a:solidFill>
                  <a:srgbClr val="0D0D0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 La disponibilità di informazioni statistiche affidabili ha condotto al rafforzamento strutturale dell’insieme delle Unioni e Convenzioni siciliane (maggior numero medio di comuni e  maggiore popolazione); allo stesso tempo si è assistito alla razionalizzazione delle Unioni esistenti (riduzione delle Unioni inattive)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it-IT" sz="1600" b="1" dirty="0">
                <a:solidFill>
                  <a:srgbClr val="0D0D0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Rafforzamento della funzione valutativa: </a:t>
            </a:r>
            <a:r>
              <a:rPr lang="it-IT" sz="1600" dirty="0">
                <a:solidFill>
                  <a:srgbClr val="0D0D0D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la capacità di valutare l'impatto delle politiche pubbliche e degli interventi sul territorio, fornendo così informazioni cruciali per migliorare l'efficacia delle azioni intraprese.</a:t>
            </a:r>
          </a:p>
          <a:p>
            <a:pPr marL="12700" lvl="1" algn="just">
              <a:lnSpc>
                <a:spcPct val="100000"/>
              </a:lnSpc>
              <a:spcBef>
                <a:spcPts val="600"/>
              </a:spcBef>
            </a:pPr>
            <a:endParaRPr lang="it-IT" sz="1600" b="0" dirty="0">
              <a:solidFill>
                <a:schemeClr val="tx1">
                  <a:lumMod val="65000"/>
                  <a:lumOff val="35000"/>
                </a:schemeClr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7871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1057</Words>
  <Application>Microsoft Office PowerPoint</Application>
  <PresentationFormat>Widescreen</PresentationFormat>
  <Paragraphs>64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Söhne</vt:lpstr>
      <vt:lpstr>Wingdings</vt:lpstr>
      <vt:lpstr>Tema di Office</vt:lpstr>
      <vt:lpstr>La Funzione Statistica per l'Identità, la Conoscenza e la Crescita dei Territori</vt:lpstr>
      <vt:lpstr>Introduzione</vt:lpstr>
      <vt:lpstr>Obiettivi e metodologia </vt:lpstr>
      <vt:lpstr>Risultati</vt:lpstr>
      <vt:lpstr>Conclusioni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Antonella Pecoraro</cp:lastModifiedBy>
  <cp:revision>18</cp:revision>
  <dcterms:created xsi:type="dcterms:W3CDTF">2022-04-03T16:23:48Z</dcterms:created>
  <dcterms:modified xsi:type="dcterms:W3CDTF">2024-04-03T18:13:16Z</dcterms:modified>
</cp:coreProperties>
</file>