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002D"/>
    <a:srgbClr val="82002D"/>
    <a:srgbClr val="009242"/>
    <a:srgbClr val="339966"/>
    <a:srgbClr val="3A966F"/>
    <a:srgbClr val="2EA1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 autoAdjust="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lvy\Desktop\USCI%20CONVEGNO\USCI%202024\grafici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lvy\Desktop\USCI%20CONVEGNO\USCI%202024\grafici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lvy\Desktop\USCI%20CONVEGNO\USCI%202024\grafici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comune.cagliari.loc\RisorseComuni\Informatica%20-%20Documenti\Silvana\USCI%202024\convegno%20bologna\grafici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comune.cagliari.loc\RisorseComuni\Informatica%20-%20Documenti\Silvana\USCI%202024\convegno%20bologna\grafici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comune.cagliari.loc\RisorseComuni\Informatica%20-%20Documenti\Silvana\USCI%202024\convegno%20bologna\grafici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442756184403962E-2"/>
          <c:y val="5.1153018816194558E-2"/>
          <c:w val="0.9548995489954899"/>
          <c:h val="0.768802126377801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'città totali'!$E$2</c:f>
              <c:strCache>
                <c:ptCount val="1"/>
                <c:pt idx="0">
                  <c:v>percentuale occupati 2019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'città totali'!$B$10:$B$14</c:f>
              <c:strCache>
                <c:ptCount val="5"/>
                <c:pt idx="0">
                  <c:v>Cagliari</c:v>
                </c:pt>
                <c:pt idx="1">
                  <c:v>Sassari </c:v>
                </c:pt>
                <c:pt idx="2">
                  <c:v>Olbia</c:v>
                </c:pt>
                <c:pt idx="3">
                  <c:v>Italia</c:v>
                </c:pt>
                <c:pt idx="4">
                  <c:v>Sardegna</c:v>
                </c:pt>
              </c:strCache>
            </c:strRef>
          </c:cat>
          <c:val>
            <c:numRef>
              <c:f>'città totali'!$E$3:$E$5</c:f>
              <c:numCache>
                <c:formatCode>0.0%</c:formatCode>
                <c:ptCount val="3"/>
                <c:pt idx="0">
                  <c:v>0.4266258036674298</c:v>
                </c:pt>
                <c:pt idx="1">
                  <c:v>0.41936468876575034</c:v>
                </c:pt>
                <c:pt idx="2">
                  <c:v>0.47448040753869097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27-4D63-BF23-86F3B2D1D27F}"/>
            </c:ext>
          </c:extLst>
        </c:ser>
        <c:ser>
          <c:idx val="1"/>
          <c:order val="1"/>
          <c:tx>
            <c:strRef>
              <c:f>'città totali'!$E$9</c:f>
              <c:strCache>
                <c:ptCount val="1"/>
                <c:pt idx="0">
                  <c:v>percentuale occupati 2021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'città totali'!$B$10:$B$14</c:f>
              <c:strCache>
                <c:ptCount val="5"/>
                <c:pt idx="0">
                  <c:v>Cagliari</c:v>
                </c:pt>
                <c:pt idx="1">
                  <c:v>Sassari </c:v>
                </c:pt>
                <c:pt idx="2">
                  <c:v>Olbia</c:v>
                </c:pt>
                <c:pt idx="3">
                  <c:v>Italia</c:v>
                </c:pt>
                <c:pt idx="4">
                  <c:v>Sardegna</c:v>
                </c:pt>
              </c:strCache>
            </c:strRef>
          </c:cat>
          <c:val>
            <c:numRef>
              <c:f>'città totali'!$E$10:$E$12</c:f>
              <c:numCache>
                <c:formatCode>0.0%</c:formatCode>
                <c:ptCount val="3"/>
                <c:pt idx="0">
                  <c:v>0.42723407401929975</c:v>
                </c:pt>
                <c:pt idx="1">
                  <c:v>0.42312735541964291</c:v>
                </c:pt>
                <c:pt idx="2">
                  <c:v>0.4754909452128066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327-4D63-BF23-86F3B2D1D27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38506240"/>
        <c:axId val="136604480"/>
      </c:barChart>
      <c:catAx>
        <c:axId val="13850624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36604480"/>
        <c:crosses val="autoZero"/>
        <c:auto val="1"/>
        <c:lblAlgn val="ctr"/>
        <c:lblOffset val="100"/>
        <c:noMultiLvlLbl val="0"/>
      </c:catAx>
      <c:valAx>
        <c:axId val="136604480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13850624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5.7656309466803661E-2"/>
          <c:y val="0.87117120489130817"/>
          <c:w val="0.8697600746976516"/>
          <c:h val="0.10313405069552839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158712265242166E-3"/>
          <c:y val="1.4935114706151484E-2"/>
          <c:w val="0.9548995489954899"/>
          <c:h val="0.768802126377801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'città totali'!$E$2</c:f>
              <c:strCache>
                <c:ptCount val="1"/>
                <c:pt idx="0">
                  <c:v>percentuale occupati 2019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9461-4EC2-BC3E-50D597E919B9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'città totali'!$B$13:$B$14</c:f>
              <c:strCache>
                <c:ptCount val="2"/>
                <c:pt idx="0">
                  <c:v>Italia</c:v>
                </c:pt>
                <c:pt idx="1">
                  <c:v>Sardegna</c:v>
                </c:pt>
              </c:strCache>
            </c:strRef>
          </c:cat>
          <c:val>
            <c:numRef>
              <c:f>'città totali'!$E$6:$E$7</c:f>
              <c:numCache>
                <c:formatCode>0.0%</c:formatCode>
                <c:ptCount val="2"/>
                <c:pt idx="0">
                  <c:v>0.45580200105813595</c:v>
                </c:pt>
                <c:pt idx="1">
                  <c:v>0.40876428417552829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461-4EC2-BC3E-50D597E919B9}"/>
            </c:ext>
          </c:extLst>
        </c:ser>
        <c:ser>
          <c:idx val="1"/>
          <c:order val="1"/>
          <c:tx>
            <c:strRef>
              <c:f>'città totali'!$E$9</c:f>
              <c:strCache>
                <c:ptCount val="1"/>
                <c:pt idx="0">
                  <c:v>percentuale occupati 2021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'città totali'!$B$13:$B$14</c:f>
              <c:strCache>
                <c:ptCount val="2"/>
                <c:pt idx="0">
                  <c:v>Italia</c:v>
                </c:pt>
                <c:pt idx="1">
                  <c:v>Sardegna</c:v>
                </c:pt>
              </c:strCache>
            </c:strRef>
          </c:cat>
          <c:val>
            <c:numRef>
              <c:f>'città totali'!$E$13:$E$14</c:f>
              <c:numCache>
                <c:formatCode>0.0%</c:formatCode>
                <c:ptCount val="2"/>
                <c:pt idx="0">
                  <c:v>0.45852662045018022</c:v>
                </c:pt>
                <c:pt idx="1">
                  <c:v>0.40962244861987523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461-4EC2-BC3E-50D597E919B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36804352"/>
        <c:axId val="136607936"/>
      </c:barChart>
      <c:catAx>
        <c:axId val="1368043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36607936"/>
        <c:crosses val="autoZero"/>
        <c:auto val="1"/>
        <c:lblAlgn val="ctr"/>
        <c:lblOffset val="100"/>
        <c:noMultiLvlLbl val="0"/>
      </c:catAx>
      <c:valAx>
        <c:axId val="136607936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13680435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6.7899319699677232E-2"/>
          <c:y val="0.86242183730408883"/>
          <c:w val="0.83613810115249743"/>
          <c:h val="0.11184892276534629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4.744756623490675E-2"/>
          <c:w val="0.9548995489954899"/>
          <c:h val="0.768802126377801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Sheet1!$E$2</c:f>
              <c:strCache>
                <c:ptCount val="1"/>
                <c:pt idx="0">
                  <c:v>percentuale occupati 2019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Sheet1!$B$3:$B$5</c:f>
              <c:strCache>
                <c:ptCount val="3"/>
                <c:pt idx="0">
                  <c:v>Cagliari</c:v>
                </c:pt>
                <c:pt idx="1">
                  <c:v>Sassari </c:v>
                </c:pt>
                <c:pt idx="2">
                  <c:v>Olbia</c:v>
                </c:pt>
              </c:strCache>
            </c:strRef>
          </c:cat>
          <c:val>
            <c:numRef>
              <c:f>Sheet1!$E$3:$E$5</c:f>
              <c:numCache>
                <c:formatCode>0.0%</c:formatCode>
                <c:ptCount val="3"/>
                <c:pt idx="0">
                  <c:v>0.12223064611237469</c:v>
                </c:pt>
                <c:pt idx="1">
                  <c:v>0.11187592576457263</c:v>
                </c:pt>
                <c:pt idx="2">
                  <c:v>0.16975135539353151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9A-45D0-ABF8-0B36F576B73F}"/>
            </c:ext>
          </c:extLst>
        </c:ser>
        <c:ser>
          <c:idx val="1"/>
          <c:order val="1"/>
          <c:tx>
            <c:strRef>
              <c:f>Sheet1!$E$9</c:f>
              <c:strCache>
                <c:ptCount val="1"/>
                <c:pt idx="0">
                  <c:v>percentuale occupati 2021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Sheet1!$E$10:$E$12</c:f>
              <c:numCache>
                <c:formatCode>0.0%</c:formatCode>
                <c:ptCount val="3"/>
                <c:pt idx="0">
                  <c:v>0.13083715401596197</c:v>
                </c:pt>
                <c:pt idx="1">
                  <c:v>0.12090817908270265</c:v>
                </c:pt>
                <c:pt idx="2">
                  <c:v>0.16854340719215402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B9A-45D0-ABF8-0B36F576B73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35861760"/>
        <c:axId val="147584064"/>
      </c:barChart>
      <c:catAx>
        <c:axId val="13586176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47584064"/>
        <c:crosses val="autoZero"/>
        <c:auto val="1"/>
        <c:lblAlgn val="ctr"/>
        <c:lblOffset val="100"/>
        <c:noMultiLvlLbl val="0"/>
      </c:catAx>
      <c:valAx>
        <c:axId val="147584064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135861760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5211672831894777E-2"/>
          <c:y val="4.449388209121246E-2"/>
          <c:w val="0.95478832716810524"/>
          <c:h val="0.7770316391207494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'città 15_24 (2)'!$G$2</c:f>
              <c:strCache>
                <c:ptCount val="1"/>
                <c:pt idx="0">
                  <c:v>percentuale neet 2019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'città 15_24 (2)'!$B$3:$B$5</c:f>
              <c:strCache>
                <c:ptCount val="3"/>
                <c:pt idx="0">
                  <c:v>Cagliari</c:v>
                </c:pt>
                <c:pt idx="1">
                  <c:v>Sassari </c:v>
                </c:pt>
                <c:pt idx="2">
                  <c:v>Olbia</c:v>
                </c:pt>
              </c:strCache>
            </c:strRef>
          </c:cat>
          <c:val>
            <c:numRef>
              <c:f>'città 15_24 (2)'!$G$3:$G$5</c:f>
              <c:numCache>
                <c:formatCode>0.0%</c:formatCode>
                <c:ptCount val="3"/>
                <c:pt idx="0">
                  <c:v>7.834217841799343E-2</c:v>
                </c:pt>
                <c:pt idx="1">
                  <c:v>8.3209898056983533E-2</c:v>
                </c:pt>
                <c:pt idx="2">
                  <c:v>9.8710039259674712E-2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F41-4692-8E43-3BC12778251D}"/>
            </c:ext>
          </c:extLst>
        </c:ser>
        <c:ser>
          <c:idx val="1"/>
          <c:order val="1"/>
          <c:tx>
            <c:strRef>
              <c:f>'città 15_24 (2)'!$G$9</c:f>
              <c:strCache>
                <c:ptCount val="1"/>
                <c:pt idx="0">
                  <c:v>percentuale neet 2021</c:v>
                </c:pt>
              </c:strCache>
            </c:strRef>
          </c:tx>
          <c:spPr>
            <a:solidFill>
              <a:schemeClr val="accent4">
                <a:lumMod val="20000"/>
                <a:lumOff val="8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'città 15_24 (2)'!$G$10:$G$12</c:f>
              <c:numCache>
                <c:formatCode>0.0%</c:formatCode>
                <c:ptCount val="3"/>
                <c:pt idx="0">
                  <c:v>8.1507896077432501E-2</c:v>
                </c:pt>
                <c:pt idx="1">
                  <c:v>8.5073402024254577E-2</c:v>
                </c:pt>
                <c:pt idx="2">
                  <c:v>0.10225208863058481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F41-4692-8E43-3BC12778251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42467584"/>
        <c:axId val="41325056"/>
      </c:barChart>
      <c:catAx>
        <c:axId val="14246758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41325056"/>
        <c:crosses val="autoZero"/>
        <c:auto val="1"/>
        <c:lblAlgn val="ctr"/>
        <c:lblOffset val="100"/>
        <c:noMultiLvlLbl val="0"/>
      </c:catAx>
      <c:valAx>
        <c:axId val="41325056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142467584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931140276120675E-2"/>
          <c:y val="5.6061258775562006E-2"/>
          <c:w val="0.9548995489954899"/>
          <c:h val="0.7833239809285266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'INDICE DI FRAGILITA'' COMUNALE'!$E$2</c:f>
              <c:strCache>
                <c:ptCount val="1"/>
                <c:pt idx="0">
                  <c:v>INDICE COMPOSITO DI FRAGILITA' COMUNALE 2018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'INDICE DI FRAGILITA'' COMUNALE'!$B$10:$B$14</c:f>
              <c:strCache>
                <c:ptCount val="5"/>
                <c:pt idx="0">
                  <c:v>Cagliari</c:v>
                </c:pt>
                <c:pt idx="1">
                  <c:v>Sassari </c:v>
                </c:pt>
                <c:pt idx="2">
                  <c:v>Olbia</c:v>
                </c:pt>
                <c:pt idx="3">
                  <c:v>Italia</c:v>
                </c:pt>
                <c:pt idx="4">
                  <c:v>Sardegna</c:v>
                </c:pt>
              </c:strCache>
            </c:strRef>
          </c:cat>
          <c:val>
            <c:numRef>
              <c:f>'INDICE DI FRAGILITA'' COMUNALE'!$E$3:$E$5</c:f>
              <c:numCache>
                <c:formatCode>0.0%</c:formatCode>
                <c:ptCount val="3"/>
                <c:pt idx="0">
                  <c:v>0.02</c:v>
                </c:pt>
                <c:pt idx="1">
                  <c:v>0.04</c:v>
                </c:pt>
                <c:pt idx="2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6C-4E15-930B-EF6B40BE68DC}"/>
            </c:ext>
          </c:extLst>
        </c:ser>
        <c:ser>
          <c:idx val="1"/>
          <c:order val="1"/>
          <c:tx>
            <c:strRef>
              <c:f>'INDICE DI FRAGILITA'' COMUNALE'!$E$9</c:f>
              <c:strCache>
                <c:ptCount val="1"/>
                <c:pt idx="0">
                  <c:v>INDICE COMPOSITO DI FRAGILITA' COMUNALE 2019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'INDICE DI FRAGILITA'' COMUNALE'!$B$10:$B$14</c:f>
              <c:strCache>
                <c:ptCount val="5"/>
                <c:pt idx="0">
                  <c:v>Cagliari</c:v>
                </c:pt>
                <c:pt idx="1">
                  <c:v>Sassari </c:v>
                </c:pt>
                <c:pt idx="2">
                  <c:v>Olbia</c:v>
                </c:pt>
                <c:pt idx="3">
                  <c:v>Italia</c:v>
                </c:pt>
                <c:pt idx="4">
                  <c:v>Sardegna</c:v>
                </c:pt>
              </c:strCache>
            </c:strRef>
          </c:cat>
          <c:val>
            <c:numRef>
              <c:f>'INDICE DI FRAGILITA'' COMUNALE'!$E$10:$E$12</c:f>
              <c:numCache>
                <c:formatCode>0.0%</c:formatCode>
                <c:ptCount val="3"/>
                <c:pt idx="0">
                  <c:v>0.01</c:v>
                </c:pt>
                <c:pt idx="1">
                  <c:v>0.04</c:v>
                </c:pt>
                <c:pt idx="2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B6C-4E15-930B-EF6B40BE68D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78905600"/>
        <c:axId val="41327936"/>
      </c:barChart>
      <c:catAx>
        <c:axId val="17890560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41327936"/>
        <c:crosses val="autoZero"/>
        <c:auto val="1"/>
        <c:lblAlgn val="ctr"/>
        <c:lblOffset val="100"/>
        <c:noMultiLvlLbl val="0"/>
      </c:catAx>
      <c:valAx>
        <c:axId val="41327936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1789056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9999932895723978E-2"/>
          <c:y val="0.90839482715140507"/>
          <c:w val="0.9"/>
          <c:h val="6.8782724904442233E-2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INDICE COMPOSITO DI FRAGILITA' COMUNALE 2019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'INDICE DI FRAGILITA'' CAGLIARI'!$C$2</c:f>
              <c:strCache>
                <c:ptCount val="1"/>
                <c:pt idx="0">
                  <c:v>INDICE COMPOSITO DI FRAGILITA' COMUNALE 2019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'INDICE DI FRAGILITA'' CAGLIARI'!$B$3:$B$14</c:f>
              <c:strCache>
                <c:ptCount val="12"/>
                <c:pt idx="0">
                  <c:v>Tasso di motorizzazione ad alta emissione  </c:v>
                </c:pt>
                <c:pt idx="1">
                  <c:v>Raccolta indifferenziata dei rifiuti urbani per abitante  </c:v>
                </c:pt>
                <c:pt idx="2">
                  <c:v>Aree protette  </c:v>
                </c:pt>
                <c:pt idx="3">
                  <c:v>Superficie a rischio di frane  </c:v>
                </c:pt>
                <c:pt idx="4">
                  <c:v>Consumo del suolo  </c:v>
                </c:pt>
                <c:pt idx="5">
                  <c:v>Indice di accessibilità ai servizi essenziali  </c:v>
                </c:pt>
                <c:pt idx="6">
                  <c:v>Indice di dipendenza della popolazione aggiustato  </c:v>
                </c:pt>
                <c:pt idx="7">
                  <c:v>Popolazione di età compresa fra 25 e 64 anni con titolo di studio non oltre la licenza di scuola media inferiore o di avviamento professionale  </c:v>
                </c:pt>
                <c:pt idx="8">
                  <c:v>Tasso di occupazione (20-64 anni)  </c:v>
                </c:pt>
                <c:pt idx="9">
                  <c:v>Tasso di incremento della popolazione  </c:v>
                </c:pt>
                <c:pt idx="10">
                  <c:v>Densità delle unità locali dell’industria e dei servizi - (ventile)  </c:v>
                </c:pt>
                <c:pt idx="11">
                  <c:v>Addetti in unità locali a bassa produttività di settore per l’industria e i servizi - (ventile)  </c:v>
                </c:pt>
              </c:strCache>
            </c:strRef>
          </c:cat>
          <c:val>
            <c:numRef>
              <c:f>'INDICE DI FRAGILITA'' CAGLIARI'!$C$3:$C$14</c:f>
              <c:numCache>
                <c:formatCode>#,##0.00</c:formatCode>
                <c:ptCount val="12"/>
                <c:pt idx="0">
                  <c:v>22.34</c:v>
                </c:pt>
                <c:pt idx="1">
                  <c:v>163.08000000000001</c:v>
                </c:pt>
                <c:pt idx="2">
                  <c:v>51.19</c:v>
                </c:pt>
                <c:pt idx="3">
                  <c:v>1.52</c:v>
                </c:pt>
                <c:pt idx="4">
                  <c:v>24.6</c:v>
                </c:pt>
                <c:pt idx="5">
                  <c:v>0</c:v>
                </c:pt>
                <c:pt idx="6">
                  <c:v>69.89</c:v>
                </c:pt>
                <c:pt idx="7">
                  <c:v>29.57</c:v>
                </c:pt>
                <c:pt idx="8">
                  <c:v>60.95</c:v>
                </c:pt>
                <c:pt idx="9">
                  <c:v>32.36</c:v>
                </c:pt>
                <c:pt idx="10">
                  <c:v>20</c:v>
                </c:pt>
                <c:pt idx="11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74-4F2C-80EC-EAA3438E02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704112568"/>
        <c:axId val="704107888"/>
      </c:barChart>
      <c:catAx>
        <c:axId val="704112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704107888"/>
        <c:crosses val="autoZero"/>
        <c:auto val="1"/>
        <c:lblAlgn val="ctr"/>
        <c:lblOffset val="100"/>
        <c:noMultiLvlLbl val="0"/>
      </c:catAx>
      <c:valAx>
        <c:axId val="7041078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704112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 i="0" baseline="0"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6D3F48-382F-4B72-BC87-DC100CD60C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02691"/>
            <a:ext cx="9144000" cy="21203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541C495-DB64-4F7C-B500-324C14EF02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9875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89F0C50-05F5-4BB4-ADDE-27AD0E73C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E833-4013-4AE2-949E-1B3A04012AA4}" type="datetimeFigureOut">
              <a:rPr lang="it-IT" smtClean="0"/>
              <a:t>28/03/2024</a:t>
            </a:fld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87F9CD4-ED97-4763-9772-F6D8614EA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B4D1-54DE-4516-9A2B-FFB59822C569}" type="slidenum">
              <a:rPr lang="it-IT" smtClean="0"/>
              <a:t>‹N›</a:t>
            </a:fld>
            <a:endParaRPr lang="it-IT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0172F75D-7C50-4D08-8BB6-3D4228D2700B}"/>
              </a:ext>
            </a:extLst>
          </p:cNvPr>
          <p:cNvSpPr/>
          <p:nvPr userDrawn="1"/>
        </p:nvSpPr>
        <p:spPr>
          <a:xfrm>
            <a:off x="0" y="1575912"/>
            <a:ext cx="12192000" cy="129063"/>
          </a:xfrm>
          <a:prstGeom prst="rect">
            <a:avLst/>
          </a:prstGeom>
          <a:solidFill>
            <a:srgbClr val="E6002D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100D2087-68B6-4CCA-B90C-C82614511BC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2242" y="6030526"/>
            <a:ext cx="2528838" cy="79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D86130C3-2C89-42BC-B4AE-AFBD187C6FB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3236" y="56940"/>
            <a:ext cx="4065527" cy="573587"/>
          </a:xfrm>
          <a:prstGeom prst="rect">
            <a:avLst/>
          </a:prstGeom>
        </p:spPr>
      </p:pic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2424A422-6092-4661-BDDA-3CC1FE6F1DD3}"/>
              </a:ext>
            </a:extLst>
          </p:cNvPr>
          <p:cNvSpPr txBox="1"/>
          <p:nvPr userDrawn="1"/>
        </p:nvSpPr>
        <p:spPr>
          <a:xfrm>
            <a:off x="-1" y="714138"/>
            <a:ext cx="1219200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it-IT" sz="2400" b="1" dirty="0">
                <a:solidFill>
                  <a:srgbClr val="E6002D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IL VALORE DELLA STATISTICA</a:t>
            </a:r>
          </a:p>
          <a:p>
            <a:pPr algn="ctr">
              <a:spcAft>
                <a:spcPts val="0"/>
              </a:spcAft>
            </a:pPr>
            <a:r>
              <a:rPr lang="it-IT" sz="1400" b="1" dirty="0">
                <a:solidFill>
                  <a:srgbClr val="E6002D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La Statistica per la misurazione del valore pubblico e per la programmazione e valutazione delle politiche locali</a:t>
            </a:r>
          </a:p>
          <a:p>
            <a:pPr algn="ctr">
              <a:spcAft>
                <a:spcPts val="0"/>
              </a:spcAft>
            </a:pPr>
            <a:r>
              <a:rPr lang="it-IT" sz="1200" b="0" i="0" u="none" strike="noStrike" baseline="0" dirty="0">
                <a:solidFill>
                  <a:srgbClr val="E6002D"/>
                </a:solidFill>
                <a:effectLst/>
                <a:latin typeface="+mn-lt"/>
                <a:ea typeface="Tahoma" panose="020B0604030504040204" pitchFamily="34" charset="0"/>
                <a:cs typeface="Times New Roman" panose="02020603050405020304" pitchFamily="18" charset="0"/>
              </a:rPr>
              <a:t>11</a:t>
            </a:r>
            <a:r>
              <a:rPr lang="it-IT" sz="1200" b="0" i="0" u="none" strike="noStrike" baseline="0" dirty="0">
                <a:solidFill>
                  <a:srgbClr val="E6002D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 e 12 aprile 2024 – Cappella Farnese – Palazzo d’Accursio, Bologna</a:t>
            </a:r>
            <a:endParaRPr lang="it-IT" sz="1200" b="0" dirty="0">
              <a:solidFill>
                <a:srgbClr val="E6002D"/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16B21584-D917-4929-B1CC-AF63B37EC88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1026" y="6025513"/>
            <a:ext cx="1564683" cy="7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6955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601B67-8FC2-4C70-8862-8C074477B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0670"/>
            <a:ext cx="10515600" cy="976923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F2C0DA2-8BF8-4638-A454-2C90203BE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9567"/>
            <a:ext cx="10515600" cy="4697395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E6A92041-1E72-4134-B64B-3791D8CECA5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0859" y="6318000"/>
            <a:ext cx="1709213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ttangolo 10">
            <a:extLst>
              <a:ext uri="{FF2B5EF4-FFF2-40B4-BE49-F238E27FC236}">
                <a16:creationId xmlns:a16="http://schemas.microsoft.com/office/drawing/2014/main" id="{D86E0502-FC5E-4770-9A1E-02D2E42BB094}"/>
              </a:ext>
            </a:extLst>
          </p:cNvPr>
          <p:cNvSpPr/>
          <p:nvPr userDrawn="1"/>
        </p:nvSpPr>
        <p:spPr>
          <a:xfrm>
            <a:off x="-1" y="6241377"/>
            <a:ext cx="12192000" cy="36000"/>
          </a:xfrm>
          <a:prstGeom prst="rect">
            <a:avLst/>
          </a:prstGeom>
          <a:solidFill>
            <a:srgbClr val="E6002D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0172F75D-7C50-4D08-8BB6-3D4228D2700B}"/>
              </a:ext>
            </a:extLst>
          </p:cNvPr>
          <p:cNvSpPr/>
          <p:nvPr userDrawn="1"/>
        </p:nvSpPr>
        <p:spPr>
          <a:xfrm>
            <a:off x="0" y="1158216"/>
            <a:ext cx="12192000" cy="129063"/>
          </a:xfrm>
          <a:prstGeom prst="rect">
            <a:avLst/>
          </a:prstGeom>
          <a:solidFill>
            <a:srgbClr val="E6002D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90625194-F8A9-41B6-AD77-33E129EBDDC1}"/>
              </a:ext>
            </a:extLst>
          </p:cNvPr>
          <p:cNvSpPr txBox="1"/>
          <p:nvPr userDrawn="1"/>
        </p:nvSpPr>
        <p:spPr>
          <a:xfrm>
            <a:off x="3453246" y="6447066"/>
            <a:ext cx="5285509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it-IT" sz="1500" b="1" dirty="0">
                <a:solidFill>
                  <a:srgbClr val="E6002D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IL VALORE DELLA STATISTICA</a:t>
            </a:r>
          </a:p>
        </p:txBody>
      </p:sp>
      <p:pic>
        <p:nvPicPr>
          <p:cNvPr id="12" name="Immagine 11">
            <a:extLst>
              <a:ext uri="{FF2B5EF4-FFF2-40B4-BE49-F238E27FC236}">
                <a16:creationId xmlns:a16="http://schemas.microsoft.com/office/drawing/2014/main" id="{57F19B5F-49BE-4DD5-86AC-B43E308905D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7078" y="6333858"/>
            <a:ext cx="967475" cy="504000"/>
          </a:xfrm>
          <a:prstGeom prst="rect">
            <a:avLst/>
          </a:prstGeom>
        </p:spPr>
      </p:pic>
      <p:pic>
        <p:nvPicPr>
          <p:cNvPr id="13" name="Immagine 12">
            <a:extLst>
              <a:ext uri="{FF2B5EF4-FFF2-40B4-BE49-F238E27FC236}">
                <a16:creationId xmlns:a16="http://schemas.microsoft.com/office/drawing/2014/main" id="{FD223DDD-4CF3-4AD6-96B4-BEF98E3972B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385879"/>
            <a:ext cx="2724255" cy="384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427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44F89EAD-6A09-4F26-84F1-5343EF68C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3470765-2F1D-4042-BEF3-49C3D1F589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249325E-BEBF-434B-8F33-EBBAA0BB89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1E833-4013-4AE2-949E-1B3A04012AA4}" type="datetimeFigureOut">
              <a:rPr lang="it-IT" smtClean="0"/>
              <a:t>28/03/2024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3684F05-71D2-44E7-A11A-0133DA0D0E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EB26961-C5A2-4C18-82C8-2C9188A213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8B4D1-54DE-4516-9A2B-FFB59822C5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0333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438B77E-294A-4AC8-8DA6-0BBB0466D3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73383"/>
            <a:ext cx="9144000" cy="1736580"/>
          </a:xfrm>
        </p:spPr>
        <p:txBody>
          <a:bodyPr>
            <a:normAutofit/>
          </a:bodyPr>
          <a:lstStyle/>
          <a:p>
            <a:br>
              <a:rPr lang="it-IT" sz="3600" b="1" dirty="0"/>
            </a:br>
            <a:r>
              <a:rPr lang="it-IT" sz="2400" b="1" dirty="0"/>
              <a:t>MERCATO DEL LAVORO E INDICE COMPOSITO DI FRAGILITA’ COMUNALE IN SARDEGNA:</a:t>
            </a:r>
            <a:br>
              <a:rPr lang="it-IT" sz="2400" b="1" dirty="0"/>
            </a:br>
            <a:r>
              <a:rPr lang="it-IT" sz="2400" b="1" dirty="0"/>
              <a:t> REALTA’ A CONFRONTO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295E769-0C68-4D6F-8B21-755E2582FC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29891"/>
            <a:ext cx="9144000" cy="2105746"/>
          </a:xfrm>
        </p:spPr>
        <p:txBody>
          <a:bodyPr/>
          <a:lstStyle/>
          <a:p>
            <a:r>
              <a:rPr lang="it-IT" dirty="0"/>
              <a:t>                           </a:t>
            </a:r>
          </a:p>
        </p:txBody>
      </p:sp>
      <p:sp>
        <p:nvSpPr>
          <p:cNvPr id="11" name="Segnaposto contenuto 2">
            <a:extLst>
              <a:ext uri="{FF2B5EF4-FFF2-40B4-BE49-F238E27FC236}">
                <a16:creationId xmlns:a16="http://schemas.microsoft.com/office/drawing/2014/main" id="{F55C4BBC-DF51-F331-8182-FD4638CABFAF}"/>
              </a:ext>
            </a:extLst>
          </p:cNvPr>
          <p:cNvSpPr txBox="1">
            <a:spLocks/>
          </p:cNvSpPr>
          <p:nvPr/>
        </p:nvSpPr>
        <p:spPr>
          <a:xfrm flipH="1">
            <a:off x="5709754" y="3629892"/>
            <a:ext cx="6153585" cy="21057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sz="1100" dirty="0"/>
          </a:p>
          <a:p>
            <a:pPr lvl="1"/>
            <a:endParaRPr lang="it-IT" dirty="0"/>
          </a:p>
        </p:txBody>
      </p:sp>
      <p:sp>
        <p:nvSpPr>
          <p:cNvPr id="14" name="Segnaposto contenuto 2">
            <a:extLst>
              <a:ext uri="{FF2B5EF4-FFF2-40B4-BE49-F238E27FC236}">
                <a16:creationId xmlns:a16="http://schemas.microsoft.com/office/drawing/2014/main" id="{ED17420B-DBB4-4CDA-447C-5BFD6C2B6C06}"/>
              </a:ext>
            </a:extLst>
          </p:cNvPr>
          <p:cNvSpPr txBox="1">
            <a:spLocks/>
          </p:cNvSpPr>
          <p:nvPr/>
        </p:nvSpPr>
        <p:spPr>
          <a:xfrm flipH="1">
            <a:off x="2181139" y="4616440"/>
            <a:ext cx="2634142" cy="5679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tabLst>
                <a:tab pos="3060065" algn="ctr"/>
                <a:tab pos="6120130" algn="r"/>
              </a:tabLst>
            </a:pPr>
            <a:r>
              <a:rPr lang="it-IT" sz="800" i="1" kern="15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Segoe UI" panose="020B0502040204020203" pitchFamily="34" charset="0"/>
                <a:cs typeface="Tahoma" panose="020B0604030504040204" pitchFamily="34" charset="0"/>
              </a:rPr>
              <a:t>SERVIZIO SMART CITY E INNOVAZIONE TECNOLOGICA</a:t>
            </a:r>
          </a:p>
          <a:p>
            <a:pPr algn="ctr">
              <a:tabLst>
                <a:tab pos="3060065" algn="ctr"/>
                <a:tab pos="6120130" algn="r"/>
              </a:tabLst>
            </a:pPr>
            <a:r>
              <a:rPr lang="it-IT" sz="800" i="1" kern="15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Segoe UI" panose="020B0502040204020203" pitchFamily="34" charset="0"/>
                <a:cs typeface="Tahoma" panose="020B0604030504040204" pitchFamily="34" charset="0"/>
              </a:rPr>
              <a:t>UFFICIO STATISTICA E CENSIMENTI</a:t>
            </a:r>
          </a:p>
          <a:p>
            <a:endParaRPr lang="it-IT" sz="1100" dirty="0"/>
          </a:p>
          <a:p>
            <a:pPr lvl="1"/>
            <a:endParaRPr lang="it-IT" dirty="0"/>
          </a:p>
        </p:txBody>
      </p:sp>
      <p:pic>
        <p:nvPicPr>
          <p:cNvPr id="15" name="immagini1">
            <a:extLst>
              <a:ext uri="{FF2B5EF4-FFF2-40B4-BE49-F238E27FC236}">
                <a16:creationId xmlns:a16="http://schemas.microsoft.com/office/drawing/2014/main" id="{C4783364-4AB9-94DB-219C-B2BFE6AB21B9}"/>
              </a:ext>
            </a:extLst>
          </p:cNvPr>
          <p:cNvPicPr/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2860751" y="3629891"/>
            <a:ext cx="1308578" cy="866622"/>
          </a:xfrm>
          <a:prstGeom prst="rect">
            <a:avLst/>
          </a:prstGeom>
        </p:spPr>
      </p:pic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F1684D83-EC93-870C-2A52-338BC70F75CF}"/>
              </a:ext>
            </a:extLst>
          </p:cNvPr>
          <p:cNvSpPr txBox="1">
            <a:spLocks/>
          </p:cNvSpPr>
          <p:nvPr/>
        </p:nvSpPr>
        <p:spPr>
          <a:xfrm flipH="1">
            <a:off x="5924031" y="3629891"/>
            <a:ext cx="3874310" cy="16383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sz="1500" b="1" i="1" dirty="0"/>
          </a:p>
          <a:p>
            <a:endParaRPr lang="it-IT" sz="1500" b="1" i="1" dirty="0"/>
          </a:p>
          <a:p>
            <a:r>
              <a:rPr lang="it-IT" sz="1500" b="1" i="1" dirty="0"/>
              <a:t>Dott.ssa Silvana Siddi - </a:t>
            </a:r>
            <a:r>
              <a:rPr lang="it-IT" sz="1500" b="1" dirty="0"/>
              <a:t>Funzionario</a:t>
            </a:r>
          </a:p>
          <a:p>
            <a:r>
              <a:rPr lang="it-IT" sz="1500" b="1" dirty="0"/>
              <a:t>  </a:t>
            </a:r>
            <a:r>
              <a:rPr lang="it-IT" sz="1500" b="1" i="1" dirty="0"/>
              <a:t>Ing. Riccardo Castrignanò </a:t>
            </a:r>
            <a:r>
              <a:rPr lang="it-IT" sz="1500" b="1" dirty="0"/>
              <a:t>- Dirigente</a:t>
            </a:r>
          </a:p>
          <a:p>
            <a:pPr algn="l"/>
            <a:r>
              <a:rPr lang="it-IT" sz="1500" b="1" dirty="0"/>
              <a:t>                  </a:t>
            </a:r>
          </a:p>
          <a:p>
            <a:pPr lvl="1"/>
            <a:r>
              <a:rPr lang="it-IT" dirty="0"/>
              <a:t>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974592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b="1" dirty="0"/>
              <a:t>            </a:t>
            </a:r>
            <a:r>
              <a:rPr lang="it-IT" sz="1600" b="1" dirty="0"/>
              <a:t>ANNI 2019-2021. PERCENTUALE OCCUPATI TOTALI: REALTA’ A  CONFRONTO</a:t>
            </a:r>
          </a:p>
        </p:txBody>
      </p:sp>
      <p:graphicFrame>
        <p:nvGraphicFramePr>
          <p:cNvPr id="4" name="Gra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8495121"/>
              </p:ext>
            </p:extLst>
          </p:nvPr>
        </p:nvGraphicFramePr>
        <p:xfrm>
          <a:off x="6989196" y="1985819"/>
          <a:ext cx="4293704" cy="33118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a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6375469"/>
              </p:ext>
            </p:extLst>
          </p:nvPr>
        </p:nvGraphicFramePr>
        <p:xfrm>
          <a:off x="326830" y="2349859"/>
          <a:ext cx="5883137" cy="29616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81010F5E-8616-4297-BF71-24D76F80BA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32320" y="1470991"/>
            <a:ext cx="4293704" cy="4134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000" dirty="0"/>
              <a:t>    </a:t>
            </a:r>
            <a:r>
              <a:rPr lang="it-IT" sz="1000" b="1" dirty="0"/>
              <a:t>CAGLIARI                                        SASSARI                                   OLBIA</a:t>
            </a:r>
          </a:p>
        </p:txBody>
      </p:sp>
      <p:sp>
        <p:nvSpPr>
          <p:cNvPr id="8" name="Segnaposto contenuto 2">
            <a:extLst>
              <a:ext uri="{FF2B5EF4-FFF2-40B4-BE49-F238E27FC236}">
                <a16:creationId xmlns:a16="http://schemas.microsoft.com/office/drawing/2014/main" id="{81010F5E-8616-4297-BF71-24D76F80BA45}"/>
              </a:ext>
            </a:extLst>
          </p:cNvPr>
          <p:cNvSpPr txBox="1">
            <a:spLocks/>
          </p:cNvSpPr>
          <p:nvPr/>
        </p:nvSpPr>
        <p:spPr>
          <a:xfrm>
            <a:off x="990600" y="1496801"/>
            <a:ext cx="4925170" cy="355858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b="1" dirty="0"/>
              <a:t>     </a:t>
            </a:r>
            <a:r>
              <a:rPr lang="it-IT" sz="1300" b="1" dirty="0"/>
              <a:t>ITALIA                                                                                           SARDEGNA</a:t>
            </a:r>
          </a:p>
        </p:txBody>
      </p:sp>
      <p:pic>
        <p:nvPicPr>
          <p:cNvPr id="9" name="immagini1">
            <a:extLst>
              <a:ext uri="{FF2B5EF4-FFF2-40B4-BE49-F238E27FC236}">
                <a16:creationId xmlns:a16="http://schemas.microsoft.com/office/drawing/2014/main" id="{AFD01081-D93D-1799-5B11-BE9CE5C78A13}"/>
              </a:ext>
            </a:extLst>
          </p:cNvPr>
          <p:cNvPicPr/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883465" y="326603"/>
            <a:ext cx="851026" cy="561315"/>
          </a:xfrm>
          <a:prstGeom prst="rect">
            <a:avLst/>
          </a:prstGeom>
        </p:spPr>
      </p:pic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454DCAB-7799-F497-908A-E492441EEA88}"/>
              </a:ext>
            </a:extLst>
          </p:cNvPr>
          <p:cNvSpPr txBox="1">
            <a:spLocks/>
          </p:cNvSpPr>
          <p:nvPr/>
        </p:nvSpPr>
        <p:spPr>
          <a:xfrm flipH="1">
            <a:off x="8110329" y="5772647"/>
            <a:ext cx="3753013" cy="349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900" dirty="0"/>
              <a:t>Fonti: elaborazione su dati Istat</a:t>
            </a:r>
          </a:p>
          <a:p>
            <a:pPr lvl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49613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CE82E8-F3FD-4DD2-A4C0-8C8A6A9B4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1600" b="1" dirty="0"/>
              <a:t>                     ANNI 2019-2021. OCCUPATI E NEET. ETA’ 15-24 ANNI: REALTA’ A CONFRONTO.</a:t>
            </a:r>
          </a:p>
        </p:txBody>
      </p:sp>
      <p:graphicFrame>
        <p:nvGraphicFramePr>
          <p:cNvPr id="4" name="Gra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2887867"/>
              </p:ext>
            </p:extLst>
          </p:nvPr>
        </p:nvGraphicFramePr>
        <p:xfrm>
          <a:off x="95417" y="2162756"/>
          <a:ext cx="5743321" cy="32156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egnaposto contenuto 2">
            <a:extLst>
              <a:ext uri="{FF2B5EF4-FFF2-40B4-BE49-F238E27FC236}">
                <a16:creationId xmlns:a16="http://schemas.microsoft.com/office/drawing/2014/main" id="{81010F5E-8616-4297-BF71-24D76F80BA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03119" y="1630570"/>
            <a:ext cx="5072932" cy="683188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it-IT" sz="2000" b="1" u="sng" dirty="0"/>
              <a:t>PERCENTUALE NEET* 15-24 ANNI</a:t>
            </a:r>
          </a:p>
          <a:p>
            <a:pPr marL="0" indent="0">
              <a:buNone/>
            </a:pPr>
            <a:r>
              <a:rPr lang="it-IT" sz="2000" b="1" dirty="0"/>
              <a:t> </a:t>
            </a:r>
          </a:p>
        </p:txBody>
      </p:sp>
      <p:graphicFrame>
        <p:nvGraphicFramePr>
          <p:cNvPr id="6" name="Grafico 5">
            <a:extLst>
              <a:ext uri="{FF2B5EF4-FFF2-40B4-BE49-F238E27FC236}">
                <a16:creationId xmlns:a16="http://schemas.microsoft.com/office/drawing/2014/main" id="{00000000-0008-0000-02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8730017"/>
              </p:ext>
            </p:extLst>
          </p:nvPr>
        </p:nvGraphicFramePr>
        <p:xfrm>
          <a:off x="5773640" y="2162755"/>
          <a:ext cx="6179820" cy="31550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Segnaposto contenuto 2">
            <a:extLst>
              <a:ext uri="{FF2B5EF4-FFF2-40B4-BE49-F238E27FC236}">
                <a16:creationId xmlns:a16="http://schemas.microsoft.com/office/drawing/2014/main" id="{890CF0E4-D020-CF14-29B6-08E8F3CA49B9}"/>
              </a:ext>
            </a:extLst>
          </p:cNvPr>
          <p:cNvSpPr txBox="1">
            <a:spLocks/>
          </p:cNvSpPr>
          <p:nvPr/>
        </p:nvSpPr>
        <p:spPr>
          <a:xfrm>
            <a:off x="390940" y="1631968"/>
            <a:ext cx="5072932" cy="6831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it-IT" sz="2000" b="1" u="sng" dirty="0"/>
              <a:t>PERCENTUALE OCCUPATI 15-24 ANNI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it-IT" sz="2000" b="1" dirty="0"/>
          </a:p>
        </p:txBody>
      </p:sp>
      <p:sp>
        <p:nvSpPr>
          <p:cNvPr id="10" name="Segnaposto contenuto 2">
            <a:extLst>
              <a:ext uri="{FF2B5EF4-FFF2-40B4-BE49-F238E27FC236}">
                <a16:creationId xmlns:a16="http://schemas.microsoft.com/office/drawing/2014/main" id="{CC39E80A-E505-9531-803A-986F31DB5C36}"/>
              </a:ext>
            </a:extLst>
          </p:cNvPr>
          <p:cNvSpPr txBox="1">
            <a:spLocks/>
          </p:cNvSpPr>
          <p:nvPr/>
        </p:nvSpPr>
        <p:spPr>
          <a:xfrm>
            <a:off x="6355519" y="5440574"/>
            <a:ext cx="5072932" cy="4093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900" b="1" dirty="0"/>
              <a:t>*NEET</a:t>
            </a:r>
            <a:r>
              <a:rPr lang="it-IT" sz="900" b="1" i="1" dirty="0"/>
              <a:t>: Not in </a:t>
            </a:r>
            <a:r>
              <a:rPr lang="it-IT" sz="900" b="1" i="1" dirty="0" err="1"/>
              <a:t>Education</a:t>
            </a:r>
            <a:r>
              <a:rPr lang="it-IT" sz="900" b="1" i="1" dirty="0"/>
              <a:t> </a:t>
            </a:r>
            <a:r>
              <a:rPr lang="it-IT" sz="900" b="1" i="1" dirty="0" err="1"/>
              <a:t>Employment</a:t>
            </a:r>
            <a:r>
              <a:rPr lang="it-IT" sz="900" b="1" i="1" dirty="0"/>
              <a:t> or Training: </a:t>
            </a:r>
            <a:r>
              <a:rPr lang="it-IT" sz="900" b="1" dirty="0"/>
              <a:t>Casalinghe e In Altra condizione</a:t>
            </a:r>
            <a:r>
              <a:rPr lang="it-IT" sz="2000" b="1" dirty="0"/>
              <a:t> </a:t>
            </a:r>
          </a:p>
        </p:txBody>
      </p:sp>
      <p:pic>
        <p:nvPicPr>
          <p:cNvPr id="3" name="immagini1">
            <a:extLst>
              <a:ext uri="{FF2B5EF4-FFF2-40B4-BE49-F238E27FC236}">
                <a16:creationId xmlns:a16="http://schemas.microsoft.com/office/drawing/2014/main" id="{22A8EE20-F441-CB1C-411D-D5F8FCE9FE82}"/>
              </a:ext>
            </a:extLst>
          </p:cNvPr>
          <p:cNvPicPr/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883465" y="326603"/>
            <a:ext cx="851026" cy="561315"/>
          </a:xfrm>
          <a:prstGeom prst="rect">
            <a:avLst/>
          </a:prstGeom>
        </p:spPr>
      </p:pic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E79F0CCD-651C-C0B9-110E-40FE09CDB323}"/>
              </a:ext>
            </a:extLst>
          </p:cNvPr>
          <p:cNvSpPr txBox="1">
            <a:spLocks/>
          </p:cNvSpPr>
          <p:nvPr/>
        </p:nvSpPr>
        <p:spPr>
          <a:xfrm flipH="1">
            <a:off x="6459522" y="5772647"/>
            <a:ext cx="5403818" cy="349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900" dirty="0"/>
              <a:t>Fonti: elaborazione su dati Istat</a:t>
            </a:r>
          </a:p>
          <a:p>
            <a:pPr lvl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78214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C03BE4-6C4A-4160-8943-F1F83C31C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1600" b="1" dirty="0"/>
              <a:t>                     ANNI 2018-2019: INDICE COMPOSITO DI FRAGILITA’ COMUNALE (IFC). REALTA’ A CONFRONTO.</a:t>
            </a:r>
          </a:p>
        </p:txBody>
      </p:sp>
      <p:sp>
        <p:nvSpPr>
          <p:cNvPr id="5" name="Segnaposto contenuto 2">
            <a:extLst>
              <a:ext uri="{FF2B5EF4-FFF2-40B4-BE49-F238E27FC236}">
                <a16:creationId xmlns:a16="http://schemas.microsoft.com/office/drawing/2014/main" id="{81010F5E-8616-4297-BF71-24D76F80BA45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8110329" y="5772647"/>
            <a:ext cx="3753013" cy="3498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900" dirty="0"/>
              <a:t>Fonti: elaborazione su dati Istat</a:t>
            </a:r>
          </a:p>
          <a:p>
            <a:pPr lvl="1"/>
            <a:endParaRPr lang="it-IT" dirty="0"/>
          </a:p>
        </p:txBody>
      </p:sp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81010F5E-8616-4297-BF71-24D76F80BA45}"/>
              </a:ext>
            </a:extLst>
          </p:cNvPr>
          <p:cNvSpPr txBox="1">
            <a:spLocks/>
          </p:cNvSpPr>
          <p:nvPr/>
        </p:nvSpPr>
        <p:spPr>
          <a:xfrm flipH="1">
            <a:off x="8302485" y="1583635"/>
            <a:ext cx="3824577" cy="19321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it-IT" dirty="0"/>
          </a:p>
          <a:p>
            <a:pPr lvl="1"/>
            <a:endParaRPr lang="it-IT" dirty="0"/>
          </a:p>
        </p:txBody>
      </p:sp>
      <p:graphicFrame>
        <p:nvGraphicFramePr>
          <p:cNvPr id="3" name="Grafico 2">
            <a:extLst>
              <a:ext uri="{FF2B5EF4-FFF2-40B4-BE49-F238E27FC236}">
                <a16:creationId xmlns:a16="http://schemas.microsoft.com/office/drawing/2014/main" id="{6386E626-EE11-4EB7-9406-1A99C8818A0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479418"/>
              </p:ext>
            </p:extLst>
          </p:nvPr>
        </p:nvGraphicFramePr>
        <p:xfrm>
          <a:off x="2074143" y="2030135"/>
          <a:ext cx="7451090" cy="34982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immagini1">
            <a:extLst>
              <a:ext uri="{FF2B5EF4-FFF2-40B4-BE49-F238E27FC236}">
                <a16:creationId xmlns:a16="http://schemas.microsoft.com/office/drawing/2014/main" id="{7BC836D1-7479-668E-05BC-CFAF93DE8B28}"/>
              </a:ext>
            </a:extLst>
          </p:cNvPr>
          <p:cNvPicPr/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883465" y="326603"/>
            <a:ext cx="851026" cy="561315"/>
          </a:xfrm>
          <a:prstGeom prst="rect">
            <a:avLst/>
          </a:prstGeom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2794EF8C-429C-8554-79F5-AAEBB355F5E8}"/>
              </a:ext>
            </a:extLst>
          </p:cNvPr>
          <p:cNvSpPr txBox="1"/>
          <p:nvPr/>
        </p:nvSpPr>
        <p:spPr>
          <a:xfrm>
            <a:off x="2323749" y="1681802"/>
            <a:ext cx="6818153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000" b="1" dirty="0"/>
              <a:t>          CAGLIARI                                                                                 SASSARI                                                             OLBIA</a:t>
            </a:r>
            <a:endParaRPr lang="it-IT" sz="1000" dirty="0"/>
          </a:p>
        </p:txBody>
      </p:sp>
    </p:spTree>
    <p:extLst>
      <p:ext uri="{BB962C8B-B14F-4D97-AF65-F5344CB8AC3E}">
        <p14:creationId xmlns:p14="http://schemas.microsoft.com/office/powerpoint/2010/main" val="2127763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EDFC73C-499E-42BE-925C-D6050E205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1600" b="1" dirty="0"/>
              <a:t>                    ANNO 2019: INDICE COMPOSITO DI FRAGILITA’ COMUNALE. COMUNE DI CAGLIARI </a:t>
            </a:r>
            <a:r>
              <a:rPr lang="it-IT" sz="1600" b="1"/>
              <a:t>IN PARTICOLARE.</a:t>
            </a:r>
            <a:endParaRPr lang="it-IT" sz="1600" b="1" dirty="0"/>
          </a:p>
        </p:txBody>
      </p:sp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81010F5E-8616-4297-BF71-24D76F80BA45}"/>
              </a:ext>
            </a:extLst>
          </p:cNvPr>
          <p:cNvSpPr txBox="1">
            <a:spLocks/>
          </p:cNvSpPr>
          <p:nvPr/>
        </p:nvSpPr>
        <p:spPr>
          <a:xfrm>
            <a:off x="990600" y="1631967"/>
            <a:ext cx="10515600" cy="4697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dirty="0"/>
          </a:p>
        </p:txBody>
      </p:sp>
      <p:graphicFrame>
        <p:nvGraphicFramePr>
          <p:cNvPr id="5" name="Segnaposto contenuto 4">
            <a:extLst>
              <a:ext uri="{FF2B5EF4-FFF2-40B4-BE49-F238E27FC236}">
                <a16:creationId xmlns:a16="http://schemas.microsoft.com/office/drawing/2014/main" id="{02FD63E8-CA50-2CC9-7A88-3B08AA850F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1154498"/>
              </p:ext>
            </p:extLst>
          </p:nvPr>
        </p:nvGraphicFramePr>
        <p:xfrm>
          <a:off x="838199" y="1294993"/>
          <a:ext cx="11169073" cy="46973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immagini1">
            <a:extLst>
              <a:ext uri="{FF2B5EF4-FFF2-40B4-BE49-F238E27FC236}">
                <a16:creationId xmlns:a16="http://schemas.microsoft.com/office/drawing/2014/main" id="{AA138527-828B-1071-6C08-7EE1D0436AB7}"/>
              </a:ext>
            </a:extLst>
          </p:cNvPr>
          <p:cNvPicPr/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883465" y="326603"/>
            <a:ext cx="851026" cy="561315"/>
          </a:xfrm>
          <a:prstGeom prst="rect">
            <a:avLst/>
          </a:prstGeom>
        </p:spPr>
      </p:pic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C10A954-49D6-5929-664B-14AECD8AD8EC}"/>
              </a:ext>
            </a:extLst>
          </p:cNvPr>
          <p:cNvSpPr txBox="1">
            <a:spLocks/>
          </p:cNvSpPr>
          <p:nvPr/>
        </p:nvSpPr>
        <p:spPr>
          <a:xfrm flipH="1">
            <a:off x="8875551" y="5654180"/>
            <a:ext cx="3130402" cy="5438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it-IT" sz="900" dirty="0"/>
          </a:p>
          <a:p>
            <a:pPr marL="0" indent="0">
              <a:buNone/>
            </a:pPr>
            <a:r>
              <a:rPr lang="it-IT" sz="1300" dirty="0"/>
              <a:t>                     </a:t>
            </a:r>
            <a:r>
              <a:rPr lang="it-IT" sz="900" dirty="0"/>
              <a:t>Fonti: elaborazione su dati Istat</a:t>
            </a:r>
          </a:p>
          <a:p>
            <a:pPr lvl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079700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</TotalTime>
  <Words>180</Words>
  <Application>Microsoft Office PowerPoint</Application>
  <PresentationFormat>Widescreen</PresentationFormat>
  <Paragraphs>27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Open Sans</vt:lpstr>
      <vt:lpstr>Tema di Office</vt:lpstr>
      <vt:lpstr> MERCATO DEL LAVORO E INDICE COMPOSITO DI FRAGILITA’ COMUNALE IN SARDEGNA:  REALTA’ A CONFRONTO</vt:lpstr>
      <vt:lpstr>            ANNI 2019-2021. PERCENTUALE OCCUPATI TOTALI: REALTA’ A  CONFRONTO</vt:lpstr>
      <vt:lpstr>                     ANNI 2019-2021. OCCUPATI E NEET. ETA’ 15-24 ANNI: REALTA’ A CONFRONTO.</vt:lpstr>
      <vt:lpstr>                     ANNI 2018-2019: INDICE COMPOSITO DI FRAGILITA’ COMUNALE (IFC). REALTA’ A CONFRONTO.</vt:lpstr>
      <vt:lpstr>                    ANNO 2019: INDICE COMPOSITO DI FRAGILITA’ COMUNALE. COMUNE DI CAGLIARI IN PARTICOLARE.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Girolamo D'Anneo</dc:creator>
  <cp:lastModifiedBy>Siddi, Silvana</cp:lastModifiedBy>
  <cp:revision>44</cp:revision>
  <dcterms:created xsi:type="dcterms:W3CDTF">2022-04-03T16:23:48Z</dcterms:created>
  <dcterms:modified xsi:type="dcterms:W3CDTF">2024-03-28T07:52:31Z</dcterms:modified>
</cp:coreProperties>
</file>