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259" r:id="rId2"/>
    <p:sldId id="261" r:id="rId3"/>
    <p:sldId id="264" r:id="rId4"/>
    <p:sldId id="257" r:id="rId5"/>
    <p:sldId id="262" r:id="rId6"/>
    <p:sldId id="265" r:id="rId7"/>
    <p:sldId id="278" r:id="rId8"/>
    <p:sldId id="276" r:id="rId9"/>
    <p:sldId id="268" r:id="rId10"/>
    <p:sldId id="279" r:id="rId11"/>
    <p:sldId id="258" r:id="rId12"/>
    <p:sldId id="269" r:id="rId13"/>
    <p:sldId id="270" r:id="rId14"/>
    <p:sldId id="284" r:id="rId15"/>
    <p:sldId id="280" r:id="rId16"/>
    <p:sldId id="281" r:id="rId17"/>
    <p:sldId id="282" r:id="rId18"/>
    <p:sldId id="277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2D"/>
    <a:srgbClr val="009242"/>
    <a:srgbClr val="339966"/>
    <a:srgbClr val="3A966F"/>
    <a:srgbClr val="2EA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162" d="100"/>
          <a:sy n="162" d="100"/>
        </p:scale>
        <p:origin x="1736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04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epository.sispi.it\PAL\Statistica\Partecipazione%20a%20Convegni\2023%2000%2000%20Liceo%20Garibaldi\file%20dati\serie%20storica%20Provincia%20di%20Palermo%20ai%20censimen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repository.sispi.it\PAL\Statistica\Partecipazione%20a%20Convegni\2023%2006%2015%2016%20Convegno%20USCI%20Olbia%202023\Le%20dinamiche%20demografiche%20di%20Cagliari%20e%20Palermo\dati\Palermo%20Cagliari%20piramidi%20delle%20et&#224;%20agg.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repository.sispi.it\PAL\Statistica\Partecipazione%20a%20Convegni\2024%2004%2011%2012%20Convegno%20USCI%20Bologna%202024\file%20dati\Palermo%20tasso%20di%20scolarizzazione%20terziaria%20per%20et&#22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60968941382327"/>
          <c:y val="2.8133047291925797E-2"/>
          <c:w val="0.78142585301837264"/>
          <c:h val="0.91253639970195544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Popolazione</c:v>
                </c:pt>
              </c:strCache>
            </c:strRef>
          </c:tx>
          <c:spPr>
            <a:ln w="1270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Foglio1!$A$2:$A$20</c:f>
              <c:numCache>
                <c:formatCode>General</c:formatCode>
                <c:ptCount val="11"/>
                <c:pt idx="0">
                  <c:v>1951</c:v>
                </c:pt>
                <c:pt idx="1">
                  <c:v>1961</c:v>
                </c:pt>
                <c:pt idx="2">
                  <c:v>1971</c:v>
                </c:pt>
                <c:pt idx="3">
                  <c:v>1981</c:v>
                </c:pt>
                <c:pt idx="4">
                  <c:v>1991</c:v>
                </c:pt>
                <c:pt idx="5">
                  <c:v>2001</c:v>
                </c:pt>
                <c:pt idx="6">
                  <c:v>2011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xVal>
          <c:yVal>
            <c:numRef>
              <c:f>Foglio1!$B$2:$B$20</c:f>
              <c:numCache>
                <c:formatCode>General</c:formatCode>
                <c:ptCount val="11"/>
                <c:pt idx="0">
                  <c:v>1028431</c:v>
                </c:pt>
                <c:pt idx="1">
                  <c:v>1111397</c:v>
                </c:pt>
                <c:pt idx="2">
                  <c:v>1124015</c:v>
                </c:pt>
                <c:pt idx="3">
                  <c:v>1198575</c:v>
                </c:pt>
                <c:pt idx="4">
                  <c:v>1224778</c:v>
                </c:pt>
                <c:pt idx="5">
                  <c:v>1235923</c:v>
                </c:pt>
                <c:pt idx="6">
                  <c:v>1243585</c:v>
                </c:pt>
                <c:pt idx="7">
                  <c:v>1231602</c:v>
                </c:pt>
                <c:pt idx="8">
                  <c:v>1222988</c:v>
                </c:pt>
                <c:pt idx="9">
                  <c:v>1208819</c:v>
                </c:pt>
                <c:pt idx="10">
                  <c:v>1208991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5C-48E1-91A6-8C0429506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6769376"/>
        <c:axId val="2035033152"/>
      </c:scatterChart>
      <c:valAx>
        <c:axId val="1166769376"/>
        <c:scaling>
          <c:orientation val="minMax"/>
          <c:max val="2021"/>
          <c:min val="195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5033152"/>
        <c:crosses val="autoZero"/>
        <c:crossBetween val="midCat"/>
      </c:valAx>
      <c:valAx>
        <c:axId val="2035033152"/>
        <c:scaling>
          <c:orientation val="minMax"/>
          <c:min val="9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6769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Palermo!$L$8</c:f>
              <c:strCache>
                <c:ptCount val="1"/>
                <c:pt idx="0">
                  <c:v>M 2021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Palermo!$K$9:$K$29</c:f>
              <c:strCache>
                <c:ptCount val="21"/>
                <c:pt idx="0">
                  <c:v>Fino a 4 anni  </c:v>
                </c:pt>
                <c:pt idx="1">
                  <c:v>5-9 anni  </c:v>
                </c:pt>
                <c:pt idx="2">
                  <c:v>10-14 anni  </c:v>
                </c:pt>
                <c:pt idx="3">
                  <c:v>15-19 anni  </c:v>
                </c:pt>
                <c:pt idx="4">
                  <c:v>20-24 anni  </c:v>
                </c:pt>
                <c:pt idx="5">
                  <c:v>25-29 anni  </c:v>
                </c:pt>
                <c:pt idx="6">
                  <c:v>30-34 anni  </c:v>
                </c:pt>
                <c:pt idx="7">
                  <c:v>35-39 anni  </c:v>
                </c:pt>
                <c:pt idx="8">
                  <c:v>40-44 anni  </c:v>
                </c:pt>
                <c:pt idx="9">
                  <c:v>45-49 anni  </c:v>
                </c:pt>
                <c:pt idx="10">
                  <c:v>50-54 anni  </c:v>
                </c:pt>
                <c:pt idx="11">
                  <c:v>55-59 anni  </c:v>
                </c:pt>
                <c:pt idx="12">
                  <c:v>60-64 anni  </c:v>
                </c:pt>
                <c:pt idx="13">
                  <c:v>65-69 anni  </c:v>
                </c:pt>
                <c:pt idx="14">
                  <c:v>70-74 anni  </c:v>
                </c:pt>
                <c:pt idx="15">
                  <c:v>75-79 anni  </c:v>
                </c:pt>
                <c:pt idx="16">
                  <c:v>80-84 anni  </c:v>
                </c:pt>
                <c:pt idx="17">
                  <c:v>85-89 anni  </c:v>
                </c:pt>
                <c:pt idx="18">
                  <c:v>90-94 anni  </c:v>
                </c:pt>
                <c:pt idx="19">
                  <c:v>95-99 anni  </c:v>
                </c:pt>
                <c:pt idx="20">
                  <c:v>100 anni e più  </c:v>
                </c:pt>
              </c:strCache>
            </c:strRef>
          </c:cat>
          <c:val>
            <c:numRef>
              <c:f>Palermo!$L$9:$L$29</c:f>
              <c:numCache>
                <c:formatCode>#,##0.00</c:formatCode>
                <c:ptCount val="21"/>
                <c:pt idx="0">
                  <c:v>-4.5601298004614106E-2</c:v>
                </c:pt>
                <c:pt idx="1">
                  <c:v>-5.0001480989037388E-2</c:v>
                </c:pt>
                <c:pt idx="2">
                  <c:v>-5.4447739187957256E-2</c:v>
                </c:pt>
                <c:pt idx="3">
                  <c:v>-5.6932509684022761E-2</c:v>
                </c:pt>
                <c:pt idx="4">
                  <c:v>-5.6280874507571146E-2</c:v>
                </c:pt>
                <c:pt idx="5">
                  <c:v>-5.7238580751750034E-2</c:v>
                </c:pt>
                <c:pt idx="6">
                  <c:v>-5.9522594956080449E-2</c:v>
                </c:pt>
                <c:pt idx="7">
                  <c:v>-6.0496756634008116E-2</c:v>
                </c:pt>
                <c:pt idx="8">
                  <c:v>-6.6651088856051158E-2</c:v>
                </c:pt>
                <c:pt idx="9">
                  <c:v>-7.55798072081382E-2</c:v>
                </c:pt>
                <c:pt idx="10">
                  <c:v>-7.6182076083343486E-2</c:v>
                </c:pt>
                <c:pt idx="11">
                  <c:v>-7.6382832375078577E-2</c:v>
                </c:pt>
                <c:pt idx="12">
                  <c:v>-6.7098676654017919E-2</c:v>
                </c:pt>
                <c:pt idx="13">
                  <c:v>-5.9756262115313097E-2</c:v>
                </c:pt>
                <c:pt idx="14">
                  <c:v>-5.4223945288973875E-2</c:v>
                </c:pt>
                <c:pt idx="15">
                  <c:v>-3.8137113256168316E-2</c:v>
                </c:pt>
                <c:pt idx="16">
                  <c:v>-2.5887688373577838E-2</c:v>
                </c:pt>
                <c:pt idx="17">
                  <c:v>-1.3532948714995179E-2</c:v>
                </c:pt>
                <c:pt idx="18">
                  <c:v>-5.0649825078739252E-3</c:v>
                </c:pt>
                <c:pt idx="19">
                  <c:v>-8.8859342243402192E-4</c:v>
                </c:pt>
                <c:pt idx="20">
                  <c:v>-9.2150428993157828E-5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5A-4486-9644-E786EF029227}"/>
            </c:ext>
          </c:extLst>
        </c:ser>
        <c:ser>
          <c:idx val="1"/>
          <c:order val="1"/>
          <c:tx>
            <c:strRef>
              <c:f>Palermo!$M$8</c:f>
              <c:strCache>
                <c:ptCount val="1"/>
                <c:pt idx="0">
                  <c:v>F 2021</c:v>
                </c:pt>
              </c:strCache>
            </c:strRef>
          </c:tx>
          <c:spPr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Palermo!$K$9:$K$29</c:f>
              <c:strCache>
                <c:ptCount val="21"/>
                <c:pt idx="0">
                  <c:v>Fino a 4 anni  </c:v>
                </c:pt>
                <c:pt idx="1">
                  <c:v>5-9 anni  </c:v>
                </c:pt>
                <c:pt idx="2">
                  <c:v>10-14 anni  </c:v>
                </c:pt>
                <c:pt idx="3">
                  <c:v>15-19 anni  </c:v>
                </c:pt>
                <c:pt idx="4">
                  <c:v>20-24 anni  </c:v>
                </c:pt>
                <c:pt idx="5">
                  <c:v>25-29 anni  </c:v>
                </c:pt>
                <c:pt idx="6">
                  <c:v>30-34 anni  </c:v>
                </c:pt>
                <c:pt idx="7">
                  <c:v>35-39 anni  </c:v>
                </c:pt>
                <c:pt idx="8">
                  <c:v>40-44 anni  </c:v>
                </c:pt>
                <c:pt idx="9">
                  <c:v>45-49 anni  </c:v>
                </c:pt>
                <c:pt idx="10">
                  <c:v>50-54 anni  </c:v>
                </c:pt>
                <c:pt idx="11">
                  <c:v>55-59 anni  </c:v>
                </c:pt>
                <c:pt idx="12">
                  <c:v>60-64 anni  </c:v>
                </c:pt>
                <c:pt idx="13">
                  <c:v>65-69 anni  </c:v>
                </c:pt>
                <c:pt idx="14">
                  <c:v>70-74 anni  </c:v>
                </c:pt>
                <c:pt idx="15">
                  <c:v>75-79 anni  </c:v>
                </c:pt>
                <c:pt idx="16">
                  <c:v>80-84 anni  </c:v>
                </c:pt>
                <c:pt idx="17">
                  <c:v>85-89 anni  </c:v>
                </c:pt>
                <c:pt idx="18">
                  <c:v>90-94 anni  </c:v>
                </c:pt>
                <c:pt idx="19">
                  <c:v>95-99 anni  </c:v>
                </c:pt>
                <c:pt idx="20">
                  <c:v>100 anni e più  </c:v>
                </c:pt>
              </c:strCache>
            </c:strRef>
          </c:cat>
          <c:val>
            <c:numRef>
              <c:f>Palermo!$M$9:$M$29</c:f>
              <c:numCache>
                <c:formatCode>#,##0.00</c:formatCode>
                <c:ptCount val="21"/>
                <c:pt idx="0">
                  <c:v>3.9331942048566292E-2</c:v>
                </c:pt>
                <c:pt idx="1">
                  <c:v>4.3710870115926996E-2</c:v>
                </c:pt>
                <c:pt idx="2">
                  <c:v>4.8231540345247716E-2</c:v>
                </c:pt>
                <c:pt idx="3">
                  <c:v>4.933230394344789E-2</c:v>
                </c:pt>
                <c:pt idx="4">
                  <c:v>4.7863613882287659E-2</c:v>
                </c:pt>
                <c:pt idx="5">
                  <c:v>5.1373994233808222E-2</c:v>
                </c:pt>
                <c:pt idx="6">
                  <c:v>5.4130426915328662E-2</c:v>
                </c:pt>
                <c:pt idx="7">
                  <c:v>5.6944159619769112E-2</c:v>
                </c:pt>
                <c:pt idx="8">
                  <c:v>6.4905847014970389E-2</c:v>
                </c:pt>
                <c:pt idx="9">
                  <c:v>7.3274666151971729E-2</c:v>
                </c:pt>
                <c:pt idx="10">
                  <c:v>7.6199983111572195E-2</c:v>
                </c:pt>
                <c:pt idx="11">
                  <c:v>7.7864699566932455E-2</c:v>
                </c:pt>
                <c:pt idx="12">
                  <c:v>7.0316175494891248E-2</c:v>
                </c:pt>
                <c:pt idx="13">
                  <c:v>6.4350941529850297E-2</c:v>
                </c:pt>
                <c:pt idx="14">
                  <c:v>6.0439461017889669E-2</c:v>
                </c:pt>
                <c:pt idx="15">
                  <c:v>4.5752560406287321E-2</c:v>
                </c:pt>
                <c:pt idx="16">
                  <c:v>3.6967562155445916E-2</c:v>
                </c:pt>
                <c:pt idx="17">
                  <c:v>2.4105214905243855E-2</c:v>
                </c:pt>
                <c:pt idx="18">
                  <c:v>1.137254665428182E-2</c:v>
                </c:pt>
                <c:pt idx="19">
                  <c:v>3.2057854928405128E-3</c:v>
                </c:pt>
                <c:pt idx="20">
                  <c:v>3.257053934400521E-4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5A-4486-9644-E786EF029227}"/>
            </c:ext>
          </c:extLst>
        </c:ser>
        <c:ser>
          <c:idx val="2"/>
          <c:order val="2"/>
          <c:tx>
            <c:strRef>
              <c:f>Palermo!$N$8</c:f>
              <c:strCache>
                <c:ptCount val="1"/>
                <c:pt idx="0">
                  <c:v>M 2001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Palermo!$K$9:$K$29</c:f>
              <c:strCache>
                <c:ptCount val="21"/>
                <c:pt idx="0">
                  <c:v>Fino a 4 anni  </c:v>
                </c:pt>
                <c:pt idx="1">
                  <c:v>5-9 anni  </c:v>
                </c:pt>
                <c:pt idx="2">
                  <c:v>10-14 anni  </c:v>
                </c:pt>
                <c:pt idx="3">
                  <c:v>15-19 anni  </c:v>
                </c:pt>
                <c:pt idx="4">
                  <c:v>20-24 anni  </c:v>
                </c:pt>
                <c:pt idx="5">
                  <c:v>25-29 anni  </c:v>
                </c:pt>
                <c:pt idx="6">
                  <c:v>30-34 anni  </c:v>
                </c:pt>
                <c:pt idx="7">
                  <c:v>35-39 anni  </c:v>
                </c:pt>
                <c:pt idx="8">
                  <c:v>40-44 anni  </c:v>
                </c:pt>
                <c:pt idx="9">
                  <c:v>45-49 anni  </c:v>
                </c:pt>
                <c:pt idx="10">
                  <c:v>50-54 anni  </c:v>
                </c:pt>
                <c:pt idx="11">
                  <c:v>55-59 anni  </c:v>
                </c:pt>
                <c:pt idx="12">
                  <c:v>60-64 anni  </c:v>
                </c:pt>
                <c:pt idx="13">
                  <c:v>65-69 anni  </c:v>
                </c:pt>
                <c:pt idx="14">
                  <c:v>70-74 anni  </c:v>
                </c:pt>
                <c:pt idx="15">
                  <c:v>75-79 anni  </c:v>
                </c:pt>
                <c:pt idx="16">
                  <c:v>80-84 anni  </c:v>
                </c:pt>
                <c:pt idx="17">
                  <c:v>85-89 anni  </c:v>
                </c:pt>
                <c:pt idx="18">
                  <c:v>90-94 anni  </c:v>
                </c:pt>
                <c:pt idx="19">
                  <c:v>95-99 anni  </c:v>
                </c:pt>
                <c:pt idx="20">
                  <c:v>100 anni e più  </c:v>
                </c:pt>
              </c:strCache>
            </c:strRef>
          </c:cat>
          <c:val>
            <c:numRef>
              <c:f>Palermo!$N$9:$N$29</c:f>
              <c:numCache>
                <c:formatCode>#,##0.00</c:formatCode>
                <c:ptCount val="21"/>
                <c:pt idx="0">
                  <c:v>-5.4575792268530925E-2</c:v>
                </c:pt>
                <c:pt idx="1">
                  <c:v>-6.2885172825372079E-2</c:v>
                </c:pt>
                <c:pt idx="2">
                  <c:v>-7.0287189730348573E-2</c:v>
                </c:pt>
                <c:pt idx="3">
                  <c:v>-7.3307675443938319E-2</c:v>
                </c:pt>
                <c:pt idx="4">
                  <c:v>-7.6745304849828277E-2</c:v>
                </c:pt>
                <c:pt idx="5">
                  <c:v>-7.8901054734124176E-2</c:v>
                </c:pt>
                <c:pt idx="6">
                  <c:v>-7.6108932355735265E-2</c:v>
                </c:pt>
                <c:pt idx="7">
                  <c:v>-7.6541300270382195E-2</c:v>
                </c:pt>
                <c:pt idx="8">
                  <c:v>-7.001010888363822E-2</c:v>
                </c:pt>
                <c:pt idx="9">
                  <c:v>-6.719971743843324E-2</c:v>
                </c:pt>
                <c:pt idx="10">
                  <c:v>-6.7583367841570652E-2</c:v>
                </c:pt>
                <c:pt idx="11">
                  <c:v>-5.4530119601490755E-2</c:v>
                </c:pt>
                <c:pt idx="12">
                  <c:v>-4.7855820524687599E-2</c:v>
                </c:pt>
                <c:pt idx="13">
                  <c:v>-4.1041458602294592E-2</c:v>
                </c:pt>
                <c:pt idx="14">
                  <c:v>-3.5018756241931161E-2</c:v>
                </c:pt>
                <c:pt idx="15">
                  <c:v>-2.5765473899593209E-2</c:v>
                </c:pt>
                <c:pt idx="16">
                  <c:v>-1.2328575256375904E-2</c:v>
                </c:pt>
                <c:pt idx="17">
                  <c:v>-6.9909629016149857E-3</c:v>
                </c:pt>
                <c:pt idx="18">
                  <c:v>-1.985238594012618E-3</c:v>
                </c:pt>
                <c:pt idx="19">
                  <c:v>-3.044844469344506E-4</c:v>
                </c:pt>
                <c:pt idx="20">
                  <c:v>-3.3493289162789565E-5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5A-4486-9644-E786EF029227}"/>
            </c:ext>
          </c:extLst>
        </c:ser>
        <c:ser>
          <c:idx val="3"/>
          <c:order val="3"/>
          <c:tx>
            <c:strRef>
              <c:f>Palermo!$O$8</c:f>
              <c:strCache>
                <c:ptCount val="1"/>
                <c:pt idx="0">
                  <c:v>F 2001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Palermo!$K$9:$K$29</c:f>
              <c:strCache>
                <c:ptCount val="21"/>
                <c:pt idx="0">
                  <c:v>Fino a 4 anni  </c:v>
                </c:pt>
                <c:pt idx="1">
                  <c:v>5-9 anni  </c:v>
                </c:pt>
                <c:pt idx="2">
                  <c:v>10-14 anni  </c:v>
                </c:pt>
                <c:pt idx="3">
                  <c:v>15-19 anni  </c:v>
                </c:pt>
                <c:pt idx="4">
                  <c:v>20-24 anni  </c:v>
                </c:pt>
                <c:pt idx="5">
                  <c:v>25-29 anni  </c:v>
                </c:pt>
                <c:pt idx="6">
                  <c:v>30-34 anni  </c:v>
                </c:pt>
                <c:pt idx="7">
                  <c:v>35-39 anni  </c:v>
                </c:pt>
                <c:pt idx="8">
                  <c:v>40-44 anni  </c:v>
                </c:pt>
                <c:pt idx="9">
                  <c:v>45-49 anni  </c:v>
                </c:pt>
                <c:pt idx="10">
                  <c:v>50-54 anni  </c:v>
                </c:pt>
                <c:pt idx="11">
                  <c:v>55-59 anni  </c:v>
                </c:pt>
                <c:pt idx="12">
                  <c:v>60-64 anni  </c:v>
                </c:pt>
                <c:pt idx="13">
                  <c:v>65-69 anni  </c:v>
                </c:pt>
                <c:pt idx="14">
                  <c:v>70-74 anni  </c:v>
                </c:pt>
                <c:pt idx="15">
                  <c:v>75-79 anni  </c:v>
                </c:pt>
                <c:pt idx="16">
                  <c:v>80-84 anni  </c:v>
                </c:pt>
                <c:pt idx="17">
                  <c:v>85-89 anni  </c:v>
                </c:pt>
                <c:pt idx="18">
                  <c:v>90-94 anni  </c:v>
                </c:pt>
                <c:pt idx="19">
                  <c:v>95-99 anni  </c:v>
                </c:pt>
                <c:pt idx="20">
                  <c:v>100 anni e più  </c:v>
                </c:pt>
              </c:strCache>
            </c:strRef>
          </c:cat>
          <c:val>
            <c:numRef>
              <c:f>Palermo!$O$9:$O$29</c:f>
              <c:numCache>
                <c:formatCode>#,##0.00</c:formatCode>
                <c:ptCount val="21"/>
                <c:pt idx="0">
                  <c:v>4.7519104209345291E-2</c:v>
                </c:pt>
                <c:pt idx="1">
                  <c:v>5.4677949639685398E-2</c:v>
                </c:pt>
                <c:pt idx="2">
                  <c:v>6.0921355966262719E-2</c:v>
                </c:pt>
                <c:pt idx="3">
                  <c:v>6.3740238572361552E-2</c:v>
                </c:pt>
                <c:pt idx="4">
                  <c:v>6.8454191762164454E-2</c:v>
                </c:pt>
                <c:pt idx="5">
                  <c:v>7.2743917074613876E-2</c:v>
                </c:pt>
                <c:pt idx="6">
                  <c:v>7.3349558188993524E-2</c:v>
                </c:pt>
                <c:pt idx="7">
                  <c:v>7.6681979804520253E-2</c:v>
                </c:pt>
                <c:pt idx="8">
                  <c:v>7.1462860523921423E-2</c:v>
                </c:pt>
                <c:pt idx="9">
                  <c:v>6.78373867562755E-2</c:v>
                </c:pt>
                <c:pt idx="10">
                  <c:v>6.7558289468542948E-2</c:v>
                </c:pt>
                <c:pt idx="11">
                  <c:v>5.4312332192755754E-2</c:v>
                </c:pt>
                <c:pt idx="12">
                  <c:v>5.1956751084292964E-2</c:v>
                </c:pt>
                <c:pt idx="13">
                  <c:v>4.873875935673657E-2</c:v>
                </c:pt>
                <c:pt idx="14">
                  <c:v>4.3902003360331343E-2</c:v>
                </c:pt>
                <c:pt idx="15">
                  <c:v>3.6879915600980188E-2</c:v>
                </c:pt>
                <c:pt idx="16">
                  <c:v>1.9894054669576722E-2</c:v>
                </c:pt>
                <c:pt idx="17">
                  <c:v>1.3307358679088357E-2</c:v>
                </c:pt>
                <c:pt idx="18">
                  <c:v>4.9204851827249945E-3</c:v>
                </c:pt>
                <c:pt idx="19">
                  <c:v>9.9079537145058019E-4</c:v>
                </c:pt>
                <c:pt idx="20">
                  <c:v>1.5071253537558122E-4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5A-4486-9644-E786EF029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641357248"/>
        <c:axId val="1268385472"/>
      </c:barChart>
      <c:catAx>
        <c:axId val="1641357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68385472"/>
        <c:crosses val="autoZero"/>
        <c:auto val="1"/>
        <c:lblAlgn val="ctr"/>
        <c:lblOffset val="100"/>
        <c:noMultiLvlLbl val="0"/>
      </c:catAx>
      <c:valAx>
        <c:axId val="12683854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164135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Foglio1!$AC$3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Foglio1!$A$4:$A$80</c:f>
              <c:strCache>
                <c:ptCount val="6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47</c:v>
                </c:pt>
                <c:pt idx="23">
                  <c:v>48</c:v>
                </c:pt>
                <c:pt idx="24">
                  <c:v>49</c:v>
                </c:pt>
                <c:pt idx="25">
                  <c:v>50</c:v>
                </c:pt>
                <c:pt idx="26">
                  <c:v>51</c:v>
                </c:pt>
                <c:pt idx="27">
                  <c:v>52</c:v>
                </c:pt>
                <c:pt idx="28">
                  <c:v>53</c:v>
                </c:pt>
                <c:pt idx="29">
                  <c:v>54</c:v>
                </c:pt>
                <c:pt idx="30">
                  <c:v>55</c:v>
                </c:pt>
                <c:pt idx="31">
                  <c:v>56</c:v>
                </c:pt>
                <c:pt idx="32">
                  <c:v>57</c:v>
                </c:pt>
                <c:pt idx="33">
                  <c:v>58</c:v>
                </c:pt>
                <c:pt idx="34">
                  <c:v>59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63</c:v>
                </c:pt>
                <c:pt idx="39">
                  <c:v>64</c:v>
                </c:pt>
                <c:pt idx="40">
                  <c:v>65</c:v>
                </c:pt>
                <c:pt idx="41">
                  <c:v>66</c:v>
                </c:pt>
                <c:pt idx="42">
                  <c:v>67</c:v>
                </c:pt>
                <c:pt idx="43">
                  <c:v>68</c:v>
                </c:pt>
                <c:pt idx="44">
                  <c:v>69</c:v>
                </c:pt>
                <c:pt idx="45">
                  <c:v>70</c:v>
                </c:pt>
                <c:pt idx="46">
                  <c:v>71</c:v>
                </c:pt>
                <c:pt idx="47">
                  <c:v>72</c:v>
                </c:pt>
                <c:pt idx="48">
                  <c:v>73</c:v>
                </c:pt>
                <c:pt idx="49">
                  <c:v>74</c:v>
                </c:pt>
                <c:pt idx="50">
                  <c:v>75</c:v>
                </c:pt>
                <c:pt idx="51">
                  <c:v>76</c:v>
                </c:pt>
                <c:pt idx="52">
                  <c:v>77</c:v>
                </c:pt>
                <c:pt idx="53">
                  <c:v>78</c:v>
                </c:pt>
                <c:pt idx="54">
                  <c:v>79</c:v>
                </c:pt>
                <c:pt idx="55">
                  <c:v>80</c:v>
                </c:pt>
                <c:pt idx="56">
                  <c:v>81</c:v>
                </c:pt>
                <c:pt idx="57">
                  <c:v>82</c:v>
                </c:pt>
                <c:pt idx="58">
                  <c:v>83</c:v>
                </c:pt>
                <c:pt idx="59">
                  <c:v>84</c:v>
                </c:pt>
                <c:pt idx="60">
                  <c:v>85 e più</c:v>
                </c:pt>
              </c:strCache>
            </c:strRef>
          </c:cat>
          <c:val>
            <c:numRef>
              <c:f>Foglio1!$AC$4:$AC$80</c:f>
              <c:numCache>
                <c:formatCode>0.0</c:formatCode>
                <c:ptCount val="61"/>
                <c:pt idx="0">
                  <c:v>25.591715976331358</c:v>
                </c:pt>
                <c:pt idx="1">
                  <c:v>25.710102489019032</c:v>
                </c:pt>
                <c:pt idx="2">
                  <c:v>24.141048824593128</c:v>
                </c:pt>
                <c:pt idx="3">
                  <c:v>25.049143499017131</c:v>
                </c:pt>
                <c:pt idx="4">
                  <c:v>26.600322754168911</c:v>
                </c:pt>
                <c:pt idx="5">
                  <c:v>23.964660408614023</c:v>
                </c:pt>
                <c:pt idx="6">
                  <c:v>22.866611433305717</c:v>
                </c:pt>
                <c:pt idx="7">
                  <c:v>22.816593886462883</c:v>
                </c:pt>
                <c:pt idx="8">
                  <c:v>23.010286951813754</c:v>
                </c:pt>
                <c:pt idx="9">
                  <c:v>22.898134863701578</c:v>
                </c:pt>
                <c:pt idx="10">
                  <c:v>22.984658298465828</c:v>
                </c:pt>
                <c:pt idx="11">
                  <c:v>20.786050373650706</c:v>
                </c:pt>
                <c:pt idx="12">
                  <c:v>21.4190093708166</c:v>
                </c:pt>
                <c:pt idx="13">
                  <c:v>21.121393576483396</c:v>
                </c:pt>
                <c:pt idx="14">
                  <c:v>19.099337748344372</c:v>
                </c:pt>
                <c:pt idx="15">
                  <c:v>19.894598155467722</c:v>
                </c:pt>
                <c:pt idx="16">
                  <c:v>18.054532056005897</c:v>
                </c:pt>
                <c:pt idx="17">
                  <c:v>18.199560868504513</c:v>
                </c:pt>
                <c:pt idx="18">
                  <c:v>17.713871435476076</c:v>
                </c:pt>
                <c:pt idx="19">
                  <c:v>18.29356471438901</c:v>
                </c:pt>
                <c:pt idx="20">
                  <c:v>18.125</c:v>
                </c:pt>
                <c:pt idx="21">
                  <c:v>18.820960698689955</c:v>
                </c:pt>
                <c:pt idx="22">
                  <c:v>17.623803578859761</c:v>
                </c:pt>
                <c:pt idx="23">
                  <c:v>17.769046059812268</c:v>
                </c:pt>
                <c:pt idx="24">
                  <c:v>18.448054724241128</c:v>
                </c:pt>
                <c:pt idx="25">
                  <c:v>17.480719794344473</c:v>
                </c:pt>
                <c:pt idx="26">
                  <c:v>17.38374619730552</c:v>
                </c:pt>
                <c:pt idx="27">
                  <c:v>17.014988389275914</c:v>
                </c:pt>
                <c:pt idx="28">
                  <c:v>16.677653263019117</c:v>
                </c:pt>
                <c:pt idx="29">
                  <c:v>17.320261437908496</c:v>
                </c:pt>
                <c:pt idx="30">
                  <c:v>16.208146726380892</c:v>
                </c:pt>
                <c:pt idx="31">
                  <c:v>17.097791798107256</c:v>
                </c:pt>
                <c:pt idx="32">
                  <c:v>17.189460476787954</c:v>
                </c:pt>
                <c:pt idx="33">
                  <c:v>16.662988302802916</c:v>
                </c:pt>
                <c:pt idx="34">
                  <c:v>17.565139263252473</c:v>
                </c:pt>
                <c:pt idx="35">
                  <c:v>16.728025770823745</c:v>
                </c:pt>
                <c:pt idx="36">
                  <c:v>16.299019607843139</c:v>
                </c:pt>
                <c:pt idx="37">
                  <c:v>18.562577447335812</c:v>
                </c:pt>
                <c:pt idx="38">
                  <c:v>18.591691995947315</c:v>
                </c:pt>
                <c:pt idx="39">
                  <c:v>18.145262628801206</c:v>
                </c:pt>
                <c:pt idx="40">
                  <c:v>17.549842602308498</c:v>
                </c:pt>
                <c:pt idx="41">
                  <c:v>17.197452229299362</c:v>
                </c:pt>
                <c:pt idx="42">
                  <c:v>17.542419266557197</c:v>
                </c:pt>
                <c:pt idx="43">
                  <c:v>18.036529680365295</c:v>
                </c:pt>
                <c:pt idx="44">
                  <c:v>18.397192161450718</c:v>
                </c:pt>
                <c:pt idx="45">
                  <c:v>17.344173441734416</c:v>
                </c:pt>
                <c:pt idx="46">
                  <c:v>17.608447488584474</c:v>
                </c:pt>
                <c:pt idx="47">
                  <c:v>17.750929368029738</c:v>
                </c:pt>
                <c:pt idx="48">
                  <c:v>15.893630179344465</c:v>
                </c:pt>
                <c:pt idx="49">
                  <c:v>16.211978676701161</c:v>
                </c:pt>
                <c:pt idx="50">
                  <c:v>14.850136239782016</c:v>
                </c:pt>
                <c:pt idx="51">
                  <c:v>14.705882352941178</c:v>
                </c:pt>
                <c:pt idx="52">
                  <c:v>12.829373650107993</c:v>
                </c:pt>
                <c:pt idx="53">
                  <c:v>17.044228694714132</c:v>
                </c:pt>
                <c:pt idx="54">
                  <c:v>16.088980858768753</c:v>
                </c:pt>
                <c:pt idx="55">
                  <c:v>15.038419319429201</c:v>
                </c:pt>
                <c:pt idx="56">
                  <c:v>15.619694397283531</c:v>
                </c:pt>
                <c:pt idx="57">
                  <c:v>16.033483580167417</c:v>
                </c:pt>
                <c:pt idx="58">
                  <c:v>15.918097754293262</c:v>
                </c:pt>
                <c:pt idx="59">
                  <c:v>16.280991735537189</c:v>
                </c:pt>
                <c:pt idx="60">
                  <c:v>15.800974953773745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4-4449-B312-085E4C94DFF7}"/>
            </c:ext>
          </c:extLst>
        </c:ser>
        <c:ser>
          <c:idx val="1"/>
          <c:order val="1"/>
          <c:tx>
            <c:strRef>
              <c:f>Foglio1!$AD$3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Foglio1!$A$4:$A$80</c:f>
              <c:strCache>
                <c:ptCount val="6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47</c:v>
                </c:pt>
                <c:pt idx="23">
                  <c:v>48</c:v>
                </c:pt>
                <c:pt idx="24">
                  <c:v>49</c:v>
                </c:pt>
                <c:pt idx="25">
                  <c:v>50</c:v>
                </c:pt>
                <c:pt idx="26">
                  <c:v>51</c:v>
                </c:pt>
                <c:pt idx="27">
                  <c:v>52</c:v>
                </c:pt>
                <c:pt idx="28">
                  <c:v>53</c:v>
                </c:pt>
                <c:pt idx="29">
                  <c:v>54</c:v>
                </c:pt>
                <c:pt idx="30">
                  <c:v>55</c:v>
                </c:pt>
                <c:pt idx="31">
                  <c:v>56</c:v>
                </c:pt>
                <c:pt idx="32">
                  <c:v>57</c:v>
                </c:pt>
                <c:pt idx="33">
                  <c:v>58</c:v>
                </c:pt>
                <c:pt idx="34">
                  <c:v>59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63</c:v>
                </c:pt>
                <c:pt idx="39">
                  <c:v>64</c:v>
                </c:pt>
                <c:pt idx="40">
                  <c:v>65</c:v>
                </c:pt>
                <c:pt idx="41">
                  <c:v>66</c:v>
                </c:pt>
                <c:pt idx="42">
                  <c:v>67</c:v>
                </c:pt>
                <c:pt idx="43">
                  <c:v>68</c:v>
                </c:pt>
                <c:pt idx="44">
                  <c:v>69</c:v>
                </c:pt>
                <c:pt idx="45">
                  <c:v>70</c:v>
                </c:pt>
                <c:pt idx="46">
                  <c:v>71</c:v>
                </c:pt>
                <c:pt idx="47">
                  <c:v>72</c:v>
                </c:pt>
                <c:pt idx="48">
                  <c:v>73</c:v>
                </c:pt>
                <c:pt idx="49">
                  <c:v>74</c:v>
                </c:pt>
                <c:pt idx="50">
                  <c:v>75</c:v>
                </c:pt>
                <c:pt idx="51">
                  <c:v>76</c:v>
                </c:pt>
                <c:pt idx="52">
                  <c:v>77</c:v>
                </c:pt>
                <c:pt idx="53">
                  <c:v>78</c:v>
                </c:pt>
                <c:pt idx="54">
                  <c:v>79</c:v>
                </c:pt>
                <c:pt idx="55">
                  <c:v>80</c:v>
                </c:pt>
                <c:pt idx="56">
                  <c:v>81</c:v>
                </c:pt>
                <c:pt idx="57">
                  <c:v>82</c:v>
                </c:pt>
                <c:pt idx="58">
                  <c:v>83</c:v>
                </c:pt>
                <c:pt idx="59">
                  <c:v>84</c:v>
                </c:pt>
                <c:pt idx="60">
                  <c:v>85 e più</c:v>
                </c:pt>
              </c:strCache>
            </c:strRef>
          </c:cat>
          <c:val>
            <c:numRef>
              <c:f>Foglio1!$AD$4:$AD$80</c:f>
              <c:numCache>
                <c:formatCode>0.0</c:formatCode>
                <c:ptCount val="61"/>
                <c:pt idx="0">
                  <c:v>30.378214826021182</c:v>
                </c:pt>
                <c:pt idx="1">
                  <c:v>32.864137086903305</c:v>
                </c:pt>
                <c:pt idx="2">
                  <c:v>34.495192307692307</c:v>
                </c:pt>
                <c:pt idx="3">
                  <c:v>33.692486895748395</c:v>
                </c:pt>
                <c:pt idx="4">
                  <c:v>33.810810810810807</c:v>
                </c:pt>
                <c:pt idx="5">
                  <c:v>32.985915492957744</c:v>
                </c:pt>
                <c:pt idx="6">
                  <c:v>32.298136645962735</c:v>
                </c:pt>
                <c:pt idx="7">
                  <c:v>30.175048624617951</c:v>
                </c:pt>
                <c:pt idx="8">
                  <c:v>31.243184296619408</c:v>
                </c:pt>
                <c:pt idx="9">
                  <c:v>31.253481894150418</c:v>
                </c:pt>
                <c:pt idx="10">
                  <c:v>31.208053691275168</c:v>
                </c:pt>
                <c:pt idx="11">
                  <c:v>30.824088748019019</c:v>
                </c:pt>
                <c:pt idx="12">
                  <c:v>30.864522930943593</c:v>
                </c:pt>
                <c:pt idx="13">
                  <c:v>28.906455862977605</c:v>
                </c:pt>
                <c:pt idx="14">
                  <c:v>28.440600356143474</c:v>
                </c:pt>
                <c:pt idx="15">
                  <c:v>27.180877279448001</c:v>
                </c:pt>
                <c:pt idx="16">
                  <c:v>25.422535211267604</c:v>
                </c:pt>
                <c:pt idx="17">
                  <c:v>24.684270952927669</c:v>
                </c:pt>
                <c:pt idx="18">
                  <c:v>25.294525294525293</c:v>
                </c:pt>
                <c:pt idx="19">
                  <c:v>25.243362831858406</c:v>
                </c:pt>
                <c:pt idx="20">
                  <c:v>24.45628997867804</c:v>
                </c:pt>
                <c:pt idx="21">
                  <c:v>23.862941056496023</c:v>
                </c:pt>
                <c:pt idx="22">
                  <c:v>23.261924009700891</c:v>
                </c:pt>
                <c:pt idx="23">
                  <c:v>23.665701282581715</c:v>
                </c:pt>
                <c:pt idx="24">
                  <c:v>23.323852092645268</c:v>
                </c:pt>
                <c:pt idx="25">
                  <c:v>22.88450263826461</c:v>
                </c:pt>
                <c:pt idx="26">
                  <c:v>21.068796068796068</c:v>
                </c:pt>
                <c:pt idx="27">
                  <c:v>20.601445030267527</c:v>
                </c:pt>
                <c:pt idx="28">
                  <c:v>18.962502428599183</c:v>
                </c:pt>
                <c:pt idx="29">
                  <c:v>19.447779111644657</c:v>
                </c:pt>
                <c:pt idx="30">
                  <c:v>19.26961926961927</c:v>
                </c:pt>
                <c:pt idx="31">
                  <c:v>19.735562901030526</c:v>
                </c:pt>
                <c:pt idx="32">
                  <c:v>17.665852283405375</c:v>
                </c:pt>
                <c:pt idx="33">
                  <c:v>18.385826771653544</c:v>
                </c:pt>
                <c:pt idx="34">
                  <c:v>17.983226058123659</c:v>
                </c:pt>
                <c:pt idx="35">
                  <c:v>17.520491803278688</c:v>
                </c:pt>
                <c:pt idx="36">
                  <c:v>18.087581975883225</c:v>
                </c:pt>
                <c:pt idx="37">
                  <c:v>17.149552620366425</c:v>
                </c:pt>
                <c:pt idx="38">
                  <c:v>18.298158958239785</c:v>
                </c:pt>
                <c:pt idx="39">
                  <c:v>17.934663450997586</c:v>
                </c:pt>
                <c:pt idx="40">
                  <c:v>17.279160009130333</c:v>
                </c:pt>
                <c:pt idx="41">
                  <c:v>17.859624739402364</c:v>
                </c:pt>
                <c:pt idx="42">
                  <c:v>16.016427104722791</c:v>
                </c:pt>
                <c:pt idx="43">
                  <c:v>16.17972010802848</c:v>
                </c:pt>
                <c:pt idx="44">
                  <c:v>15.368068833652007</c:v>
                </c:pt>
                <c:pt idx="45">
                  <c:v>16.0613810741688</c:v>
                </c:pt>
                <c:pt idx="46">
                  <c:v>14.88933601609658</c:v>
                </c:pt>
                <c:pt idx="47">
                  <c:v>14.399403133548869</c:v>
                </c:pt>
                <c:pt idx="48">
                  <c:v>12.91431377363123</c:v>
                </c:pt>
                <c:pt idx="49">
                  <c:v>12.509234178773701</c:v>
                </c:pt>
                <c:pt idx="50">
                  <c:v>11.558335599673647</c:v>
                </c:pt>
                <c:pt idx="51">
                  <c:v>9.4539781591263647</c:v>
                </c:pt>
                <c:pt idx="52">
                  <c:v>9.6204188481675388</c:v>
                </c:pt>
                <c:pt idx="53">
                  <c:v>10.073330760324199</c:v>
                </c:pt>
                <c:pt idx="54">
                  <c:v>8.5541256623769861</c:v>
                </c:pt>
                <c:pt idx="55">
                  <c:v>7.8937381404174571</c:v>
                </c:pt>
                <c:pt idx="56">
                  <c:v>7.5226039783001815</c:v>
                </c:pt>
                <c:pt idx="57">
                  <c:v>8.1047891936144083</c:v>
                </c:pt>
                <c:pt idx="58">
                  <c:v>7.1825566481402312</c:v>
                </c:pt>
                <c:pt idx="59">
                  <c:v>7.7552986512524082</c:v>
                </c:pt>
                <c:pt idx="60">
                  <c:v>7.4681097796675688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4-4449-B312-085E4C94D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461920527"/>
        <c:axId val="1387039743"/>
      </c:barChart>
      <c:lineChart>
        <c:grouping val="standard"/>
        <c:varyColors val="0"/>
        <c:ser>
          <c:idx val="2"/>
          <c:order val="2"/>
          <c:tx>
            <c:strRef>
              <c:f>Foglio1!$AE$3</c:f>
              <c:strCache>
                <c:ptCount val="1"/>
                <c:pt idx="0">
                  <c:v>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Foglio1!$A$4:$A$80</c:f>
              <c:strCache>
                <c:ptCount val="6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47</c:v>
                </c:pt>
                <c:pt idx="23">
                  <c:v>48</c:v>
                </c:pt>
                <c:pt idx="24">
                  <c:v>49</c:v>
                </c:pt>
                <c:pt idx="25">
                  <c:v>50</c:v>
                </c:pt>
                <c:pt idx="26">
                  <c:v>51</c:v>
                </c:pt>
                <c:pt idx="27">
                  <c:v>52</c:v>
                </c:pt>
                <c:pt idx="28">
                  <c:v>53</c:v>
                </c:pt>
                <c:pt idx="29">
                  <c:v>54</c:v>
                </c:pt>
                <c:pt idx="30">
                  <c:v>55</c:v>
                </c:pt>
                <c:pt idx="31">
                  <c:v>56</c:v>
                </c:pt>
                <c:pt idx="32">
                  <c:v>57</c:v>
                </c:pt>
                <c:pt idx="33">
                  <c:v>58</c:v>
                </c:pt>
                <c:pt idx="34">
                  <c:v>59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63</c:v>
                </c:pt>
                <c:pt idx="39">
                  <c:v>64</c:v>
                </c:pt>
                <c:pt idx="40">
                  <c:v>65</c:v>
                </c:pt>
                <c:pt idx="41">
                  <c:v>66</c:v>
                </c:pt>
                <c:pt idx="42">
                  <c:v>67</c:v>
                </c:pt>
                <c:pt idx="43">
                  <c:v>68</c:v>
                </c:pt>
                <c:pt idx="44">
                  <c:v>69</c:v>
                </c:pt>
                <c:pt idx="45">
                  <c:v>70</c:v>
                </c:pt>
                <c:pt idx="46">
                  <c:v>71</c:v>
                </c:pt>
                <c:pt idx="47">
                  <c:v>72</c:v>
                </c:pt>
                <c:pt idx="48">
                  <c:v>73</c:v>
                </c:pt>
                <c:pt idx="49">
                  <c:v>74</c:v>
                </c:pt>
                <c:pt idx="50">
                  <c:v>75</c:v>
                </c:pt>
                <c:pt idx="51">
                  <c:v>76</c:v>
                </c:pt>
                <c:pt idx="52">
                  <c:v>77</c:v>
                </c:pt>
                <c:pt idx="53">
                  <c:v>78</c:v>
                </c:pt>
                <c:pt idx="54">
                  <c:v>79</c:v>
                </c:pt>
                <c:pt idx="55">
                  <c:v>80</c:v>
                </c:pt>
                <c:pt idx="56">
                  <c:v>81</c:v>
                </c:pt>
                <c:pt idx="57">
                  <c:v>82</c:v>
                </c:pt>
                <c:pt idx="58">
                  <c:v>83</c:v>
                </c:pt>
                <c:pt idx="59">
                  <c:v>84</c:v>
                </c:pt>
                <c:pt idx="60">
                  <c:v>85 e più</c:v>
                </c:pt>
              </c:strCache>
            </c:strRef>
          </c:cat>
          <c:val>
            <c:numRef>
              <c:f>Foglio1!$AE$4:$AE$80</c:f>
              <c:numCache>
                <c:formatCode>0.0</c:formatCode>
                <c:ptCount val="61"/>
                <c:pt idx="0">
                  <c:v>27.958115183246075</c:v>
                </c:pt>
                <c:pt idx="1">
                  <c:v>29.208439323657043</c:v>
                </c:pt>
                <c:pt idx="2">
                  <c:v>29.325910321998194</c:v>
                </c:pt>
                <c:pt idx="3">
                  <c:v>29.292351679771265</c:v>
                </c:pt>
                <c:pt idx="4">
                  <c:v>30.196818549474251</c:v>
                </c:pt>
                <c:pt idx="5">
                  <c:v>28.430005577244842</c:v>
                </c:pt>
                <c:pt idx="6">
                  <c:v>27.530364372469634</c:v>
                </c:pt>
                <c:pt idx="7">
                  <c:v>26.462894120886688</c:v>
                </c:pt>
                <c:pt idx="8">
                  <c:v>27.112197772344469</c:v>
                </c:pt>
                <c:pt idx="9">
                  <c:v>27.137809187279149</c:v>
                </c:pt>
                <c:pt idx="10">
                  <c:v>27.09118838151096</c:v>
                </c:pt>
                <c:pt idx="11">
                  <c:v>25.922421948912017</c:v>
                </c:pt>
                <c:pt idx="12">
                  <c:v>26.178775401779784</c:v>
                </c:pt>
                <c:pt idx="13">
                  <c:v>25.076984870799301</c:v>
                </c:pt>
                <c:pt idx="14">
                  <c:v>23.864521152348818</c:v>
                </c:pt>
                <c:pt idx="15">
                  <c:v>23.659747867057177</c:v>
                </c:pt>
                <c:pt idx="16">
                  <c:v>21.82211019085344</c:v>
                </c:pt>
                <c:pt idx="17">
                  <c:v>21.540099361249112</c:v>
                </c:pt>
                <c:pt idx="18">
                  <c:v>21.589701192866421</c:v>
                </c:pt>
                <c:pt idx="19">
                  <c:v>21.917176144884071</c:v>
                </c:pt>
                <c:pt idx="20">
                  <c:v>21.420643729189788</c:v>
                </c:pt>
                <c:pt idx="21">
                  <c:v>21.427818200991247</c:v>
                </c:pt>
                <c:pt idx="22">
                  <c:v>20.483904039368465</c:v>
                </c:pt>
                <c:pt idx="23">
                  <c:v>20.796601168348381</c:v>
                </c:pt>
                <c:pt idx="24">
                  <c:v>20.947916666666664</c:v>
                </c:pt>
                <c:pt idx="25">
                  <c:v>20.306591722023505</c:v>
                </c:pt>
                <c:pt idx="26">
                  <c:v>19.281045751633989</c:v>
                </c:pt>
                <c:pt idx="27">
                  <c:v>18.87806857374721</c:v>
                </c:pt>
                <c:pt idx="28">
                  <c:v>17.89028665704269</c:v>
                </c:pt>
                <c:pt idx="29">
                  <c:v>18.429286608260327</c:v>
                </c:pt>
                <c:pt idx="30">
                  <c:v>17.810308020738031</c:v>
                </c:pt>
                <c:pt idx="31">
                  <c:v>18.468377449989898</c:v>
                </c:pt>
                <c:pt idx="32">
                  <c:v>17.440364248243096</c:v>
                </c:pt>
                <c:pt idx="33">
                  <c:v>17.573613567786911</c:v>
                </c:pt>
                <c:pt idx="34">
                  <c:v>17.788913247729408</c:v>
                </c:pt>
                <c:pt idx="35">
                  <c:v>17.147192716236724</c:v>
                </c:pt>
                <c:pt idx="36">
                  <c:v>17.258998523901443</c:v>
                </c:pt>
                <c:pt idx="37">
                  <c:v>17.802726543704892</c:v>
                </c:pt>
                <c:pt idx="38">
                  <c:v>18.43608664603666</c:v>
                </c:pt>
                <c:pt idx="39">
                  <c:v>18.032786885245901</c:v>
                </c:pt>
                <c:pt idx="40">
                  <c:v>17.405101916269984</c:v>
                </c:pt>
                <c:pt idx="41">
                  <c:v>17.551020408163264</c:v>
                </c:pt>
                <c:pt idx="42">
                  <c:v>16.710215254448176</c:v>
                </c:pt>
                <c:pt idx="43">
                  <c:v>17.03840570146496</c:v>
                </c:pt>
                <c:pt idx="44">
                  <c:v>16.730238063922137</c:v>
                </c:pt>
                <c:pt idx="45">
                  <c:v>16.650532429816071</c:v>
                </c:pt>
                <c:pt idx="46">
                  <c:v>16.163101604278076</c:v>
                </c:pt>
                <c:pt idx="47">
                  <c:v>15.891847151331218</c:v>
                </c:pt>
                <c:pt idx="48">
                  <c:v>14.232927329957576</c:v>
                </c:pt>
                <c:pt idx="49">
                  <c:v>14.13793103448276</c:v>
                </c:pt>
                <c:pt idx="50">
                  <c:v>13.019809466202933</c:v>
                </c:pt>
                <c:pt idx="51">
                  <c:v>11.781059947871416</c:v>
                </c:pt>
                <c:pt idx="52">
                  <c:v>11.003537516291194</c:v>
                </c:pt>
                <c:pt idx="53">
                  <c:v>12.98087739032621</c:v>
                </c:pt>
                <c:pt idx="54">
                  <c:v>11.737704918032787</c:v>
                </c:pt>
                <c:pt idx="55">
                  <c:v>10.814449181063496</c:v>
                </c:pt>
                <c:pt idx="56">
                  <c:v>10.679611650485436</c:v>
                </c:pt>
                <c:pt idx="57">
                  <c:v>11.186186186186188</c:v>
                </c:pt>
                <c:pt idx="58">
                  <c:v>10.615105112899039</c:v>
                </c:pt>
                <c:pt idx="59">
                  <c:v>10.894704808277542</c:v>
                </c:pt>
                <c:pt idx="60">
                  <c:v>10.093200593094684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2F4-4449-B312-085E4C94DFF7}"/>
            </c:ext>
          </c:extLst>
        </c:ser>
        <c:ser>
          <c:idx val="3"/>
          <c:order val="3"/>
          <c:tx>
            <c:strRef>
              <c:f>Foglio1!$AF$3</c:f>
              <c:strCache>
                <c:ptCount val="1"/>
                <c:pt idx="0">
                  <c:v>M-F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E6002D"/>
              </a:solidFill>
              <a:ln w="9525">
                <a:solidFill>
                  <a:srgbClr val="E6002D"/>
                </a:solidFill>
              </a:ln>
              <a:effectLst/>
            </c:spPr>
          </c:marker>
          <c:cat>
            <c:strRef>
              <c:f>Foglio1!$A$4:$A$80</c:f>
              <c:strCache>
                <c:ptCount val="6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47</c:v>
                </c:pt>
                <c:pt idx="23">
                  <c:v>48</c:v>
                </c:pt>
                <c:pt idx="24">
                  <c:v>49</c:v>
                </c:pt>
                <c:pt idx="25">
                  <c:v>50</c:v>
                </c:pt>
                <c:pt idx="26">
                  <c:v>51</c:v>
                </c:pt>
                <c:pt idx="27">
                  <c:v>52</c:v>
                </c:pt>
                <c:pt idx="28">
                  <c:v>53</c:v>
                </c:pt>
                <c:pt idx="29">
                  <c:v>54</c:v>
                </c:pt>
                <c:pt idx="30">
                  <c:v>55</c:v>
                </c:pt>
                <c:pt idx="31">
                  <c:v>56</c:v>
                </c:pt>
                <c:pt idx="32">
                  <c:v>57</c:v>
                </c:pt>
                <c:pt idx="33">
                  <c:v>58</c:v>
                </c:pt>
                <c:pt idx="34">
                  <c:v>59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63</c:v>
                </c:pt>
                <c:pt idx="39">
                  <c:v>64</c:v>
                </c:pt>
                <c:pt idx="40">
                  <c:v>65</c:v>
                </c:pt>
                <c:pt idx="41">
                  <c:v>66</c:v>
                </c:pt>
                <c:pt idx="42">
                  <c:v>67</c:v>
                </c:pt>
                <c:pt idx="43">
                  <c:v>68</c:v>
                </c:pt>
                <c:pt idx="44">
                  <c:v>69</c:v>
                </c:pt>
                <c:pt idx="45">
                  <c:v>70</c:v>
                </c:pt>
                <c:pt idx="46">
                  <c:v>71</c:v>
                </c:pt>
                <c:pt idx="47">
                  <c:v>72</c:v>
                </c:pt>
                <c:pt idx="48">
                  <c:v>73</c:v>
                </c:pt>
                <c:pt idx="49">
                  <c:v>74</c:v>
                </c:pt>
                <c:pt idx="50">
                  <c:v>75</c:v>
                </c:pt>
                <c:pt idx="51">
                  <c:v>76</c:v>
                </c:pt>
                <c:pt idx="52">
                  <c:v>77</c:v>
                </c:pt>
                <c:pt idx="53">
                  <c:v>78</c:v>
                </c:pt>
                <c:pt idx="54">
                  <c:v>79</c:v>
                </c:pt>
                <c:pt idx="55">
                  <c:v>80</c:v>
                </c:pt>
                <c:pt idx="56">
                  <c:v>81</c:v>
                </c:pt>
                <c:pt idx="57">
                  <c:v>82</c:v>
                </c:pt>
                <c:pt idx="58">
                  <c:v>83</c:v>
                </c:pt>
                <c:pt idx="59">
                  <c:v>84</c:v>
                </c:pt>
                <c:pt idx="60">
                  <c:v>85 e più</c:v>
                </c:pt>
              </c:strCache>
            </c:strRef>
          </c:cat>
          <c:val>
            <c:numRef>
              <c:f>Foglio1!$AF$4:$AF$80</c:f>
              <c:numCache>
                <c:formatCode>0.0</c:formatCode>
                <c:ptCount val="61"/>
                <c:pt idx="0">
                  <c:v>-4.7864988496898242</c:v>
                </c:pt>
                <c:pt idx="1">
                  <c:v>-7.154034597884273</c:v>
                </c:pt>
                <c:pt idx="2">
                  <c:v>-10.354143483099179</c:v>
                </c:pt>
                <c:pt idx="3">
                  <c:v>-8.6433433967312645</c:v>
                </c:pt>
                <c:pt idx="4">
                  <c:v>-7.2104880566418963</c:v>
                </c:pt>
                <c:pt idx="5">
                  <c:v>-9.0212550843437214</c:v>
                </c:pt>
                <c:pt idx="6">
                  <c:v>-9.4315252126570179</c:v>
                </c:pt>
                <c:pt idx="7">
                  <c:v>-7.3584547381550678</c:v>
                </c:pt>
                <c:pt idx="8">
                  <c:v>-8.2328973448056537</c:v>
                </c:pt>
                <c:pt idx="9">
                  <c:v>-8.35534703044884</c:v>
                </c:pt>
                <c:pt idx="10">
                  <c:v>-8.2233953928093406</c:v>
                </c:pt>
                <c:pt idx="11">
                  <c:v>-10.038038374368313</c:v>
                </c:pt>
                <c:pt idx="12">
                  <c:v>-9.4455135601269937</c:v>
                </c:pt>
                <c:pt idx="13">
                  <c:v>-7.7850622864942096</c:v>
                </c:pt>
                <c:pt idx="14">
                  <c:v>-9.3412626077991021</c:v>
                </c:pt>
                <c:pt idx="15">
                  <c:v>-7.2862791239802789</c:v>
                </c:pt>
                <c:pt idx="16">
                  <c:v>-7.3680031552617073</c:v>
                </c:pt>
                <c:pt idx="17">
                  <c:v>-6.4847100844231562</c:v>
                </c:pt>
                <c:pt idx="18">
                  <c:v>-7.5806538590492174</c:v>
                </c:pt>
                <c:pt idx="19">
                  <c:v>-6.9497981174693955</c:v>
                </c:pt>
                <c:pt idx="20">
                  <c:v>-6.3312899786780399</c:v>
                </c:pt>
                <c:pt idx="21">
                  <c:v>-5.041980357806068</c:v>
                </c:pt>
                <c:pt idx="22">
                  <c:v>-5.6381204308411306</c:v>
                </c:pt>
                <c:pt idx="23">
                  <c:v>-5.8966552227694464</c:v>
                </c:pt>
                <c:pt idx="24">
                  <c:v>-4.8757973684041396</c:v>
                </c:pt>
                <c:pt idx="25">
                  <c:v>-5.403782843920137</c:v>
                </c:pt>
                <c:pt idx="26">
                  <c:v>-3.6850498714905484</c:v>
                </c:pt>
                <c:pt idx="27">
                  <c:v>-3.5864566409916137</c:v>
                </c:pt>
                <c:pt idx="28">
                  <c:v>-2.2848491655800665</c:v>
                </c:pt>
                <c:pt idx="29">
                  <c:v>-2.1275176737361612</c:v>
                </c:pt>
                <c:pt idx="30">
                  <c:v>-3.0614725432383771</c:v>
                </c:pt>
                <c:pt idx="31">
                  <c:v>-2.6377711029232707</c:v>
                </c:pt>
                <c:pt idx="32">
                  <c:v>-0.47639180661742131</c:v>
                </c:pt>
                <c:pt idx="33">
                  <c:v>-1.7228384688506289</c:v>
                </c:pt>
                <c:pt idx="34">
                  <c:v>-0.41808679487118638</c:v>
                </c:pt>
                <c:pt idx="35">
                  <c:v>-0.79246603245494285</c:v>
                </c:pt>
                <c:pt idx="36">
                  <c:v>-1.7885623680400862</c:v>
                </c:pt>
                <c:pt idx="37">
                  <c:v>1.4130248269693872</c:v>
                </c:pt>
                <c:pt idx="38">
                  <c:v>0.29353303770752959</c:v>
                </c:pt>
                <c:pt idx="39">
                  <c:v>0.21059917780361914</c:v>
                </c:pt>
                <c:pt idx="40">
                  <c:v>0.27068259317816512</c:v>
                </c:pt>
                <c:pt idx="41">
                  <c:v>-0.6621725101030016</c:v>
                </c:pt>
                <c:pt idx="42">
                  <c:v>1.5259921618344059</c:v>
                </c:pt>
                <c:pt idx="43">
                  <c:v>1.8568095723368145</c:v>
                </c:pt>
                <c:pt idx="44">
                  <c:v>3.0291233277987111</c:v>
                </c:pt>
                <c:pt idx="45">
                  <c:v>1.2827923675656159</c:v>
                </c:pt>
                <c:pt idx="46">
                  <c:v>2.719111472487894</c:v>
                </c:pt>
                <c:pt idx="47">
                  <c:v>3.3515262344808683</c:v>
                </c:pt>
                <c:pt idx="48">
                  <c:v>2.9793164057132344</c:v>
                </c:pt>
                <c:pt idx="49">
                  <c:v>3.7027444979274602</c:v>
                </c:pt>
                <c:pt idx="50">
                  <c:v>3.2918006401083684</c:v>
                </c:pt>
                <c:pt idx="51">
                  <c:v>5.2519041938148128</c:v>
                </c:pt>
                <c:pt idx="52">
                  <c:v>3.2089548019404539</c:v>
                </c:pt>
                <c:pt idx="53">
                  <c:v>6.9708979343899333</c:v>
                </c:pt>
                <c:pt idx="54">
                  <c:v>7.5348551963917672</c:v>
                </c:pt>
                <c:pt idx="55">
                  <c:v>7.1446811790117435</c:v>
                </c:pt>
                <c:pt idx="56">
                  <c:v>8.097090418983349</c:v>
                </c:pt>
                <c:pt idx="57">
                  <c:v>7.9286943865530084</c:v>
                </c:pt>
                <c:pt idx="58">
                  <c:v>8.7355411061530308</c:v>
                </c:pt>
                <c:pt idx="59">
                  <c:v>8.5256930842847805</c:v>
                </c:pt>
                <c:pt idx="60">
                  <c:v>8.3328651741061748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2F4-4449-B312-085E4C94D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1920527"/>
        <c:axId val="1387039743"/>
      </c:lineChart>
      <c:catAx>
        <c:axId val="146192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87039743"/>
        <c:crosses val="autoZero"/>
        <c:auto val="1"/>
        <c:lblAlgn val="ctr"/>
        <c:lblOffset val="100"/>
        <c:noMultiLvlLbl val="0"/>
      </c:catAx>
      <c:valAx>
        <c:axId val="1387039743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61920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Foglio1!$K$3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1"/>
            </a:solidFill>
            <a:ln w="63500">
              <a:noFill/>
            </a:ln>
            <a:effectLst/>
          </c:spPr>
          <c:invertIfNegative val="0"/>
          <c:cat>
            <c:strRef>
              <c:f>Foglio1!$A$4:$A$74</c:f>
              <c:strCache>
                <c:ptCount val="71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  <c:pt idx="49">
                  <c:v>64</c:v>
                </c:pt>
                <c:pt idx="50">
                  <c:v>65</c:v>
                </c:pt>
                <c:pt idx="51">
                  <c:v>66</c:v>
                </c:pt>
                <c:pt idx="52">
                  <c:v>67</c:v>
                </c:pt>
                <c:pt idx="53">
                  <c:v>68</c:v>
                </c:pt>
                <c:pt idx="54">
                  <c:v>69</c:v>
                </c:pt>
                <c:pt idx="55">
                  <c:v>70</c:v>
                </c:pt>
                <c:pt idx="56">
                  <c:v>71</c:v>
                </c:pt>
                <c:pt idx="57">
                  <c:v>72</c:v>
                </c:pt>
                <c:pt idx="58">
                  <c:v>73</c:v>
                </c:pt>
                <c:pt idx="59">
                  <c:v>74</c:v>
                </c:pt>
                <c:pt idx="60">
                  <c:v>75</c:v>
                </c:pt>
                <c:pt idx="61">
                  <c:v>76</c:v>
                </c:pt>
                <c:pt idx="62">
                  <c:v>77</c:v>
                </c:pt>
                <c:pt idx="63">
                  <c:v>78</c:v>
                </c:pt>
                <c:pt idx="64">
                  <c:v>79</c:v>
                </c:pt>
                <c:pt idx="65">
                  <c:v>80</c:v>
                </c:pt>
                <c:pt idx="66">
                  <c:v>81</c:v>
                </c:pt>
                <c:pt idx="67">
                  <c:v>82</c:v>
                </c:pt>
                <c:pt idx="68">
                  <c:v>83</c:v>
                </c:pt>
                <c:pt idx="69">
                  <c:v>84</c:v>
                </c:pt>
                <c:pt idx="70">
                  <c:v>85 e più</c:v>
                </c:pt>
              </c:strCache>
            </c:strRef>
          </c:cat>
          <c:val>
            <c:numRef>
              <c:f>Foglio1!$K$4:$K$74</c:f>
              <c:numCache>
                <c:formatCode>0.0</c:formatCode>
                <c:ptCount val="71"/>
                <c:pt idx="0">
                  <c:v>0.44918585064570471</c:v>
                </c:pt>
                <c:pt idx="1">
                  <c:v>0.51753881541115576</c:v>
                </c:pt>
                <c:pt idx="2">
                  <c:v>0.93617021276595747</c:v>
                </c:pt>
                <c:pt idx="3">
                  <c:v>2.6540843409023887</c:v>
                </c:pt>
                <c:pt idx="4">
                  <c:v>7.2689201316183079</c:v>
                </c:pt>
                <c:pt idx="5">
                  <c:v>14.269005847953217</c:v>
                </c:pt>
                <c:pt idx="6">
                  <c:v>21.813441483198144</c:v>
                </c:pt>
                <c:pt idx="7">
                  <c:v>25.208153890324432</c:v>
                </c:pt>
                <c:pt idx="8">
                  <c:v>29.0083135391924</c:v>
                </c:pt>
                <c:pt idx="9">
                  <c:v>37.773830669034929</c:v>
                </c:pt>
                <c:pt idx="10">
                  <c:v>44.437869822485212</c:v>
                </c:pt>
                <c:pt idx="11">
                  <c:v>48.02342606149341</c:v>
                </c:pt>
                <c:pt idx="12">
                  <c:v>49.608197709463532</c:v>
                </c:pt>
                <c:pt idx="13">
                  <c:v>54.479078910418423</c:v>
                </c:pt>
                <c:pt idx="14">
                  <c:v>56.051640667025282</c:v>
                </c:pt>
                <c:pt idx="15">
                  <c:v>58.862506902263945</c:v>
                </c:pt>
                <c:pt idx="16">
                  <c:v>58.519745926539635</c:v>
                </c:pt>
                <c:pt idx="17">
                  <c:v>62.909388646288214</c:v>
                </c:pt>
                <c:pt idx="18">
                  <c:v>64.239306984298864</c:v>
                </c:pt>
                <c:pt idx="19">
                  <c:v>65.652797704447636</c:v>
                </c:pt>
                <c:pt idx="20">
                  <c:v>66.834030683403071</c:v>
                </c:pt>
                <c:pt idx="21">
                  <c:v>67.893717132576796</c:v>
                </c:pt>
                <c:pt idx="22">
                  <c:v>68.112449799196781</c:v>
                </c:pt>
                <c:pt idx="23">
                  <c:v>68.018508437670107</c:v>
                </c:pt>
                <c:pt idx="24">
                  <c:v>68.715231788079464</c:v>
                </c:pt>
                <c:pt idx="25">
                  <c:v>69.512516469038204</c:v>
                </c:pt>
                <c:pt idx="26">
                  <c:v>69.761729304839108</c:v>
                </c:pt>
                <c:pt idx="27">
                  <c:v>70.309831666260052</c:v>
                </c:pt>
                <c:pt idx="28">
                  <c:v>71.16964717254713</c:v>
                </c:pt>
                <c:pt idx="29">
                  <c:v>70.547119787900698</c:v>
                </c:pt>
                <c:pt idx="30">
                  <c:v>71.157407407407405</c:v>
                </c:pt>
                <c:pt idx="31">
                  <c:v>71.834061135371172</c:v>
                </c:pt>
                <c:pt idx="32">
                  <c:v>71.910112359550567</c:v>
                </c:pt>
                <c:pt idx="33">
                  <c:v>71.818380266317391</c:v>
                </c:pt>
                <c:pt idx="34">
                  <c:v>71.01325352714835</c:v>
                </c:pt>
                <c:pt idx="35">
                  <c:v>70.886889460154251</c:v>
                </c:pt>
                <c:pt idx="36">
                  <c:v>71.534115601912205</c:v>
                </c:pt>
                <c:pt idx="37">
                  <c:v>71.310956301456613</c:v>
                </c:pt>
                <c:pt idx="38">
                  <c:v>72.269830806416167</c:v>
                </c:pt>
                <c:pt idx="39">
                  <c:v>69.150326797385617</c:v>
                </c:pt>
                <c:pt idx="40">
                  <c:v>69.460439326082323</c:v>
                </c:pt>
                <c:pt idx="41">
                  <c:v>69.968454258675081</c:v>
                </c:pt>
                <c:pt idx="42">
                  <c:v>70.179841070681732</c:v>
                </c:pt>
                <c:pt idx="43">
                  <c:v>68.37342749944824</c:v>
                </c:pt>
                <c:pt idx="44">
                  <c:v>68.014375561545364</c:v>
                </c:pt>
                <c:pt idx="45">
                  <c:v>65.209387942936033</c:v>
                </c:pt>
                <c:pt idx="46">
                  <c:v>62.720588235294116</c:v>
                </c:pt>
                <c:pt idx="47">
                  <c:v>59.256505576208177</c:v>
                </c:pt>
                <c:pt idx="48">
                  <c:v>53.318135764944273</c:v>
                </c:pt>
                <c:pt idx="49">
                  <c:v>41.090726313144003</c:v>
                </c:pt>
                <c:pt idx="50">
                  <c:v>37.303252885624346</c:v>
                </c:pt>
                <c:pt idx="51">
                  <c:v>33.625265392781316</c:v>
                </c:pt>
                <c:pt idx="52">
                  <c:v>22.085385878489326</c:v>
                </c:pt>
                <c:pt idx="53">
                  <c:v>11.90068493150685</c:v>
                </c:pt>
                <c:pt idx="54">
                  <c:v>8.8914887393974844</c:v>
                </c:pt>
                <c:pt idx="55">
                  <c:v>7.2267389340560069</c:v>
                </c:pt>
                <c:pt idx="56">
                  <c:v>5.7933789954337902</c:v>
                </c:pt>
                <c:pt idx="57">
                  <c:v>5.0185873605947959</c:v>
                </c:pt>
                <c:pt idx="58">
                  <c:v>4.3599257884972165</c:v>
                </c:pt>
                <c:pt idx="59">
                  <c:v>4.1705863907180936</c:v>
                </c:pt>
                <c:pt idx="60">
                  <c:v>3.3378746594005451</c:v>
                </c:pt>
                <c:pt idx="61">
                  <c:v>3.0588235294117649</c:v>
                </c:pt>
                <c:pt idx="62">
                  <c:v>3.6717062634989204</c:v>
                </c:pt>
                <c:pt idx="63">
                  <c:v>2.8586839266450914</c:v>
                </c:pt>
                <c:pt idx="64">
                  <c:v>2.6901189860320742</c:v>
                </c:pt>
                <c:pt idx="65">
                  <c:v>1.9758507135016465</c:v>
                </c:pt>
                <c:pt idx="66">
                  <c:v>2.5466893039049237</c:v>
                </c:pt>
                <c:pt idx="67">
                  <c:v>2.5756600128782998</c:v>
                </c:pt>
                <c:pt idx="68">
                  <c:v>1.4531043593130779</c:v>
                </c:pt>
                <c:pt idx="69">
                  <c:v>1.2396694214876034</c:v>
                </c:pt>
                <c:pt idx="70">
                  <c:v>1.3783829214994117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9-4333-960A-4E737757E9A0}"/>
            </c:ext>
          </c:extLst>
        </c:ser>
        <c:ser>
          <c:idx val="1"/>
          <c:order val="1"/>
          <c:tx>
            <c:strRef>
              <c:f>Foglio1!$L$3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2"/>
            </a:solidFill>
            <a:ln w="63500">
              <a:noFill/>
            </a:ln>
            <a:effectLst/>
          </c:spPr>
          <c:invertIfNegative val="0"/>
          <c:cat>
            <c:strRef>
              <c:f>Foglio1!$A$4:$A$74</c:f>
              <c:strCache>
                <c:ptCount val="71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  <c:pt idx="49">
                  <c:v>64</c:v>
                </c:pt>
                <c:pt idx="50">
                  <c:v>65</c:v>
                </c:pt>
                <c:pt idx="51">
                  <c:v>66</c:v>
                </c:pt>
                <c:pt idx="52">
                  <c:v>67</c:v>
                </c:pt>
                <c:pt idx="53">
                  <c:v>68</c:v>
                </c:pt>
                <c:pt idx="54">
                  <c:v>69</c:v>
                </c:pt>
                <c:pt idx="55">
                  <c:v>70</c:v>
                </c:pt>
                <c:pt idx="56">
                  <c:v>71</c:v>
                </c:pt>
                <c:pt idx="57">
                  <c:v>72</c:v>
                </c:pt>
                <c:pt idx="58">
                  <c:v>73</c:v>
                </c:pt>
                <c:pt idx="59">
                  <c:v>74</c:v>
                </c:pt>
                <c:pt idx="60">
                  <c:v>75</c:v>
                </c:pt>
                <c:pt idx="61">
                  <c:v>76</c:v>
                </c:pt>
                <c:pt idx="62">
                  <c:v>77</c:v>
                </c:pt>
                <c:pt idx="63">
                  <c:v>78</c:v>
                </c:pt>
                <c:pt idx="64">
                  <c:v>79</c:v>
                </c:pt>
                <c:pt idx="65">
                  <c:v>80</c:v>
                </c:pt>
                <c:pt idx="66">
                  <c:v>81</c:v>
                </c:pt>
                <c:pt idx="67">
                  <c:v>82</c:v>
                </c:pt>
                <c:pt idx="68">
                  <c:v>83</c:v>
                </c:pt>
                <c:pt idx="69">
                  <c:v>84</c:v>
                </c:pt>
                <c:pt idx="70">
                  <c:v>85 e più</c:v>
                </c:pt>
              </c:strCache>
            </c:strRef>
          </c:cat>
          <c:val>
            <c:numRef>
              <c:f>Foglio1!$L$4:$L$74</c:f>
              <c:numCache>
                <c:formatCode>0.0</c:formatCode>
                <c:ptCount val="71"/>
                <c:pt idx="0">
                  <c:v>0</c:v>
                </c:pt>
                <c:pt idx="1">
                  <c:v>5.877167205406994E-2</c:v>
                </c:pt>
                <c:pt idx="2">
                  <c:v>0.14863258026159334</c:v>
                </c:pt>
                <c:pt idx="3">
                  <c:v>1.2924071082390953</c:v>
                </c:pt>
                <c:pt idx="4">
                  <c:v>4.0637699281025323</c:v>
                </c:pt>
                <c:pt idx="5">
                  <c:v>7.0628500311138769</c:v>
                </c:pt>
                <c:pt idx="6">
                  <c:v>10.903919089759798</c:v>
                </c:pt>
                <c:pt idx="7">
                  <c:v>14.036201968879009</c:v>
                </c:pt>
                <c:pt idx="8">
                  <c:v>16.635279347143754</c:v>
                </c:pt>
                <c:pt idx="9">
                  <c:v>22.355921469284358</c:v>
                </c:pt>
                <c:pt idx="10">
                  <c:v>27.866868381240543</c:v>
                </c:pt>
                <c:pt idx="11">
                  <c:v>28.8249694002448</c:v>
                </c:pt>
                <c:pt idx="12">
                  <c:v>31.790865384615387</c:v>
                </c:pt>
                <c:pt idx="13">
                  <c:v>36.167734420500878</c:v>
                </c:pt>
                <c:pt idx="14">
                  <c:v>38.45945945945946</c:v>
                </c:pt>
                <c:pt idx="15">
                  <c:v>40.760563380281688</c:v>
                </c:pt>
                <c:pt idx="16">
                  <c:v>39.864483342744208</c:v>
                </c:pt>
                <c:pt idx="17">
                  <c:v>41.066963045290365</c:v>
                </c:pt>
                <c:pt idx="18">
                  <c:v>41.739367502726282</c:v>
                </c:pt>
                <c:pt idx="19">
                  <c:v>42.284122562674092</c:v>
                </c:pt>
                <c:pt idx="20">
                  <c:v>43.064876957494405</c:v>
                </c:pt>
                <c:pt idx="21">
                  <c:v>42.472266244057053</c:v>
                </c:pt>
                <c:pt idx="22">
                  <c:v>44.675803900896149</c:v>
                </c:pt>
                <c:pt idx="23">
                  <c:v>44.584980237154149</c:v>
                </c:pt>
                <c:pt idx="24">
                  <c:v>44.797761383871787</c:v>
                </c:pt>
                <c:pt idx="25">
                  <c:v>46.007885657959584</c:v>
                </c:pt>
                <c:pt idx="26">
                  <c:v>46.197183098591552</c:v>
                </c:pt>
                <c:pt idx="27">
                  <c:v>47.370838117106771</c:v>
                </c:pt>
                <c:pt idx="28">
                  <c:v>48.117348117348122</c:v>
                </c:pt>
                <c:pt idx="29">
                  <c:v>48.296460176991154</c:v>
                </c:pt>
                <c:pt idx="30">
                  <c:v>47.59061833688699</c:v>
                </c:pt>
                <c:pt idx="31">
                  <c:v>48.052212930858659</c:v>
                </c:pt>
                <c:pt idx="32">
                  <c:v>46.36216653193209</c:v>
                </c:pt>
                <c:pt idx="33">
                  <c:v>47.186594952420357</c:v>
                </c:pt>
                <c:pt idx="34">
                  <c:v>47.135310849248278</c:v>
                </c:pt>
                <c:pt idx="35">
                  <c:v>46.296658198162987</c:v>
                </c:pt>
                <c:pt idx="36">
                  <c:v>46.089271089271087</c:v>
                </c:pt>
                <c:pt idx="37">
                  <c:v>45.772310095684439</c:v>
                </c:pt>
                <c:pt idx="38">
                  <c:v>44.550223431124927</c:v>
                </c:pt>
                <c:pt idx="39">
                  <c:v>43.857543017206886</c:v>
                </c:pt>
                <c:pt idx="40">
                  <c:v>43.609168609168606</c:v>
                </c:pt>
                <c:pt idx="41">
                  <c:v>43.029360295547349</c:v>
                </c:pt>
                <c:pt idx="42">
                  <c:v>42.454425859800786</c:v>
                </c:pt>
                <c:pt idx="43">
                  <c:v>41.712598425196852</c:v>
                </c:pt>
                <c:pt idx="44">
                  <c:v>40.569533840452507</c:v>
                </c:pt>
                <c:pt idx="45">
                  <c:v>38.155737704918032</c:v>
                </c:pt>
                <c:pt idx="46">
                  <c:v>36.936746350751001</c:v>
                </c:pt>
                <c:pt idx="47">
                  <c:v>34.022155943757987</c:v>
                </c:pt>
                <c:pt idx="48">
                  <c:v>30.287382128423889</c:v>
                </c:pt>
                <c:pt idx="49">
                  <c:v>24.073668055251041</c:v>
                </c:pt>
                <c:pt idx="50">
                  <c:v>20.018260671079663</c:v>
                </c:pt>
                <c:pt idx="51">
                  <c:v>18.137595552466991</c:v>
                </c:pt>
                <c:pt idx="52">
                  <c:v>13.620807665982204</c:v>
                </c:pt>
                <c:pt idx="53">
                  <c:v>5.033145101890498</c:v>
                </c:pt>
                <c:pt idx="54">
                  <c:v>2.4378585086042062</c:v>
                </c:pt>
                <c:pt idx="55">
                  <c:v>1.8925831202046037</c:v>
                </c:pt>
                <c:pt idx="56">
                  <c:v>1.9114688128772637</c:v>
                </c:pt>
                <c:pt idx="57">
                  <c:v>1.0445162894802289</c:v>
                </c:pt>
                <c:pt idx="58">
                  <c:v>0.8347655290940339</c:v>
                </c:pt>
                <c:pt idx="59">
                  <c:v>0.66486087170647623</c:v>
                </c:pt>
                <c:pt idx="60">
                  <c:v>0.67990209409844982</c:v>
                </c:pt>
                <c:pt idx="61">
                  <c:v>0.6864274570982839</c:v>
                </c:pt>
                <c:pt idx="62">
                  <c:v>0.68717277486910999</c:v>
                </c:pt>
                <c:pt idx="63">
                  <c:v>0.54033191817830961</c:v>
                </c:pt>
                <c:pt idx="64">
                  <c:v>0.41635124905374721</c:v>
                </c:pt>
                <c:pt idx="65">
                  <c:v>0.30360531309297911</c:v>
                </c:pt>
                <c:pt idx="66">
                  <c:v>0.43399638336347202</c:v>
                </c:pt>
                <c:pt idx="67">
                  <c:v>0.32746623004502662</c:v>
                </c:pt>
                <c:pt idx="68">
                  <c:v>0.2992731936725096</c:v>
                </c:pt>
                <c:pt idx="69">
                  <c:v>0.24084778420038533</c:v>
                </c:pt>
                <c:pt idx="70">
                  <c:v>0.15461925009663702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C9-4333-960A-4E737757E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462344767"/>
        <c:axId val="1409131663"/>
      </c:barChart>
      <c:lineChart>
        <c:grouping val="standard"/>
        <c:varyColors val="0"/>
        <c:ser>
          <c:idx val="2"/>
          <c:order val="2"/>
          <c:tx>
            <c:strRef>
              <c:f>Foglio1!$M$3</c:f>
              <c:strCache>
                <c:ptCount val="1"/>
                <c:pt idx="0">
                  <c:v>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Foglio1!$A$4:$A$74</c:f>
              <c:strCache>
                <c:ptCount val="71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  <c:pt idx="49">
                  <c:v>64</c:v>
                </c:pt>
                <c:pt idx="50">
                  <c:v>65</c:v>
                </c:pt>
                <c:pt idx="51">
                  <c:v>66</c:v>
                </c:pt>
                <c:pt idx="52">
                  <c:v>67</c:v>
                </c:pt>
                <c:pt idx="53">
                  <c:v>68</c:v>
                </c:pt>
                <c:pt idx="54">
                  <c:v>69</c:v>
                </c:pt>
                <c:pt idx="55">
                  <c:v>70</c:v>
                </c:pt>
                <c:pt idx="56">
                  <c:v>71</c:v>
                </c:pt>
                <c:pt idx="57">
                  <c:v>72</c:v>
                </c:pt>
                <c:pt idx="58">
                  <c:v>73</c:v>
                </c:pt>
                <c:pt idx="59">
                  <c:v>74</c:v>
                </c:pt>
                <c:pt idx="60">
                  <c:v>75</c:v>
                </c:pt>
                <c:pt idx="61">
                  <c:v>76</c:v>
                </c:pt>
                <c:pt idx="62">
                  <c:v>77</c:v>
                </c:pt>
                <c:pt idx="63">
                  <c:v>78</c:v>
                </c:pt>
                <c:pt idx="64">
                  <c:v>79</c:v>
                </c:pt>
                <c:pt idx="65">
                  <c:v>80</c:v>
                </c:pt>
                <c:pt idx="66">
                  <c:v>81</c:v>
                </c:pt>
                <c:pt idx="67">
                  <c:v>82</c:v>
                </c:pt>
                <c:pt idx="68">
                  <c:v>83</c:v>
                </c:pt>
                <c:pt idx="69">
                  <c:v>84</c:v>
                </c:pt>
                <c:pt idx="70">
                  <c:v>85 e più</c:v>
                </c:pt>
              </c:strCache>
            </c:strRef>
          </c:cat>
          <c:val>
            <c:numRef>
              <c:f>Foglio1!$M$4:$M$74</c:f>
              <c:numCache>
                <c:formatCode>0.0</c:formatCode>
                <c:ptCount val="71"/>
                <c:pt idx="0">
                  <c:v>0.23327015599941681</c:v>
                </c:pt>
                <c:pt idx="1">
                  <c:v>0.29065542799011773</c:v>
                </c:pt>
                <c:pt idx="2">
                  <c:v>0.55160400638699381</c:v>
                </c:pt>
                <c:pt idx="3">
                  <c:v>2.0043169904409499</c:v>
                </c:pt>
                <c:pt idx="4">
                  <c:v>5.7016202996025678</c:v>
                </c:pt>
                <c:pt idx="5">
                  <c:v>10.77781127524872</c:v>
                </c:pt>
                <c:pt idx="6">
                  <c:v>16.596130592503023</c:v>
                </c:pt>
                <c:pt idx="7">
                  <c:v>19.903498190591073</c:v>
                </c:pt>
                <c:pt idx="8">
                  <c:v>22.993591699725357</c:v>
                </c:pt>
                <c:pt idx="9">
                  <c:v>30.324357405140763</c:v>
                </c:pt>
                <c:pt idx="10">
                  <c:v>36.245325355273003</c:v>
                </c:pt>
                <c:pt idx="11">
                  <c:v>38.635343408648808</c:v>
                </c:pt>
                <c:pt idx="12">
                  <c:v>40.686126993680411</c:v>
                </c:pt>
                <c:pt idx="13">
                  <c:v>45.489635453895637</c:v>
                </c:pt>
                <c:pt idx="14">
                  <c:v>47.27689404152062</c:v>
                </c:pt>
                <c:pt idx="15">
                  <c:v>49.90239821528165</c:v>
                </c:pt>
                <c:pt idx="16">
                  <c:v>49.294988133463633</c:v>
                </c:pt>
                <c:pt idx="17">
                  <c:v>52.085914911193719</c:v>
                </c:pt>
                <c:pt idx="18">
                  <c:v>53.029068187992387</c:v>
                </c:pt>
                <c:pt idx="19">
                  <c:v>53.795053003533567</c:v>
                </c:pt>
                <c:pt idx="20">
                  <c:v>54.964390448261412</c:v>
                </c:pt>
                <c:pt idx="21">
                  <c:v>54.885795377753752</c:v>
                </c:pt>
                <c:pt idx="22">
                  <c:v>56.302297781909949</c:v>
                </c:pt>
                <c:pt idx="23">
                  <c:v>56.111929307805596</c:v>
                </c:pt>
                <c:pt idx="24">
                  <c:v>56.514404360238778</c:v>
                </c:pt>
                <c:pt idx="25">
                  <c:v>57.366611486056286</c:v>
                </c:pt>
                <c:pt idx="26">
                  <c:v>57.712159404633297</c:v>
                </c:pt>
                <c:pt idx="27">
                  <c:v>58.493021055121844</c:v>
                </c:pt>
                <c:pt idx="28">
                  <c:v>59.383488839022078</c:v>
                </c:pt>
                <c:pt idx="29">
                  <c:v>58.945668473872416</c:v>
                </c:pt>
                <c:pt idx="30">
                  <c:v>58.890122086570472</c:v>
                </c:pt>
                <c:pt idx="31">
                  <c:v>59.538120847832964</c:v>
                </c:pt>
                <c:pt idx="32">
                  <c:v>58.950174287471803</c:v>
                </c:pt>
                <c:pt idx="33">
                  <c:v>59.171534784917689</c:v>
                </c:pt>
                <c:pt idx="34">
                  <c:v>58.770833333333336</c:v>
                </c:pt>
                <c:pt idx="35">
                  <c:v>58.027593254982115</c:v>
                </c:pt>
                <c:pt idx="36">
                  <c:v>58.433480919249426</c:v>
                </c:pt>
                <c:pt idx="37">
                  <c:v>58.044228038141611</c:v>
                </c:pt>
                <c:pt idx="38">
                  <c:v>57.558259434935032</c:v>
                </c:pt>
                <c:pt idx="39">
                  <c:v>55.965790571547771</c:v>
                </c:pt>
                <c:pt idx="40">
                  <c:v>55.931686489783473</c:v>
                </c:pt>
                <c:pt idx="41">
                  <c:v>55.97090321277026</c:v>
                </c:pt>
                <c:pt idx="42">
                  <c:v>55.577551222409184</c:v>
                </c:pt>
                <c:pt idx="43">
                  <c:v>54.28155238788888</c:v>
                </c:pt>
                <c:pt idx="44">
                  <c:v>53.324981730869617</c:v>
                </c:pt>
                <c:pt idx="45">
                  <c:v>50.899631476262741</c:v>
                </c:pt>
                <c:pt idx="46">
                  <c:v>48.881571477234019</c:v>
                </c:pt>
                <c:pt idx="47">
                  <c:v>45.686791155917057</c:v>
                </c:pt>
                <c:pt idx="48">
                  <c:v>41.109259700071412</c:v>
                </c:pt>
                <c:pt idx="49">
                  <c:v>32.002341920374704</c:v>
                </c:pt>
                <c:pt idx="50">
                  <c:v>28.060539484926156</c:v>
                </c:pt>
                <c:pt idx="51">
                  <c:v>25.35559678416821</c:v>
                </c:pt>
                <c:pt idx="52">
                  <c:v>17.469204927211646</c:v>
                </c:pt>
                <c:pt idx="53">
                  <c:v>8.2090537151907093</c:v>
                </c:pt>
                <c:pt idx="54">
                  <c:v>5.3399973694594243</c:v>
                </c:pt>
                <c:pt idx="55">
                  <c:v>4.3424146037892406</c:v>
                </c:pt>
                <c:pt idx="56">
                  <c:v>3.7299465240641712</c:v>
                </c:pt>
                <c:pt idx="57">
                  <c:v>2.8141812663815697</c:v>
                </c:pt>
                <c:pt idx="58">
                  <c:v>2.394963733406323</c:v>
                </c:pt>
                <c:pt idx="59">
                  <c:v>2.2068965517241379</c:v>
                </c:pt>
                <c:pt idx="60">
                  <c:v>1.8599727808861333</c:v>
                </c:pt>
                <c:pt idx="61">
                  <c:v>1.7376194613379672</c:v>
                </c:pt>
                <c:pt idx="62">
                  <c:v>1.973561720350028</c:v>
                </c:pt>
                <c:pt idx="63">
                  <c:v>1.5073115860517434</c:v>
                </c:pt>
                <c:pt idx="64">
                  <c:v>1.377049180327869</c:v>
                </c:pt>
                <c:pt idx="65">
                  <c:v>0.98721112856181292</c:v>
                </c:pt>
                <c:pt idx="66">
                  <c:v>1.2577228596646073</c:v>
                </c:pt>
                <c:pt idx="67">
                  <c:v>1.2012012012012012</c:v>
                </c:pt>
                <c:pt idx="68">
                  <c:v>0.75266026472878278</c:v>
                </c:pt>
                <c:pt idx="69">
                  <c:v>0.60864272671941566</c:v>
                </c:pt>
                <c:pt idx="70">
                  <c:v>0.54013980088964197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C9-4333-960A-4E737757E9A0}"/>
            </c:ext>
          </c:extLst>
        </c:ser>
        <c:ser>
          <c:idx val="3"/>
          <c:order val="3"/>
          <c:tx>
            <c:strRef>
              <c:f>Foglio1!$N$3</c:f>
              <c:strCache>
                <c:ptCount val="1"/>
                <c:pt idx="0">
                  <c:v>M-F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Foglio1!$A$4:$A$74</c:f>
              <c:strCache>
                <c:ptCount val="71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  <c:pt idx="49">
                  <c:v>64</c:v>
                </c:pt>
                <c:pt idx="50">
                  <c:v>65</c:v>
                </c:pt>
                <c:pt idx="51">
                  <c:v>66</c:v>
                </c:pt>
                <c:pt idx="52">
                  <c:v>67</c:v>
                </c:pt>
                <c:pt idx="53">
                  <c:v>68</c:v>
                </c:pt>
                <c:pt idx="54">
                  <c:v>69</c:v>
                </c:pt>
                <c:pt idx="55">
                  <c:v>70</c:v>
                </c:pt>
                <c:pt idx="56">
                  <c:v>71</c:v>
                </c:pt>
                <c:pt idx="57">
                  <c:v>72</c:v>
                </c:pt>
                <c:pt idx="58">
                  <c:v>73</c:v>
                </c:pt>
                <c:pt idx="59">
                  <c:v>74</c:v>
                </c:pt>
                <c:pt idx="60">
                  <c:v>75</c:v>
                </c:pt>
                <c:pt idx="61">
                  <c:v>76</c:v>
                </c:pt>
                <c:pt idx="62">
                  <c:v>77</c:v>
                </c:pt>
                <c:pt idx="63">
                  <c:v>78</c:v>
                </c:pt>
                <c:pt idx="64">
                  <c:v>79</c:v>
                </c:pt>
                <c:pt idx="65">
                  <c:v>80</c:v>
                </c:pt>
                <c:pt idx="66">
                  <c:v>81</c:v>
                </c:pt>
                <c:pt idx="67">
                  <c:v>82</c:v>
                </c:pt>
                <c:pt idx="68">
                  <c:v>83</c:v>
                </c:pt>
                <c:pt idx="69">
                  <c:v>84</c:v>
                </c:pt>
                <c:pt idx="70">
                  <c:v>85 e più</c:v>
                </c:pt>
              </c:strCache>
            </c:strRef>
          </c:cat>
          <c:val>
            <c:numRef>
              <c:f>Foglio1!$N$4:$N$74</c:f>
              <c:numCache>
                <c:formatCode>0.0</c:formatCode>
                <c:ptCount val="71"/>
                <c:pt idx="0">
                  <c:v>0.44918585064570471</c:v>
                </c:pt>
                <c:pt idx="1">
                  <c:v>0.45876714335708579</c:v>
                </c:pt>
                <c:pt idx="2">
                  <c:v>0.78753763250436415</c:v>
                </c:pt>
                <c:pt idx="3">
                  <c:v>1.3616772326632933</c:v>
                </c:pt>
                <c:pt idx="4">
                  <c:v>3.2051502035157755</c:v>
                </c:pt>
                <c:pt idx="5">
                  <c:v>7.20615581683934</c:v>
                </c:pt>
                <c:pt idx="6">
                  <c:v>10.909522393438346</c:v>
                </c:pt>
                <c:pt idx="7">
                  <c:v>11.171951921445423</c:v>
                </c:pt>
                <c:pt idx="8">
                  <c:v>12.373034192048646</c:v>
                </c:pt>
                <c:pt idx="9">
                  <c:v>15.417909199750572</c:v>
                </c:pt>
                <c:pt idx="10">
                  <c:v>16.571001441244668</c:v>
                </c:pt>
                <c:pt idx="11">
                  <c:v>19.19845666124861</c:v>
                </c:pt>
                <c:pt idx="12">
                  <c:v>17.817332324848145</c:v>
                </c:pt>
                <c:pt idx="13">
                  <c:v>18.311344489917545</c:v>
                </c:pt>
                <c:pt idx="14">
                  <c:v>17.592181207565822</c:v>
                </c:pt>
                <c:pt idx="15">
                  <c:v>18.101943521982257</c:v>
                </c:pt>
                <c:pt idx="16">
                  <c:v>18.655262583795427</c:v>
                </c:pt>
                <c:pt idx="17">
                  <c:v>21.842425600997849</c:v>
                </c:pt>
                <c:pt idx="18">
                  <c:v>22.499939481572582</c:v>
                </c:pt>
                <c:pt idx="19">
                  <c:v>23.368675141773544</c:v>
                </c:pt>
                <c:pt idx="20">
                  <c:v>23.769153725908666</c:v>
                </c:pt>
                <c:pt idx="21">
                  <c:v>25.421450888519743</c:v>
                </c:pt>
                <c:pt idx="22">
                  <c:v>23.436645898300632</c:v>
                </c:pt>
                <c:pt idx="23">
                  <c:v>23.433528200515958</c:v>
                </c:pt>
                <c:pt idx="24">
                  <c:v>23.917470404207677</c:v>
                </c:pt>
                <c:pt idx="25">
                  <c:v>23.50463081107862</c:v>
                </c:pt>
                <c:pt idx="26">
                  <c:v>23.564546206247556</c:v>
                </c:pt>
                <c:pt idx="27">
                  <c:v>22.938993549153281</c:v>
                </c:pt>
                <c:pt idx="28">
                  <c:v>23.052299055199008</c:v>
                </c:pt>
                <c:pt idx="29">
                  <c:v>22.250659610909544</c:v>
                </c:pt>
                <c:pt idx="30">
                  <c:v>23.566789070520414</c:v>
                </c:pt>
                <c:pt idx="31">
                  <c:v>23.781848204512514</c:v>
                </c:pt>
                <c:pt idx="32">
                  <c:v>25.547945827618477</c:v>
                </c:pt>
                <c:pt idx="33">
                  <c:v>24.631785313897034</c:v>
                </c:pt>
                <c:pt idx="34">
                  <c:v>23.877942677900073</c:v>
                </c:pt>
                <c:pt idx="35">
                  <c:v>24.590231261991264</c:v>
                </c:pt>
                <c:pt idx="36">
                  <c:v>25.444844512641119</c:v>
                </c:pt>
                <c:pt idx="37">
                  <c:v>25.538646205772174</c:v>
                </c:pt>
                <c:pt idx="38">
                  <c:v>27.71960737529124</c:v>
                </c:pt>
                <c:pt idx="39">
                  <c:v>25.292783780178731</c:v>
                </c:pt>
                <c:pt idx="40">
                  <c:v>25.851270716913717</c:v>
                </c:pt>
                <c:pt idx="41">
                  <c:v>26.939093963127732</c:v>
                </c:pt>
                <c:pt idx="42">
                  <c:v>27.725415210880946</c:v>
                </c:pt>
                <c:pt idx="43">
                  <c:v>26.660829074251389</c:v>
                </c:pt>
                <c:pt idx="44">
                  <c:v>27.444841721092857</c:v>
                </c:pt>
                <c:pt idx="45">
                  <c:v>27.053650238018001</c:v>
                </c:pt>
                <c:pt idx="46">
                  <c:v>25.783841884543115</c:v>
                </c:pt>
                <c:pt idx="47">
                  <c:v>25.23434963245019</c:v>
                </c:pt>
                <c:pt idx="48">
                  <c:v>23.030753636520384</c:v>
                </c:pt>
                <c:pt idx="49">
                  <c:v>17.017058257892963</c:v>
                </c:pt>
                <c:pt idx="50">
                  <c:v>17.284992214544683</c:v>
                </c:pt>
                <c:pt idx="51">
                  <c:v>15.487669840314325</c:v>
                </c:pt>
                <c:pt idx="52">
                  <c:v>8.4645782125071225</c:v>
                </c:pt>
                <c:pt idx="53">
                  <c:v>6.8675398296163523</c:v>
                </c:pt>
                <c:pt idx="54">
                  <c:v>6.4536302307932782</c:v>
                </c:pt>
                <c:pt idx="55">
                  <c:v>5.3341558138514031</c:v>
                </c:pt>
                <c:pt idx="56">
                  <c:v>3.8819101825565268</c:v>
                </c:pt>
                <c:pt idx="57">
                  <c:v>3.974071071114567</c:v>
                </c:pt>
                <c:pt idx="58">
                  <c:v>3.5251602594031826</c:v>
                </c:pt>
                <c:pt idx="59">
                  <c:v>3.5057255190116172</c:v>
                </c:pt>
                <c:pt idx="60">
                  <c:v>2.6579725653020954</c:v>
                </c:pt>
                <c:pt idx="61">
                  <c:v>2.3723960723134812</c:v>
                </c:pt>
                <c:pt idx="62">
                  <c:v>2.9845334886298103</c:v>
                </c:pt>
                <c:pt idx="63">
                  <c:v>2.3183520084667819</c:v>
                </c:pt>
                <c:pt idx="64">
                  <c:v>2.2737677369783271</c:v>
                </c:pt>
                <c:pt idx="65">
                  <c:v>1.6722454004086673</c:v>
                </c:pt>
                <c:pt idx="66">
                  <c:v>2.1126929205414515</c:v>
                </c:pt>
                <c:pt idx="67">
                  <c:v>2.2481937828332734</c:v>
                </c:pt>
                <c:pt idx="68">
                  <c:v>1.1538311656405682</c:v>
                </c:pt>
                <c:pt idx="69">
                  <c:v>0.99882163728721807</c:v>
                </c:pt>
                <c:pt idx="70">
                  <c:v>1.2237636714027746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C9-4333-960A-4E737757E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117103"/>
        <c:axId val="1409131664"/>
      </c:lineChart>
      <c:catAx>
        <c:axId val="146234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9131663"/>
        <c:crosses val="autoZero"/>
        <c:auto val="1"/>
        <c:lblAlgn val="ctr"/>
        <c:lblOffset val="100"/>
        <c:noMultiLvlLbl val="0"/>
      </c:catAx>
      <c:valAx>
        <c:axId val="140913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62344767"/>
        <c:crosses val="autoZero"/>
        <c:crossBetween val="between"/>
      </c:valAx>
      <c:valAx>
        <c:axId val="1409131664"/>
        <c:scaling>
          <c:orientation val="minMax"/>
          <c:max val="80"/>
        </c:scaling>
        <c:delete val="1"/>
        <c:axPos val="r"/>
        <c:numFmt formatCode="0" sourceLinked="0"/>
        <c:majorTickMark val="out"/>
        <c:minorTickMark val="none"/>
        <c:tickLblPos val="nextTo"/>
        <c:crossAx val="1409117103"/>
        <c:crosses val="max"/>
        <c:crossBetween val="between"/>
      </c:valAx>
      <c:catAx>
        <c:axId val="1409117103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409131664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90B98-E000-4466-8114-C8959DA351CA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31BD5-DAF0-4937-90D8-37FF0D6994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17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099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76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858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63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919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16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753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329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635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426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2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015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99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12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32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89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94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13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31BD5-DAF0-4937-90D8-37FF0D69949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2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1;p1">
            <a:extLst>
              <a:ext uri="{FF2B5EF4-FFF2-40B4-BE49-F238E27FC236}">
                <a16:creationId xmlns:a16="http://schemas.microsoft.com/office/drawing/2014/main" id="{4AC4AB54-66B1-454E-862C-4CD1F9DCBE2B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50730" y="877421"/>
            <a:ext cx="8442540" cy="59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50D1B70-FC64-496E-9ADE-0F3F1FC9103F}"/>
              </a:ext>
            </a:extLst>
          </p:cNvPr>
          <p:cNvSpPr/>
          <p:nvPr userDrawn="1"/>
        </p:nvSpPr>
        <p:spPr>
          <a:xfrm>
            <a:off x="0" y="760928"/>
            <a:ext cx="9144000" cy="108000"/>
          </a:xfrm>
          <a:prstGeom prst="rect">
            <a:avLst/>
          </a:prstGeom>
          <a:solidFill>
            <a:srgbClr val="E6002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57E66A4-E947-4419-8247-3B5619E2EA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" y="110464"/>
            <a:ext cx="1066829" cy="540000"/>
          </a:xfrm>
          <a:prstGeom prst="rect">
            <a:avLst/>
          </a:prstGeom>
        </p:spPr>
      </p:pic>
      <p:pic>
        <p:nvPicPr>
          <p:cNvPr id="14" name="Google Shape;42;p1" descr="Comune-di-Bologna-presentazione-box-titolo-normale.png">
            <a:extLst>
              <a:ext uri="{FF2B5EF4-FFF2-40B4-BE49-F238E27FC236}">
                <a16:creationId xmlns:a16="http://schemas.microsoft.com/office/drawing/2014/main" id="{04FB7562-FAF5-4E42-A6C8-78EFA5C002E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75303" y="4328444"/>
            <a:ext cx="4056631" cy="16606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3;p1">
            <a:extLst>
              <a:ext uri="{FF2B5EF4-FFF2-40B4-BE49-F238E27FC236}">
                <a16:creationId xmlns:a16="http://schemas.microsoft.com/office/drawing/2014/main" id="{29AE143D-6E4A-4AE0-9547-7A37C9953B1C}"/>
              </a:ext>
            </a:extLst>
          </p:cNvPr>
          <p:cNvSpPr txBox="1"/>
          <p:nvPr userDrawn="1"/>
        </p:nvSpPr>
        <p:spPr>
          <a:xfrm>
            <a:off x="1002479" y="4414387"/>
            <a:ext cx="405663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FFFFFF"/>
                </a:solidFill>
                <a:latin typeface="+mn-lt"/>
                <a:ea typeface="Inter"/>
                <a:cs typeface="Inter"/>
                <a:sym typeface="Inter"/>
              </a:rPr>
              <a:t>IL VALORE DELLA STATISTICA</a:t>
            </a:r>
            <a:endParaRPr lang="en-US" sz="2400" b="1" i="0" u="none" strike="noStrike" cap="none" dirty="0">
              <a:solidFill>
                <a:srgbClr val="FFFFFF"/>
              </a:solidFill>
              <a:latin typeface="+mn-lt"/>
              <a:ea typeface="Inter"/>
              <a:cs typeface="Inter"/>
              <a:sym typeface="Inter"/>
            </a:endParaRPr>
          </a:p>
        </p:txBody>
      </p:sp>
      <p:sp>
        <p:nvSpPr>
          <p:cNvPr id="16" name="Google Shape;44;p1">
            <a:extLst>
              <a:ext uri="{FF2B5EF4-FFF2-40B4-BE49-F238E27FC236}">
                <a16:creationId xmlns:a16="http://schemas.microsoft.com/office/drawing/2014/main" id="{9A729AB4-FBD1-4737-8060-07881FBFD6DA}"/>
              </a:ext>
            </a:extLst>
          </p:cNvPr>
          <p:cNvSpPr txBox="1"/>
          <p:nvPr userDrawn="1"/>
        </p:nvSpPr>
        <p:spPr>
          <a:xfrm>
            <a:off x="1002479" y="4871282"/>
            <a:ext cx="3842986" cy="110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kern="1200" cap="none" dirty="0">
                <a:solidFill>
                  <a:schemeClr val="bg1"/>
                </a:solidFill>
                <a:latin typeface="+mn-lt"/>
                <a:ea typeface="Inter" panose="02000503000000020004" pitchFamily="50" charset="0"/>
                <a:cs typeface="Inter" panose="02000503000000020004" pitchFamily="50" charset="0"/>
                <a:sym typeface="Arial"/>
              </a:rPr>
              <a:t>La Statistica per la misurazione del valore pubblico e per la programmazione e valutazione delle politiche locali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+mn-lt"/>
                <a:ea typeface="Inter"/>
                <a:cs typeface="Inter"/>
                <a:sym typeface="Inter"/>
              </a:rPr>
              <a:t>Bologna, 11 e 12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+mn-lt"/>
                <a:ea typeface="Inter"/>
                <a:cs typeface="Inter"/>
                <a:sym typeface="Inter"/>
              </a:rPr>
              <a:t>aprile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+mn-lt"/>
                <a:ea typeface="Inter"/>
                <a:cs typeface="Inter"/>
                <a:sym typeface="Inter"/>
              </a:rPr>
              <a:t> 2024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Inter"/>
              <a:cs typeface="Inter"/>
              <a:sym typeface="Inter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49072"/>
            <a:ext cx="4065527" cy="5735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194D6BF-5B45-48BA-A8EA-E4169F6FF3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87" y="110464"/>
            <a:ext cx="170921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4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7488" y="1680459"/>
            <a:ext cx="7545936" cy="3047261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rgbClr val="E6002D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665" y="4864714"/>
            <a:ext cx="7545936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04CF-86E6-4083-8887-C629AC4CEAD1}" type="datetime1">
              <a:rPr lang="it-IT" smtClean="0"/>
              <a:t>19/04/2024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B4D1-54DE-4516-9A2B-FFB59822C56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50D1B70-FC64-496E-9ADE-0F3F1FC9103F}"/>
              </a:ext>
            </a:extLst>
          </p:cNvPr>
          <p:cNvSpPr/>
          <p:nvPr userDrawn="1"/>
        </p:nvSpPr>
        <p:spPr>
          <a:xfrm>
            <a:off x="0" y="1530454"/>
            <a:ext cx="9144000" cy="108000"/>
          </a:xfrm>
          <a:prstGeom prst="rect">
            <a:avLst/>
          </a:prstGeom>
          <a:solidFill>
            <a:srgbClr val="E6002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616CBD2-9C79-4604-AEAA-093708957778}"/>
              </a:ext>
            </a:extLst>
          </p:cNvPr>
          <p:cNvSpPr txBox="1"/>
          <p:nvPr userDrawn="1"/>
        </p:nvSpPr>
        <p:spPr>
          <a:xfrm>
            <a:off x="0" y="653923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400" b="1" dirty="0">
                <a:solidFill>
                  <a:srgbClr val="E6002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IL VALORE DELLA STATISTICA</a:t>
            </a:r>
          </a:p>
          <a:p>
            <a:pPr algn="ctr">
              <a:spcAft>
                <a:spcPts val="0"/>
              </a:spcAft>
            </a:pPr>
            <a:r>
              <a:rPr lang="it-IT" sz="1400" b="1" dirty="0">
                <a:solidFill>
                  <a:srgbClr val="E6002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Statistica per la misurazione del valore pubblico e per la programmazione e valutazione delle politiche locali</a:t>
            </a:r>
          </a:p>
          <a:p>
            <a:pPr algn="ctr">
              <a:spcAft>
                <a:spcPts val="0"/>
              </a:spcAft>
            </a:pPr>
            <a:r>
              <a:rPr lang="it-IT" sz="1200" b="0" i="0" u="none" strike="noStrike" baseline="0" dirty="0">
                <a:solidFill>
                  <a:srgbClr val="E6002D"/>
                </a:solidFill>
                <a:effectLst/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  <a:r>
              <a:rPr lang="it-IT" sz="1200" b="0" i="0" u="none" strike="noStrike" baseline="0" dirty="0">
                <a:solidFill>
                  <a:srgbClr val="E6002D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 12 aprile 2024 – Cappella Farnese – Palazzo d’Accursio, Bologna</a:t>
            </a:r>
            <a:endParaRPr lang="it-IT" sz="1200" b="0" dirty="0">
              <a:solidFill>
                <a:srgbClr val="E6002D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36" y="38331"/>
            <a:ext cx="4065527" cy="57358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69343B-50D3-4362-B760-96E08945FB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91" y="6030526"/>
            <a:ext cx="2528838" cy="7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0DB2F49-9C7E-47BC-83F4-2A7206E5A9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43" y="6025513"/>
            <a:ext cx="1564683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022C4E0-6615-43B0-984E-3BBD9D8A3F0E}"/>
              </a:ext>
            </a:extLst>
          </p:cNvPr>
          <p:cNvSpPr/>
          <p:nvPr userDrawn="1"/>
        </p:nvSpPr>
        <p:spPr>
          <a:xfrm>
            <a:off x="-1" y="6241377"/>
            <a:ext cx="9144000" cy="36000"/>
          </a:xfrm>
          <a:prstGeom prst="rect">
            <a:avLst/>
          </a:prstGeom>
          <a:solidFill>
            <a:srgbClr val="E6002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8A1C4C-9A78-4AF6-A109-3C930806D39F}"/>
              </a:ext>
            </a:extLst>
          </p:cNvPr>
          <p:cNvSpPr txBox="1"/>
          <p:nvPr userDrawn="1"/>
        </p:nvSpPr>
        <p:spPr>
          <a:xfrm>
            <a:off x="1942420" y="6447066"/>
            <a:ext cx="52855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500" b="1" dirty="0">
                <a:solidFill>
                  <a:srgbClr val="E6002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IL VALORE DELLA STATISTICA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CBC98D8-BFCA-4457-BEF8-8F96EB34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3" y="38688"/>
            <a:ext cx="9004012" cy="79668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rgbClr val="E6002D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27ADC76E-8EF8-4E2D-BA2F-19FC6373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73" y="1121563"/>
            <a:ext cx="8399804" cy="49652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9DFD43A-1537-4F45-95E7-9AEEA5FA1D14}"/>
              </a:ext>
            </a:extLst>
          </p:cNvPr>
          <p:cNvSpPr/>
          <p:nvPr userDrawn="1"/>
        </p:nvSpPr>
        <p:spPr>
          <a:xfrm>
            <a:off x="-1" y="861257"/>
            <a:ext cx="9144000" cy="108000"/>
          </a:xfrm>
          <a:prstGeom prst="rect">
            <a:avLst/>
          </a:prstGeom>
          <a:solidFill>
            <a:srgbClr val="E6002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0" y="6393682"/>
            <a:ext cx="2724255" cy="38435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4ED3C67-247B-4164-A2EF-F6A6DA164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86" y="6318000"/>
            <a:ext cx="170921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A33977-754F-4BB4-9605-8F34437E2A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5" y="6333858"/>
            <a:ext cx="967475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52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9AEE-6A9B-4701-B0AE-FAA47C4364D0}" type="datetime1">
              <a:rPr lang="it-IT" smtClean="0"/>
              <a:t>19/04/2024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8B4D1-54DE-4516-9A2B-FFB59822C5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33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3" r:id="rId3"/>
    <p:sldLayoutId id="214748365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6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P1GczMwBpBSmdqfXfROi-DOYpD2eA-XlCfvbf3yRIkNBiy96h2EVN4olTNUUD76yaoXSIeA6mJ-8CZJ_xDniREKpRlyXxEtyU9TuBRXdujXibdGFrM3-OJ3gLwqH4pfLTi77MxBuwTf27D_ksjgIbiSljFwwoBjXTApGpClFiAMCiLo-zTMdnFcokavPWvMo6hBiHclDsbE3hKlRns_Yy2EFsvw7XjF9LZqUMu9C7cpSCEOS4laivgslEt76P86wkukIKsZ3l5oIyYrKCZYdgW1rRYIyAEjwFh4QplRmF8IaAfBH2XdOf0hqTQvTLbOhUcvOsMscr2g8FRPz6xYTCQgCmnU26-J0GsISIzOkApr4dBbs_k64ELM54HO1AFLsuA0iy---qY7yRxiNkla3Wy28_0sCezzIpnXv8Rt178F7njNgj-OOx4sMq3jAnqm3aIt26qSUsN2m99pgPmqd4RkiOBexaMmV2Qvo-fuIUpp6LxIVxgmCdZAo41RN9zodIMlYaW_aFLerB2x09rdIlVwLNUz1a-rJehFDRav0YpgHy1XYZ3GUn9x6nIWxWb3hsNf6fe_nKA_1bwlLgonwxp9XPalJcY5yaIqiVwv-NVn81UQ1ZMPv8cL7FKMzeJYJXeDAAhsZzA6_mTDknSDu2UHabYMTpKiPfcCxbdCkriHS1JKDeepB_06Rf13qm9RQVmToeXZs07wjLbl06iA6ki2wWH1_oZCw5ib0htlx4GEbqkkOraVwWAItqztZrWRCo8n1UAZxlSWLO1ALJEUoWUWPMNu8nGrCnTSLXSj_Ufo8nMVquyfDt2jVWvE1LiIRsCZa7mH7mwfF7TWNlDVwa2fqNbfN7jVcGhys_R34FT_rjD0T1MnMqlojA2S839xurS1IP4i2iY766mmgrp2CSE0OwE-UcxxgOQApQeYKEaA-kwlQkMNQyuj1M0wqox7Orh5NzSF_6GSkDy_uEZpmoB91DtioheD7hO_VNA2=w3501-h1970-s-no-gm?authuser=1">
            <a:extLst>
              <a:ext uri="{FF2B5EF4-FFF2-40B4-BE49-F238E27FC236}">
                <a16:creationId xmlns:a16="http://schemas.microsoft.com/office/drawing/2014/main" id="{6EE83DF0-141A-47A5-91AD-A86DB408B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1" r="3065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CBBCC4CA-6D34-412F-B8DE-11DA2EF0D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922730"/>
              </p:ext>
            </p:extLst>
          </p:nvPr>
        </p:nvGraphicFramePr>
        <p:xfrm>
          <a:off x="28893" y="1418571"/>
          <a:ext cx="5222039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A72E0EB8-244C-4E1D-AB1D-307DD36D0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180335"/>
              </p:ext>
            </p:extLst>
          </p:nvPr>
        </p:nvGraphicFramePr>
        <p:xfrm>
          <a:off x="5105727" y="2390113"/>
          <a:ext cx="4038271" cy="253903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748953">
                  <a:extLst>
                    <a:ext uri="{9D8B030D-6E8A-4147-A177-3AD203B41FA5}">
                      <a16:colId xmlns:a16="http://schemas.microsoft.com/office/drawing/2014/main" val="3458048902"/>
                    </a:ext>
                  </a:extLst>
                </a:gridCol>
                <a:gridCol w="381553">
                  <a:extLst>
                    <a:ext uri="{9D8B030D-6E8A-4147-A177-3AD203B41FA5}">
                      <a16:colId xmlns:a16="http://schemas.microsoft.com/office/drawing/2014/main" val="404870451"/>
                    </a:ext>
                  </a:extLst>
                </a:gridCol>
                <a:gridCol w="381553">
                  <a:extLst>
                    <a:ext uri="{9D8B030D-6E8A-4147-A177-3AD203B41FA5}">
                      <a16:colId xmlns:a16="http://schemas.microsoft.com/office/drawing/2014/main" val="4037135362"/>
                    </a:ext>
                  </a:extLst>
                </a:gridCol>
                <a:gridCol w="381553">
                  <a:extLst>
                    <a:ext uri="{9D8B030D-6E8A-4147-A177-3AD203B41FA5}">
                      <a16:colId xmlns:a16="http://schemas.microsoft.com/office/drawing/2014/main" val="3727814196"/>
                    </a:ext>
                  </a:extLst>
                </a:gridCol>
                <a:gridCol w="381553">
                  <a:extLst>
                    <a:ext uri="{9D8B030D-6E8A-4147-A177-3AD203B41FA5}">
                      <a16:colId xmlns:a16="http://schemas.microsoft.com/office/drawing/2014/main" val="3583116933"/>
                    </a:ext>
                  </a:extLst>
                </a:gridCol>
                <a:gridCol w="381553">
                  <a:extLst>
                    <a:ext uri="{9D8B030D-6E8A-4147-A177-3AD203B41FA5}">
                      <a16:colId xmlns:a16="http://schemas.microsoft.com/office/drawing/2014/main" val="4173172076"/>
                    </a:ext>
                  </a:extLst>
                </a:gridCol>
                <a:gridCol w="381553">
                  <a:extLst>
                    <a:ext uri="{9D8B030D-6E8A-4147-A177-3AD203B41FA5}">
                      <a16:colId xmlns:a16="http://schemas.microsoft.com/office/drawing/2014/main" val="421482411"/>
                    </a:ext>
                  </a:extLst>
                </a:gridCol>
              </a:tblGrid>
              <a:tr h="40501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Arial Narrow" panose="020B0606020202030204" pitchFamily="34" charset="0"/>
                        </a:rPr>
                        <a:t>Palermo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2001</a:t>
                      </a:r>
                      <a:endParaRPr lang="it-IT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2021</a:t>
                      </a:r>
                      <a:endParaRPr lang="it-IT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356370"/>
                  </a:ext>
                </a:extLst>
              </a:tr>
              <a:tr h="35567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F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T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F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T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931971"/>
                  </a:ext>
                </a:extLst>
              </a:tr>
              <a:tr h="35567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popolazione 0-24 anni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33,8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29,5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31,6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26,3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22,8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24,5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67869"/>
                  </a:ext>
                </a:extLst>
              </a:tr>
              <a:tr h="35567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popolazione 25-49 anni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36,9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36,2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36,5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31,9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30,1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31,0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072004"/>
                  </a:ext>
                </a:extLst>
              </a:tr>
              <a:tr h="35567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popolazione 50-64 anni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17,0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17,4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17,2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22,0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22,4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22,2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915900"/>
                  </a:ext>
                </a:extLst>
              </a:tr>
              <a:tr h="35567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popolazione 65 anni e più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12,3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16,9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14,7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19,8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24,7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22,3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718244"/>
                  </a:ext>
                </a:extLst>
              </a:tr>
              <a:tr h="355671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popolazione 90 anni e più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0,2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0,6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0,4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Arial Narrow" panose="020B0606020202030204" pitchFamily="34" charset="0"/>
                        </a:rPr>
                        <a:t>0,6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Arial Narrow" panose="020B0606020202030204" pitchFamily="34" charset="0"/>
                        </a:rPr>
                        <a:t>1,5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1,1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10562"/>
                  </a:ext>
                </a:extLst>
              </a:tr>
            </a:tbl>
          </a:graphicData>
        </a:graphic>
      </p:graphicFrame>
      <p:sp>
        <p:nvSpPr>
          <p:cNvPr id="6" name="Titolo 1">
            <a:extLst>
              <a:ext uri="{FF2B5EF4-FFF2-40B4-BE49-F238E27FC236}">
                <a16:creationId xmlns:a16="http://schemas.microsoft.com/office/drawing/2014/main" id="{0B2AD871-45A1-41C3-AE2C-3ECB975E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/>
          </a:bodyPr>
          <a:lstStyle/>
          <a:p>
            <a:r>
              <a:rPr lang="it-IT" sz="2900" dirty="0">
                <a:latin typeface="Arial Narrow" panose="020B0606020202030204" pitchFamily="34" charset="0"/>
              </a:rPr>
              <a:t>La Città di Palermo ai Censimenti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01E69F6-B45C-47F5-896F-711A8A32B375}"/>
              </a:ext>
            </a:extLst>
          </p:cNvPr>
          <p:cNvSpPr/>
          <p:nvPr/>
        </p:nvSpPr>
        <p:spPr>
          <a:xfrm>
            <a:off x="-1" y="964690"/>
            <a:ext cx="9115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La piramide delle età – Censimento permanente 2021 (e </a:t>
            </a:r>
            <a:r>
              <a:rPr lang="it-IT" sz="2000" dirty="0" err="1">
                <a:latin typeface="Arial Narrow" panose="020B0606020202030204" pitchFamily="34" charset="0"/>
                <a:cs typeface="Calibri Light" panose="020F0302020204030204" pitchFamily="34" charset="0"/>
              </a:rPr>
              <a:t>cfr</a:t>
            </a:r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 2001)</a:t>
            </a:r>
          </a:p>
        </p:txBody>
      </p:sp>
    </p:spTree>
    <p:extLst>
      <p:ext uri="{BB962C8B-B14F-4D97-AF65-F5344CB8AC3E}">
        <p14:creationId xmlns:p14="http://schemas.microsoft.com/office/powerpoint/2010/main" val="5445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04D72F8-CE37-4FE2-B51C-2D6F2B64C4B8}"/>
              </a:ext>
            </a:extLst>
          </p:cNvPr>
          <p:cNvSpPr/>
          <p:nvPr/>
        </p:nvSpPr>
        <p:spPr>
          <a:xfrm>
            <a:off x="-1" y="964690"/>
            <a:ext cx="9115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Grado di istruzione – Censimento permanente 2021 – Percentuale di persone con titolo di studio terziario di I o di II livello per età e genere</a:t>
            </a:r>
            <a:endParaRPr lang="it-IT" sz="2000" b="1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8310556-7362-4F42-88E3-26323661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/>
          </a:bodyPr>
          <a:lstStyle/>
          <a:p>
            <a:r>
              <a:rPr lang="it-IT" sz="2900" dirty="0">
                <a:latin typeface="Arial Narrow" panose="020B0606020202030204" pitchFamily="34" charset="0"/>
              </a:rPr>
              <a:t>La Città di Palermo ai Censimenti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A0C1406-6100-411E-8B13-574EF97F8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6555"/>
              </p:ext>
            </p:extLst>
          </p:nvPr>
        </p:nvGraphicFramePr>
        <p:xfrm>
          <a:off x="-1" y="1672575"/>
          <a:ext cx="558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3FDD44A7-C795-4FC6-9031-19C522EDF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954062"/>
              </p:ext>
            </p:extLst>
          </p:nvPr>
        </p:nvGraphicFramePr>
        <p:xfrm>
          <a:off x="5682624" y="2668635"/>
          <a:ext cx="3461376" cy="208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344">
                  <a:extLst>
                    <a:ext uri="{9D8B030D-6E8A-4147-A177-3AD203B41FA5}">
                      <a16:colId xmlns:a16="http://schemas.microsoft.com/office/drawing/2014/main" val="2332194909"/>
                    </a:ext>
                  </a:extLst>
                </a:gridCol>
                <a:gridCol w="865344">
                  <a:extLst>
                    <a:ext uri="{9D8B030D-6E8A-4147-A177-3AD203B41FA5}">
                      <a16:colId xmlns:a16="http://schemas.microsoft.com/office/drawing/2014/main" val="1312103872"/>
                    </a:ext>
                  </a:extLst>
                </a:gridCol>
                <a:gridCol w="865344">
                  <a:extLst>
                    <a:ext uri="{9D8B030D-6E8A-4147-A177-3AD203B41FA5}">
                      <a16:colId xmlns:a16="http://schemas.microsoft.com/office/drawing/2014/main" val="237807321"/>
                    </a:ext>
                  </a:extLst>
                </a:gridCol>
                <a:gridCol w="865344">
                  <a:extLst>
                    <a:ext uri="{9D8B030D-6E8A-4147-A177-3AD203B41FA5}">
                      <a16:colId xmlns:a16="http://schemas.microsoft.com/office/drawing/2014/main" val="39517165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Classi di età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F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gender gap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3806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25-39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23,2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31,5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-8,3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768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40-54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17,9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23,2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-5,3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248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55-69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17,4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17,7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-0,3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130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70-84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16,1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11,1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4,9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65524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85 e più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15,8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7,5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8,3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51396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</a:rPr>
                        <a:t>25 e più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</a:rPr>
                        <a:t>14,3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</a:rPr>
                        <a:t>16,3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</a:rPr>
                        <a:t>-2,0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41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535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68310556-7362-4F42-88E3-26323661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/>
          </a:bodyPr>
          <a:lstStyle/>
          <a:p>
            <a:r>
              <a:rPr lang="it-IT" sz="2900" dirty="0">
                <a:latin typeface="Arial Narrow" panose="020B0606020202030204" pitchFamily="34" charset="0"/>
              </a:rPr>
              <a:t>La Città di Palermo ai Censimenti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288D75-3434-464B-9AF6-D79BEBD52F87}"/>
              </a:ext>
            </a:extLst>
          </p:cNvPr>
          <p:cNvSpPr/>
          <p:nvPr/>
        </p:nvSpPr>
        <p:spPr>
          <a:xfrm>
            <a:off x="-1" y="964690"/>
            <a:ext cx="9115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Tasso di occupazione per età e genere – Censimento permanente 2021 </a:t>
            </a:r>
          </a:p>
          <a:p>
            <a:r>
              <a:rPr lang="it-IT" sz="1600" dirty="0">
                <a:latin typeface="Arial Narrow" panose="020B0606020202030204" pitchFamily="34" charset="0"/>
                <a:cs typeface="Calibri Light" panose="020F0302020204030204" pitchFamily="34" charset="0"/>
              </a:rPr>
              <a:t>Occupati su popolazione residente per singolo anno di età 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FCA08ABC-17ED-4125-A932-671186E4F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690333"/>
              </p:ext>
            </p:extLst>
          </p:nvPr>
        </p:nvGraphicFramePr>
        <p:xfrm>
          <a:off x="0" y="1611021"/>
          <a:ext cx="5580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70BEF75-4578-4182-AC56-82AA59426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999355"/>
              </p:ext>
            </p:extLst>
          </p:nvPr>
        </p:nvGraphicFramePr>
        <p:xfrm>
          <a:off x="5125348" y="2186712"/>
          <a:ext cx="4018652" cy="2849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2874">
                  <a:extLst>
                    <a:ext uri="{9D8B030D-6E8A-4147-A177-3AD203B41FA5}">
                      <a16:colId xmlns:a16="http://schemas.microsoft.com/office/drawing/2014/main" val="4110009423"/>
                    </a:ext>
                  </a:extLst>
                </a:gridCol>
                <a:gridCol w="631926">
                  <a:extLst>
                    <a:ext uri="{9D8B030D-6E8A-4147-A177-3AD203B41FA5}">
                      <a16:colId xmlns:a16="http://schemas.microsoft.com/office/drawing/2014/main" val="3138530692"/>
                    </a:ext>
                  </a:extLst>
                </a:gridCol>
                <a:gridCol w="631926">
                  <a:extLst>
                    <a:ext uri="{9D8B030D-6E8A-4147-A177-3AD203B41FA5}">
                      <a16:colId xmlns:a16="http://schemas.microsoft.com/office/drawing/2014/main" val="2558818772"/>
                    </a:ext>
                  </a:extLst>
                </a:gridCol>
                <a:gridCol w="631926">
                  <a:extLst>
                    <a:ext uri="{9D8B030D-6E8A-4147-A177-3AD203B41FA5}">
                      <a16:colId xmlns:a16="http://schemas.microsoft.com/office/drawing/2014/main" val="640225937"/>
                    </a:ext>
                  </a:extLst>
                </a:gridCol>
              </a:tblGrid>
              <a:tr h="18415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</a:rPr>
                        <a:t>Tasso di occupazione 25-67 anni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813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F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gender gap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575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Analfabeti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40,7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21,6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19,1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3364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Alfabeti senza titolo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45,5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20,8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24,7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515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Licenza elementare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45,2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15,1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30,0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1226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Licenza media inferiore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56,5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23,9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32,6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2826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Diploma scuola secondaria </a:t>
                      </a:r>
                      <a:r>
                        <a:rPr lang="it-IT" sz="1200" u="none" strike="noStrike" dirty="0" err="1">
                          <a:effectLst/>
                        </a:rPr>
                        <a:t>sup</a:t>
                      </a:r>
                      <a:r>
                        <a:rPr lang="it-IT" sz="1200" u="none" strike="noStrike" dirty="0">
                          <a:effectLst/>
                        </a:rPr>
                        <a:t>.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67,3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44,7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22,6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6591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Titolo terziario di I livello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68,7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56,3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12,4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568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Titolo terziario di II livello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77,5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68,1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9,4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4237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Dottorato di ricerca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85,9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79,6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6,3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19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Totale 25-67 anni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63,2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40,2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23,1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4632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 15-64 anni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604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009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1F5E61-8B9A-A593-8E30-FA6E54842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74" y="0"/>
            <a:ext cx="64564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F717E22-8079-497A-A0C5-B765E4AE3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/>
          </a:bodyPr>
          <a:lstStyle/>
          <a:p>
            <a:r>
              <a:rPr lang="it-IT" sz="2900" dirty="0">
                <a:latin typeface="Arial Narrow" panose="020B0606020202030204" pitchFamily="34" charset="0"/>
              </a:rPr>
              <a:t>Le aree sub-comunali di Palermo ai Censimenti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52DA5DC-43E8-42AE-8647-EB098C4FB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 b="6609"/>
          <a:stretch/>
        </p:blipFill>
        <p:spPr>
          <a:xfrm>
            <a:off x="-1" y="2175125"/>
            <a:ext cx="3278643" cy="360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A7B2D99-5974-4B05-B4CE-127D13F0B5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b="6667"/>
          <a:stretch/>
        </p:blipFill>
        <p:spPr>
          <a:xfrm>
            <a:off x="3219105" y="2175125"/>
            <a:ext cx="3278643" cy="3600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C85D017-18CD-41C3-AD25-48F977D4A895}"/>
              </a:ext>
            </a:extLst>
          </p:cNvPr>
          <p:cNvSpPr/>
          <p:nvPr/>
        </p:nvSpPr>
        <p:spPr>
          <a:xfrm>
            <a:off x="-1" y="964690"/>
            <a:ext cx="9115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Struttura per età – Censimento permanente 2021 – Popolazione 0-14 anni e 65 anni e più in percentuale sul totale</a:t>
            </a:r>
            <a:endParaRPr lang="it-IT" sz="2000" b="1" dirty="0"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CAEFE5D3-B06B-43B3-BBEE-B4B0FEA55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05388"/>
              </p:ext>
            </p:extLst>
          </p:nvPr>
        </p:nvGraphicFramePr>
        <p:xfrm>
          <a:off x="5688000" y="2884481"/>
          <a:ext cx="3456000" cy="1587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95411772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71490762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6326385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662535378"/>
                    </a:ext>
                  </a:extLst>
                </a:gridCol>
              </a:tblGrid>
              <a:tr h="507758">
                <a:tc>
                  <a:txBody>
                    <a:bodyPr/>
                    <a:lstStyle/>
                    <a:p>
                      <a:endParaRPr lang="it-IT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latin typeface="Arial Narrow" panose="020B0606020202030204" pitchFamily="34" charset="0"/>
                        </a:rPr>
                        <a:t>0-14 anni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latin typeface="Arial Narrow" panose="020B0606020202030204" pitchFamily="34" charset="0"/>
                        </a:rPr>
                        <a:t>65 anni e più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latin typeface="Arial Narrow" panose="020B0606020202030204" pitchFamily="34" charset="0"/>
                        </a:rPr>
                        <a:t>Indice di vecchiaia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7003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 Narrow" panose="020B0606020202030204" pitchFamily="34" charset="0"/>
                        </a:rPr>
                        <a:t>Palermo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14,0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22,3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159,1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694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 Narrow" panose="020B0606020202030204" pitchFamily="34" charset="0"/>
                        </a:rPr>
                        <a:t>Minimo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10,3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12,9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70,5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6734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 Narrow" panose="020B0606020202030204" pitchFamily="34" charset="0"/>
                        </a:rPr>
                        <a:t>Massimo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20,5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30,4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291,0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50503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B97B36-270D-4F88-B281-029DA48EF8D2}"/>
              </a:ext>
            </a:extLst>
          </p:cNvPr>
          <p:cNvSpPr txBox="1"/>
          <p:nvPr/>
        </p:nvSpPr>
        <p:spPr>
          <a:xfrm>
            <a:off x="968992" y="170894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0-14 anni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6918A3-B6FE-40BF-A052-273561517DD2}"/>
              </a:ext>
            </a:extLst>
          </p:cNvPr>
          <p:cNvSpPr txBox="1"/>
          <p:nvPr/>
        </p:nvSpPr>
        <p:spPr>
          <a:xfrm>
            <a:off x="3999857" y="1713243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65 anni e più</a:t>
            </a:r>
          </a:p>
        </p:txBody>
      </p:sp>
    </p:spTree>
    <p:extLst>
      <p:ext uri="{BB962C8B-B14F-4D97-AF65-F5344CB8AC3E}">
        <p14:creationId xmlns:p14="http://schemas.microsoft.com/office/powerpoint/2010/main" val="1938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384E2A-F97C-4A18-8884-94FD3EB23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9844"/>
            <a:ext cx="3282354" cy="36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7D25078-E643-496A-B96B-4F878A86C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96" y="2183256"/>
            <a:ext cx="3282354" cy="3600000"/>
          </a:xfrm>
          <a:prstGeom prst="rect">
            <a:avLst/>
          </a:prstGeom>
        </p:spPr>
      </p:pic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A316EA17-8143-42AF-A5A8-E010F45E3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043805"/>
              </p:ext>
            </p:extLst>
          </p:nvPr>
        </p:nvGraphicFramePr>
        <p:xfrm>
          <a:off x="5673089" y="2908345"/>
          <a:ext cx="3456000" cy="1478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95411772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71490762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6326385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662535378"/>
                    </a:ext>
                  </a:extLst>
                </a:gridCol>
              </a:tblGrid>
              <a:tr h="398536">
                <a:tc>
                  <a:txBody>
                    <a:bodyPr/>
                    <a:lstStyle/>
                    <a:p>
                      <a:endParaRPr lang="it-IT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7003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 Narrow" panose="020B0606020202030204" pitchFamily="34" charset="0"/>
                        </a:rPr>
                        <a:t>Palermo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21,0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28,3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24,7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694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 Narrow" panose="020B0606020202030204" pitchFamily="34" charset="0"/>
                        </a:rPr>
                        <a:t>Minimo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2,7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4,8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3,7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6734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Arial Narrow" panose="020B0606020202030204" pitchFamily="34" charset="0"/>
                        </a:rPr>
                        <a:t>Massimo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56,9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61,0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latin typeface="Arial Narrow" panose="020B0606020202030204" pitchFamily="34" charset="0"/>
                        </a:rPr>
                        <a:t>59,1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50503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D53C83CB-4FFD-4069-8731-5E212AB8BE71}"/>
              </a:ext>
            </a:extLst>
          </p:cNvPr>
          <p:cNvSpPr/>
          <p:nvPr/>
        </p:nvSpPr>
        <p:spPr>
          <a:xfrm>
            <a:off x="-1" y="964690"/>
            <a:ext cx="9115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Grado di istruzione – Censimento permanente 2021 – Percentuale di persone con titolo di studio terziario di I o di II livello per genere – </a:t>
            </a:r>
            <a:r>
              <a:rPr lang="it-IT" sz="2000" b="1" dirty="0">
                <a:latin typeface="Arial Narrow" panose="020B0606020202030204" pitchFamily="34" charset="0"/>
                <a:cs typeface="Calibri Light" panose="020F0302020204030204" pitchFamily="34" charset="0"/>
              </a:rPr>
              <a:t>classe di età 25-49 anni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1A8326BC-103F-4EBC-AC58-FDDDA0E8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/>
          </a:bodyPr>
          <a:lstStyle/>
          <a:p>
            <a:r>
              <a:rPr lang="it-IT" sz="2900" dirty="0">
                <a:latin typeface="Arial Narrow" panose="020B0606020202030204" pitchFamily="34" charset="0"/>
              </a:rPr>
              <a:t>Le aree sub-comunali di Palermo ai Censimenti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6429AF-2C81-4EE5-9098-7980469B1CF0}"/>
              </a:ext>
            </a:extLst>
          </p:cNvPr>
          <p:cNvSpPr txBox="1"/>
          <p:nvPr/>
        </p:nvSpPr>
        <p:spPr>
          <a:xfrm>
            <a:off x="1099511" y="1728179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Maschi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B823AB-34BE-4766-B796-4C733D4EC5C0}"/>
              </a:ext>
            </a:extLst>
          </p:cNvPr>
          <p:cNvSpPr txBox="1"/>
          <p:nvPr/>
        </p:nvSpPr>
        <p:spPr>
          <a:xfrm>
            <a:off x="4235501" y="1728179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Femmine</a:t>
            </a:r>
          </a:p>
        </p:txBody>
      </p:sp>
    </p:spTree>
    <p:extLst>
      <p:ext uri="{BB962C8B-B14F-4D97-AF65-F5344CB8AC3E}">
        <p14:creationId xmlns:p14="http://schemas.microsoft.com/office/powerpoint/2010/main" val="3505544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04DDCB-7CD1-40C3-9191-CFB3B1078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" b="6556"/>
          <a:stretch/>
        </p:blipFill>
        <p:spPr>
          <a:xfrm>
            <a:off x="3271362" y="2168729"/>
            <a:ext cx="3271363" cy="360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664E837-DAA1-45AA-BE74-A4FAE1533544}"/>
              </a:ext>
            </a:extLst>
          </p:cNvPr>
          <p:cNvSpPr/>
          <p:nvPr/>
        </p:nvSpPr>
        <p:spPr>
          <a:xfrm>
            <a:off x="-1" y="964690"/>
            <a:ext cx="9115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Tasso di occupazione 15-64 anni per genere – Censimento permanente 2021 </a:t>
            </a:r>
          </a:p>
          <a:p>
            <a:r>
              <a:rPr lang="it-IT" sz="1600" dirty="0">
                <a:latin typeface="Arial Narrow" panose="020B0606020202030204" pitchFamily="34" charset="0"/>
                <a:cs typeface="Calibri Light" panose="020F0302020204030204" pitchFamily="34" charset="0"/>
              </a:rPr>
              <a:t>Occupati di età 15-64 anni su popolazione residente di età 15-64 anni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317DD367-3A40-48BC-977E-E46A5BCD8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479484"/>
              </p:ext>
            </p:extLst>
          </p:nvPr>
        </p:nvGraphicFramePr>
        <p:xfrm>
          <a:off x="5688000" y="2856900"/>
          <a:ext cx="3456000" cy="1478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95411772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71490762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6326385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662535378"/>
                    </a:ext>
                  </a:extLst>
                </a:gridCol>
              </a:tblGrid>
              <a:tr h="398536">
                <a:tc>
                  <a:txBody>
                    <a:bodyPr/>
                    <a:lstStyle/>
                    <a:p>
                      <a:endParaRPr lang="it-IT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7003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Palermo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56,5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36,5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46,3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694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Minimo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40,6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15,7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28,2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6734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Massimo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65,4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55,8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59,9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50503"/>
                  </a:ext>
                </a:extLst>
              </a:tr>
            </a:tbl>
          </a:graphicData>
        </a:graphic>
      </p:graphicFrame>
      <p:sp>
        <p:nvSpPr>
          <p:cNvPr id="8" name="Titolo 1">
            <a:extLst>
              <a:ext uri="{FF2B5EF4-FFF2-40B4-BE49-F238E27FC236}">
                <a16:creationId xmlns:a16="http://schemas.microsoft.com/office/drawing/2014/main" id="{EA42A9EC-E91B-40AF-B805-3AAF9241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/>
          </a:bodyPr>
          <a:lstStyle/>
          <a:p>
            <a:r>
              <a:rPr lang="it-IT" sz="2900" dirty="0">
                <a:latin typeface="Arial Narrow" panose="020B0606020202030204" pitchFamily="34" charset="0"/>
              </a:rPr>
              <a:t>Le aree sub-comunali di Palermo ai Censimenti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1A6FFA3-5330-4909-90F8-2FE235918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" b="6446"/>
          <a:stretch/>
        </p:blipFill>
        <p:spPr>
          <a:xfrm>
            <a:off x="-1" y="2168729"/>
            <a:ext cx="3271363" cy="36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7EFC0CC-0046-4C02-8091-1577BBFB1A6E}"/>
              </a:ext>
            </a:extLst>
          </p:cNvPr>
          <p:cNvSpPr txBox="1"/>
          <p:nvPr/>
        </p:nvSpPr>
        <p:spPr>
          <a:xfrm>
            <a:off x="1099511" y="1728179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Maschi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3E1DC95-6292-43B7-9EBB-3E08C770B3ED}"/>
              </a:ext>
            </a:extLst>
          </p:cNvPr>
          <p:cNvSpPr txBox="1"/>
          <p:nvPr/>
        </p:nvSpPr>
        <p:spPr>
          <a:xfrm>
            <a:off x="4235501" y="1728179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Femmine</a:t>
            </a:r>
          </a:p>
        </p:txBody>
      </p:sp>
    </p:spTree>
    <p:extLst>
      <p:ext uri="{BB962C8B-B14F-4D97-AF65-F5344CB8AC3E}">
        <p14:creationId xmlns:p14="http://schemas.microsoft.com/office/powerpoint/2010/main" val="10013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823C4-7720-46B3-9D4A-BAA3FDC2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900" dirty="0">
                <a:latin typeface="Arial Narrow" panose="020B0606020202030204" pitchFamily="34" charset="0"/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56FDDF-DD90-49B2-A442-3A8DE07A4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La Città Metropolitana, il Comune e le aree sub-comunali di Palermo evidenziano DISUGUAGLIANZE</a:t>
            </a:r>
            <a:r>
              <a:rPr lang="it-IT" sz="3200" dirty="0"/>
              <a:t>:</a:t>
            </a:r>
          </a:p>
          <a:p>
            <a:r>
              <a:rPr lang="it-IT" sz="3200" dirty="0"/>
              <a:t>Territoriali</a:t>
            </a:r>
          </a:p>
          <a:p>
            <a:r>
              <a:rPr lang="it-IT" sz="3200" dirty="0"/>
              <a:t>Temporali</a:t>
            </a:r>
          </a:p>
          <a:p>
            <a:r>
              <a:rPr lang="it-IT" sz="3200" dirty="0"/>
              <a:t>di Genere</a:t>
            </a:r>
          </a:p>
          <a:p>
            <a:r>
              <a:rPr lang="it-IT" sz="3200" dirty="0"/>
              <a:t>Generazionali</a:t>
            </a:r>
          </a:p>
        </p:txBody>
      </p:sp>
    </p:spTree>
    <p:extLst>
      <p:ext uri="{BB962C8B-B14F-4D97-AF65-F5344CB8AC3E}">
        <p14:creationId xmlns:p14="http://schemas.microsoft.com/office/powerpoint/2010/main" val="158512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7EC0B87-AC0F-4995-8370-658A224A9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26351"/>
            <a:ext cx="9144000" cy="1377487"/>
          </a:xfrm>
        </p:spPr>
        <p:txBody>
          <a:bodyPr/>
          <a:lstStyle/>
          <a:p>
            <a:r>
              <a:rPr lang="it-IT" dirty="0"/>
              <a:t>Le disuguaglianze di Palermo</a:t>
            </a:r>
            <a:br>
              <a:rPr lang="it-IT" dirty="0"/>
            </a:br>
            <a:r>
              <a:rPr lang="it-IT" dirty="0"/>
              <a:t>in un’analisi a geografia variabile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0299F818-B8F0-4E25-9B0D-DA3D727C5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037" y="5203838"/>
            <a:ext cx="5151926" cy="7181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Girolamo D’Anneo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Comune di Palermo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D27ECD-0911-4CB5-893A-947A2303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B4D1-54DE-4516-9A2B-FFB59822C569}" type="slidenum">
              <a:rPr lang="it-IT" smtClean="0"/>
              <a:t>19</a:t>
            </a:fld>
            <a:endParaRPr lang="it-IT"/>
          </a:p>
        </p:txBody>
      </p:sp>
      <p:pic>
        <p:nvPicPr>
          <p:cNvPr id="8" name="Picture 4" descr="44 Fun &amp; Unusual Things to Do in Palermo, Italy - TourScanner">
            <a:extLst>
              <a:ext uri="{FF2B5EF4-FFF2-40B4-BE49-F238E27FC236}">
                <a16:creationId xmlns:a16="http://schemas.microsoft.com/office/drawing/2014/main" id="{37FE818A-D56D-41D1-8D02-11DEE0252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3015950" y="1707142"/>
            <a:ext cx="3112100" cy="1945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780783-1199-4735-8FED-122786A92399}"/>
              </a:ext>
            </a:extLst>
          </p:cNvPr>
          <p:cNvSpPr txBox="1"/>
          <p:nvPr/>
        </p:nvSpPr>
        <p:spPr>
          <a:xfrm>
            <a:off x="261333" y="4119001"/>
            <a:ext cx="8621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>
                <a:solidFill>
                  <a:srgbClr val="E6002D"/>
                </a:solidFill>
                <a:latin typeface="+mj-lt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9154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7EC0B87-AC0F-4995-8370-658A224A9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26351"/>
            <a:ext cx="9144000" cy="1377487"/>
          </a:xfrm>
        </p:spPr>
        <p:txBody>
          <a:bodyPr/>
          <a:lstStyle/>
          <a:p>
            <a:r>
              <a:rPr lang="it-IT" dirty="0"/>
              <a:t>Le disuguaglianze di Palermo</a:t>
            </a:r>
            <a:br>
              <a:rPr lang="it-IT" dirty="0"/>
            </a:br>
            <a:r>
              <a:rPr lang="it-IT" dirty="0"/>
              <a:t>in un’analisi a geografia variabile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0299F818-B8F0-4E25-9B0D-DA3D727C5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037" y="5203838"/>
            <a:ext cx="5151926" cy="7181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Girolamo D’Anneo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Comune di Palermo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D27ECD-0911-4CB5-893A-947A2303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B4D1-54DE-4516-9A2B-FFB59822C569}" type="slidenum">
              <a:rPr lang="it-IT" smtClean="0"/>
              <a:t>2</a:t>
            </a:fld>
            <a:endParaRPr lang="it-IT"/>
          </a:p>
        </p:txBody>
      </p:sp>
      <p:pic>
        <p:nvPicPr>
          <p:cNvPr id="8" name="Picture 4" descr="44 Fun &amp; Unusual Things to Do in Palermo, Italy - TourScanner">
            <a:extLst>
              <a:ext uri="{FF2B5EF4-FFF2-40B4-BE49-F238E27FC236}">
                <a16:creationId xmlns:a16="http://schemas.microsoft.com/office/drawing/2014/main" id="{37FE818A-D56D-41D1-8D02-11DEE0252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3015950" y="1707142"/>
            <a:ext cx="3112100" cy="1945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77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balarm.it/cache/8/8/0/1/d/8801d5e7a9ac6127bd0a11fedc279e53f890359c-san-mauro-castelverde-jpg-64278-1703082859.jpeg">
            <a:extLst>
              <a:ext uri="{FF2B5EF4-FFF2-40B4-BE49-F238E27FC236}">
                <a16:creationId xmlns:a16="http://schemas.microsoft.com/office/drawing/2014/main" id="{4BB62431-7DD9-4D09-8875-A51E3476A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 bwMode="auto">
          <a:xfrm>
            <a:off x="11772" y="11772"/>
            <a:ext cx="593060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3AAC07-317D-426E-B41B-0A28270DA9DA}"/>
              </a:ext>
            </a:extLst>
          </p:cNvPr>
          <p:cNvSpPr txBox="1"/>
          <p:nvPr/>
        </p:nvSpPr>
        <p:spPr>
          <a:xfrm>
            <a:off x="6063296" y="-2167"/>
            <a:ext cx="307545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SAN MAURO CASTELVERDE</a:t>
            </a:r>
          </a:p>
          <a:p>
            <a:endParaRPr lang="it-IT" dirty="0"/>
          </a:p>
          <a:p>
            <a:r>
              <a:rPr lang="it-IT" sz="1800" dirty="0"/>
              <a:t>1951: 4.875 abitanti</a:t>
            </a:r>
          </a:p>
          <a:p>
            <a:r>
              <a:rPr lang="it-IT" sz="1800" dirty="0"/>
              <a:t>2021: 1.384 abitanti (-71,6%)</a:t>
            </a:r>
          </a:p>
          <a:p>
            <a:endParaRPr lang="it-IT" sz="1800" dirty="0"/>
          </a:p>
          <a:p>
            <a:pPr defTabSz="925513">
              <a:tabLst>
                <a:tab pos="3051175" algn="r"/>
              </a:tabLst>
            </a:pPr>
            <a:r>
              <a:rPr lang="it-IT" sz="1800" dirty="0"/>
              <a:t>Indice di vecchiaia: 	313,6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E79932-95C6-4350-A7FD-4C0665F70CC1}"/>
              </a:ext>
            </a:extLst>
          </p:cNvPr>
          <p:cNvSpPr txBox="1"/>
          <p:nvPr/>
        </p:nvSpPr>
        <p:spPr>
          <a:xfrm>
            <a:off x="0" y="3459711"/>
            <a:ext cx="31042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ISOLA DELLE FEMMINE</a:t>
            </a:r>
          </a:p>
          <a:p>
            <a:endParaRPr lang="it-IT" dirty="0"/>
          </a:p>
          <a:p>
            <a:r>
              <a:rPr lang="it-IT" sz="1800" dirty="0"/>
              <a:t>1951: 1.770 abitanti</a:t>
            </a:r>
          </a:p>
          <a:p>
            <a:r>
              <a:rPr lang="it-IT" sz="1800" dirty="0"/>
              <a:t>2021: 7.084 abitanti (+300,2%)</a:t>
            </a:r>
          </a:p>
          <a:p>
            <a:endParaRPr lang="it-IT" sz="1800" dirty="0"/>
          </a:p>
          <a:p>
            <a:pPr defTabSz="925513">
              <a:tabLst>
                <a:tab pos="3051175" algn="r"/>
              </a:tabLst>
            </a:pPr>
            <a:r>
              <a:rPr lang="it-IT" sz="1800" dirty="0"/>
              <a:t>Indice di vecchiaia: 	129,6</a:t>
            </a:r>
          </a:p>
          <a:p>
            <a:endParaRPr lang="it-IT" dirty="0"/>
          </a:p>
        </p:txBody>
      </p:sp>
      <p:pic>
        <p:nvPicPr>
          <p:cNvPr id="7" name="Picture 10" descr="https://turismo.cittametropolitana.pa.it/wp-content/uploads/sites/3/2022/05/Stemma_Isola_delle_Femmine.jpg">
            <a:extLst>
              <a:ext uri="{FF2B5EF4-FFF2-40B4-BE49-F238E27FC236}">
                <a16:creationId xmlns:a16="http://schemas.microsoft.com/office/drawing/2014/main" id="{BF9BAAC7-3DE5-4D0C-A439-B0224E939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r="16044"/>
          <a:stretch/>
        </p:blipFill>
        <p:spPr bwMode="auto">
          <a:xfrm>
            <a:off x="2511613" y="3491103"/>
            <a:ext cx="56265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turismo.cittametropolitana.pa.it/wp-content/uploads/sites/3/2022/05/Stemma_San_Mauro_Castelverde.png">
            <a:extLst>
              <a:ext uri="{FF2B5EF4-FFF2-40B4-BE49-F238E27FC236}">
                <a16:creationId xmlns:a16="http://schemas.microsoft.com/office/drawing/2014/main" id="{6BFB71F9-DD60-41F0-A0AF-C70613C9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58" y="31392"/>
            <a:ext cx="56422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FA8070-E2FA-4E6D-B30C-6C36788402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04"/>
          <a:stretch/>
        </p:blipFill>
        <p:spPr>
          <a:xfrm>
            <a:off x="3189990" y="3462228"/>
            <a:ext cx="594223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36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00EE6E7-32DD-495F-9C02-F6F25378D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5" b="8389"/>
          <a:stretch/>
        </p:blipFill>
        <p:spPr>
          <a:xfrm>
            <a:off x="1043908" y="1565284"/>
            <a:ext cx="7150372" cy="43775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920C046-75DA-4452-87C1-8F7A1225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900" dirty="0">
                <a:latin typeface="Arial Narrow" panose="020B0606020202030204" pitchFamily="34" charset="0"/>
              </a:rPr>
              <a:t>La Città metropolitana di Palermo ai Censimenti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F88C6BB1-2B50-4CA4-999C-8B709BBAA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423651"/>
              </p:ext>
            </p:extLst>
          </p:nvPr>
        </p:nvGraphicFramePr>
        <p:xfrm>
          <a:off x="0" y="1432370"/>
          <a:ext cx="9144000" cy="479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D45A3FEA-E09B-4DF1-8312-AC48684E7116}"/>
              </a:ext>
            </a:extLst>
          </p:cNvPr>
          <p:cNvSpPr/>
          <p:nvPr/>
        </p:nvSpPr>
        <p:spPr>
          <a:xfrm>
            <a:off x="-1" y="964690"/>
            <a:ext cx="9115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Popolazione residente – Censimenti 1951-2021 </a:t>
            </a:r>
          </a:p>
        </p:txBody>
      </p:sp>
    </p:spTree>
    <p:extLst>
      <p:ext uri="{BB962C8B-B14F-4D97-AF65-F5344CB8AC3E}">
        <p14:creationId xmlns:p14="http://schemas.microsoft.com/office/powerpoint/2010/main" val="17146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92FD1EB-DE3A-458B-8DE7-72D83991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3" y="1558794"/>
            <a:ext cx="5040000" cy="6075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21712F-D3F5-43DE-B77E-483D79F75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" y="2618851"/>
            <a:ext cx="5040000" cy="3346395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9DB3ED2-5BCD-4F4F-8BBB-DEDA5088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I Comuni della Città metropolitana di Palermo ai Censimenti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49A654B9-AA90-41B2-9C66-936F43271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924379"/>
              </p:ext>
            </p:extLst>
          </p:nvPr>
        </p:nvGraphicFramePr>
        <p:xfrm>
          <a:off x="5068889" y="2911953"/>
          <a:ext cx="4046215" cy="2982596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  <a:tableStyleId>{69C7853C-536D-4A76-A0AE-DD22124D55A5}</a:tableStyleId>
              </a:tblPr>
              <a:tblGrid>
                <a:gridCol w="1783221">
                  <a:extLst>
                    <a:ext uri="{9D8B030D-6E8A-4147-A177-3AD203B41FA5}">
                      <a16:colId xmlns:a16="http://schemas.microsoft.com/office/drawing/2014/main" val="1867082012"/>
                    </a:ext>
                  </a:extLst>
                </a:gridCol>
                <a:gridCol w="706404">
                  <a:extLst>
                    <a:ext uri="{9D8B030D-6E8A-4147-A177-3AD203B41FA5}">
                      <a16:colId xmlns:a16="http://schemas.microsoft.com/office/drawing/2014/main" val="2530691563"/>
                    </a:ext>
                  </a:extLst>
                </a:gridCol>
                <a:gridCol w="655385">
                  <a:extLst>
                    <a:ext uri="{9D8B030D-6E8A-4147-A177-3AD203B41FA5}">
                      <a16:colId xmlns:a16="http://schemas.microsoft.com/office/drawing/2014/main" val="1185695959"/>
                    </a:ext>
                  </a:extLst>
                </a:gridCol>
                <a:gridCol w="901205">
                  <a:extLst>
                    <a:ext uri="{9D8B030D-6E8A-4147-A177-3AD203B41FA5}">
                      <a16:colId xmlns:a16="http://schemas.microsoft.com/office/drawing/2014/main" val="4250598779"/>
                    </a:ext>
                  </a:extLst>
                </a:gridCol>
              </a:tblGrid>
              <a:tr h="23132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Comune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1951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2021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2021-1951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97415191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San Mauro Castelverde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4875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1384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-71,6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04269380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Campofelice di Fitalia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1550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467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-69,9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8511331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Bompietro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3841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1224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-68,1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8587105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Alimena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5481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1773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-67,7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6760999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Sclafani Bagni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1139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387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-66,0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2286781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Carini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16307</a:t>
                      </a:r>
                      <a:endParaRPr lang="it-IT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39275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140,8</a:t>
                      </a:r>
                      <a:endParaRPr lang="it-IT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20983337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Villabate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8097</a:t>
                      </a:r>
                      <a:endParaRPr lang="it-IT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19731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143,7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57331782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Capaci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4570</a:t>
                      </a:r>
                      <a:endParaRPr lang="it-IT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11333</a:t>
                      </a:r>
                      <a:endParaRPr lang="it-IT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148,0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58003521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Ficarazzi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5134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12899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151,2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25164565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Isola delle Femmine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1770</a:t>
                      </a:r>
                      <a:endParaRPr lang="it-IT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7084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300,2</a:t>
                      </a:r>
                      <a:endParaRPr lang="it-I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06196073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Città Metropolitana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1028431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1208991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  <a:cs typeface="Calibri Light" panose="020F0302020204030204" pitchFamily="34" charset="0"/>
                        </a:rPr>
                        <a:t>17,6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18047796"/>
                  </a:ext>
                </a:extLst>
              </a:tr>
            </a:tbl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B736E161-6993-480C-84EF-7BEF13F9E4E7}"/>
              </a:ext>
            </a:extLst>
          </p:cNvPr>
          <p:cNvSpPr/>
          <p:nvPr/>
        </p:nvSpPr>
        <p:spPr>
          <a:xfrm>
            <a:off x="-1" y="964690"/>
            <a:ext cx="9115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Variazione percentuale della popolazione residente – Censimenti 1951-2021 </a:t>
            </a:r>
          </a:p>
        </p:txBody>
      </p:sp>
    </p:spTree>
    <p:extLst>
      <p:ext uri="{BB962C8B-B14F-4D97-AF65-F5344CB8AC3E}">
        <p14:creationId xmlns:p14="http://schemas.microsoft.com/office/powerpoint/2010/main" val="1762280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19DB3ED2-5BCD-4F4F-8BBB-DEDA5088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I Comuni della Città metropolitana di Palermo ai Censimenti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736E161-6993-480C-84EF-7BEF13F9E4E7}"/>
              </a:ext>
            </a:extLst>
          </p:cNvPr>
          <p:cNvSpPr/>
          <p:nvPr/>
        </p:nvSpPr>
        <p:spPr>
          <a:xfrm>
            <a:off x="-1" y="964690"/>
            <a:ext cx="9115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Indice di vecchiaia – Censimento permanente 2021</a:t>
            </a:r>
          </a:p>
          <a:p>
            <a:r>
              <a:rPr lang="it-IT" sz="1600" dirty="0">
                <a:latin typeface="Arial Narrow" panose="020B0606020202030204" pitchFamily="34" charset="0"/>
                <a:cs typeface="Calibri Light" panose="020F0302020204030204" pitchFamily="34" charset="0"/>
              </a:rPr>
              <a:t>Popolazione di 65 anni e più su popolazione di età 0-14 anni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E29307-3E93-4C3D-8467-8A09713C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47690"/>
            <a:ext cx="5040000" cy="5754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DB62A61-7FC3-4E3B-845A-D01E5FC0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" y="2634796"/>
            <a:ext cx="5040000" cy="3332705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F62874A5-3599-458C-B3F4-C4D779707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628689"/>
              </p:ext>
            </p:extLst>
          </p:nvPr>
        </p:nvGraphicFramePr>
        <p:xfrm>
          <a:off x="5068892" y="2864858"/>
          <a:ext cx="4046213" cy="298651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42763">
                  <a:extLst>
                    <a:ext uri="{9D8B030D-6E8A-4147-A177-3AD203B41FA5}">
                      <a16:colId xmlns:a16="http://schemas.microsoft.com/office/drawing/2014/main" val="4098392967"/>
                    </a:ext>
                  </a:extLst>
                </a:gridCol>
                <a:gridCol w="958909">
                  <a:extLst>
                    <a:ext uri="{9D8B030D-6E8A-4147-A177-3AD203B41FA5}">
                      <a16:colId xmlns:a16="http://schemas.microsoft.com/office/drawing/2014/main" val="526601503"/>
                    </a:ext>
                  </a:extLst>
                </a:gridCol>
                <a:gridCol w="1244541">
                  <a:extLst>
                    <a:ext uri="{9D8B030D-6E8A-4147-A177-3AD203B41FA5}">
                      <a16:colId xmlns:a16="http://schemas.microsoft.com/office/drawing/2014/main" val="1209216023"/>
                    </a:ext>
                  </a:extLst>
                </a:gridCol>
              </a:tblGrid>
              <a:tr h="28327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</a:rPr>
                        <a:t>Comune</a:t>
                      </a:r>
                      <a:endParaRPr lang="it-IT" sz="12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</a:rPr>
                        <a:t>Abitanti</a:t>
                      </a:r>
                      <a:endParaRPr lang="it-IT" sz="12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200" u="none" strike="noStrike" dirty="0">
                          <a:effectLst/>
                          <a:latin typeface="Arial Narrow" panose="020B0606020202030204" pitchFamily="34" charset="0"/>
                        </a:rPr>
                        <a:t>Indice di vecchiaia</a:t>
                      </a:r>
                      <a:endParaRPr lang="it-IT" sz="12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270692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Ficarazzi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12899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85,2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168188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Villabate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19731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87,3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163297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Carini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39275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99,0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121541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Belmonte Mezzagno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10948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102,3</a:t>
                      </a:r>
                      <a:endParaRPr lang="it-IT" sz="1400" b="1" i="0" u="none" strike="noStrike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21104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Torretta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4201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111,7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298488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Sclafani Bagni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387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382,4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015077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Bompietro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1224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393,1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79884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Blufi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893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408,1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96178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Isnello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1334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408,7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22322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Polizzi Generosa</a:t>
                      </a:r>
                      <a:endParaRPr lang="it-IT" sz="1400" b="1" i="0" u="none" strike="noStrike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2975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413,9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07151"/>
                  </a:ext>
                </a:extLst>
              </a:tr>
              <a:tr h="24574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Provincia di Palermo</a:t>
                      </a:r>
                      <a:endParaRPr lang="it-IT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>
                          <a:effectLst/>
                          <a:latin typeface="Arial Narrow" panose="020B0606020202030204" pitchFamily="34" charset="0"/>
                        </a:rPr>
                        <a:t>1208991</a:t>
                      </a:r>
                      <a:endParaRPr lang="it-IT" sz="1400" b="1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Arial Narrow" panose="020B0606020202030204" pitchFamily="34" charset="0"/>
                        </a:rPr>
                        <a:t>156,8</a:t>
                      </a:r>
                      <a:endParaRPr lang="it-IT" sz="1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230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761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EAF6B-0F30-4F7C-9786-02ADABD1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ABEAF6-3B67-4ED2-8EAA-48908B2CD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608" y="209901"/>
            <a:ext cx="4460675" cy="58275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DF3700-A07B-4A7A-8C6F-328685FE0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6" y="350815"/>
            <a:ext cx="4542607" cy="54537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376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1F89923-166B-4015-8FFC-7EE382A56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3433"/>
          <a:stretch/>
        </p:blipFill>
        <p:spPr>
          <a:xfrm>
            <a:off x="5124019" y="1672576"/>
            <a:ext cx="3991086" cy="457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AE44AEA-2142-41E8-B45A-218D02683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3433"/>
          <a:stretch/>
        </p:blipFill>
        <p:spPr>
          <a:xfrm>
            <a:off x="0" y="1612953"/>
            <a:ext cx="3991087" cy="4572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AEBA46-E3E5-4FE9-9253-7F315C1D8146}"/>
              </a:ext>
            </a:extLst>
          </p:cNvPr>
          <p:cNvSpPr txBox="1"/>
          <p:nvPr/>
        </p:nvSpPr>
        <p:spPr>
          <a:xfrm>
            <a:off x="2013145" y="2239308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Maschi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89B2F1-B10B-4B7A-9152-3C7E0C637A12}"/>
              </a:ext>
            </a:extLst>
          </p:cNvPr>
          <p:cNvSpPr txBox="1"/>
          <p:nvPr/>
        </p:nvSpPr>
        <p:spPr>
          <a:xfrm>
            <a:off x="6422587" y="2239308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Femmine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BD8A0B1D-A808-4A0B-A626-1CFE299D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I Comuni della Città metropolitana di Palermo ai Censimenti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096477F-052D-4C21-9477-252D0A9EAAD2}"/>
              </a:ext>
            </a:extLst>
          </p:cNvPr>
          <p:cNvSpPr/>
          <p:nvPr/>
        </p:nvSpPr>
        <p:spPr>
          <a:xfrm>
            <a:off x="-1" y="964690"/>
            <a:ext cx="9115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Grado di istruzione – Censimento permanente 2021 – Percentuale di persone con titolo di studio terziario di I o di II livello per genere – </a:t>
            </a:r>
            <a:r>
              <a:rPr lang="it-IT" sz="2000" b="1" dirty="0">
                <a:latin typeface="Arial Narrow" panose="020B0606020202030204" pitchFamily="34" charset="0"/>
                <a:cs typeface="Calibri Light" panose="020F0302020204030204" pitchFamily="34" charset="0"/>
              </a:rPr>
              <a:t>classe di età 25-49 anni</a:t>
            </a:r>
          </a:p>
        </p:txBody>
      </p:sp>
    </p:spTree>
    <p:extLst>
      <p:ext uri="{BB962C8B-B14F-4D97-AF65-F5344CB8AC3E}">
        <p14:creationId xmlns:p14="http://schemas.microsoft.com/office/powerpoint/2010/main" val="375198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1569F9-F26F-44F5-B36A-73AD1DD37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8453"/>
            <a:ext cx="4108174" cy="457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627B6F-4A90-4AE8-A455-7230DF37A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6" y="1668453"/>
            <a:ext cx="4108174" cy="4572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BD8A0B1D-A808-4A0B-A626-1CFE299D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" y="38688"/>
            <a:ext cx="9086213" cy="79668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I Comuni della Città metropolitana di Palermo ai Censimenti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096477F-052D-4C21-9477-252D0A9EAAD2}"/>
              </a:ext>
            </a:extLst>
          </p:cNvPr>
          <p:cNvSpPr/>
          <p:nvPr/>
        </p:nvSpPr>
        <p:spPr>
          <a:xfrm>
            <a:off x="-1" y="964690"/>
            <a:ext cx="9115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 Narrow" panose="020B0606020202030204" pitchFamily="34" charset="0"/>
                <a:cs typeface="Calibri Light" panose="020F0302020204030204" pitchFamily="34" charset="0"/>
              </a:rPr>
              <a:t>Tasso di occupazione 15-64 anni per genere – Censimento permanente 2021 </a:t>
            </a:r>
          </a:p>
          <a:p>
            <a:r>
              <a:rPr lang="it-IT" sz="1600" dirty="0">
                <a:latin typeface="Arial Narrow" panose="020B0606020202030204" pitchFamily="34" charset="0"/>
                <a:cs typeface="Calibri Light" panose="020F0302020204030204" pitchFamily="34" charset="0"/>
              </a:rPr>
              <a:t>Occupati di età 15-64 anni su popolazione residente di età 15-64 anni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AEBA46-E3E5-4FE9-9253-7F315C1D8146}"/>
              </a:ext>
            </a:extLst>
          </p:cNvPr>
          <p:cNvSpPr txBox="1"/>
          <p:nvPr/>
        </p:nvSpPr>
        <p:spPr>
          <a:xfrm>
            <a:off x="2013145" y="2239308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Maschi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89B2F1-B10B-4B7A-9152-3C7E0C637A12}"/>
              </a:ext>
            </a:extLst>
          </p:cNvPr>
          <p:cNvSpPr txBox="1"/>
          <p:nvPr/>
        </p:nvSpPr>
        <p:spPr>
          <a:xfrm>
            <a:off x="6422587" y="2239308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Femmine</a:t>
            </a:r>
          </a:p>
        </p:txBody>
      </p:sp>
    </p:spTree>
    <p:extLst>
      <p:ext uri="{BB962C8B-B14F-4D97-AF65-F5344CB8AC3E}">
        <p14:creationId xmlns:p14="http://schemas.microsoft.com/office/powerpoint/2010/main" val="334056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1829</TotalTime>
  <Words>764</Words>
  <Application>Microsoft Office PowerPoint</Application>
  <PresentationFormat>Presentazione su schermo (4:3)</PresentationFormat>
  <Paragraphs>328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Inter</vt:lpstr>
      <vt:lpstr>Tahoma</vt:lpstr>
      <vt:lpstr>Times New Roman</vt:lpstr>
      <vt:lpstr>Tema di Office</vt:lpstr>
      <vt:lpstr>Presentazione standard di PowerPoint</vt:lpstr>
      <vt:lpstr>Le disuguaglianze di Palermo in un’analisi a geografia variabile</vt:lpstr>
      <vt:lpstr>Presentazione standard di PowerPoint</vt:lpstr>
      <vt:lpstr>La Città metropolitana di Palermo ai Censimenti</vt:lpstr>
      <vt:lpstr>I Comuni della Città metropolitana di Palermo ai Censimenti</vt:lpstr>
      <vt:lpstr>I Comuni della Città metropolitana di Palermo ai Censimenti</vt:lpstr>
      <vt:lpstr>Presentazione standard di PowerPoint</vt:lpstr>
      <vt:lpstr>I Comuni della Città metropolitana di Palermo ai Censimenti</vt:lpstr>
      <vt:lpstr>I Comuni della Città metropolitana di Palermo ai Censimenti</vt:lpstr>
      <vt:lpstr>Presentazione standard di PowerPoint</vt:lpstr>
      <vt:lpstr>La Città di Palermo ai Censimenti</vt:lpstr>
      <vt:lpstr>La Città di Palermo ai Censimenti</vt:lpstr>
      <vt:lpstr>La Città di Palermo ai Censimenti</vt:lpstr>
      <vt:lpstr>Presentazione standard di PowerPoint</vt:lpstr>
      <vt:lpstr>Le aree sub-comunali di Palermo ai Censimenti</vt:lpstr>
      <vt:lpstr>Le aree sub-comunali di Palermo ai Censimenti</vt:lpstr>
      <vt:lpstr>Le aree sub-comunali di Palermo ai Censimenti</vt:lpstr>
      <vt:lpstr>Conclusioni</vt:lpstr>
      <vt:lpstr>Le disuguaglianze di Palermo in un’analisi a geografia variabile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Girolamo D'Anneo</dc:creator>
  <cp:lastModifiedBy>Girolamo D'Anneo</cp:lastModifiedBy>
  <cp:revision>91</cp:revision>
  <dcterms:created xsi:type="dcterms:W3CDTF">2022-04-03T16:23:48Z</dcterms:created>
  <dcterms:modified xsi:type="dcterms:W3CDTF">2024-04-19T13:35:20Z</dcterms:modified>
</cp:coreProperties>
</file>